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799" r:id="rId1"/>
  </p:sldMasterIdLst>
  <p:notesMasterIdLst>
    <p:notesMasterId r:id="rId45"/>
  </p:notesMasterIdLst>
  <p:handoutMasterIdLst>
    <p:handoutMasterId r:id="rId46"/>
  </p:handoutMasterIdLst>
  <p:sldIdLst>
    <p:sldId id="398" r:id="rId2"/>
    <p:sldId id="397" r:id="rId3"/>
    <p:sldId id="406" r:id="rId4"/>
    <p:sldId id="407" r:id="rId5"/>
    <p:sldId id="645" r:id="rId6"/>
    <p:sldId id="654" r:id="rId7"/>
    <p:sldId id="399" r:id="rId8"/>
    <p:sldId id="648" r:id="rId9"/>
    <p:sldId id="656" r:id="rId10"/>
    <p:sldId id="657" r:id="rId11"/>
    <p:sldId id="658" r:id="rId12"/>
    <p:sldId id="663" r:id="rId13"/>
    <p:sldId id="665" r:id="rId14"/>
    <p:sldId id="650" r:id="rId15"/>
    <p:sldId id="313" r:id="rId16"/>
    <p:sldId id="652" r:id="rId17"/>
    <p:sldId id="644" r:id="rId18"/>
    <p:sldId id="659" r:id="rId19"/>
    <p:sldId id="660" r:id="rId20"/>
    <p:sldId id="646" r:id="rId21"/>
    <p:sldId id="315" r:id="rId22"/>
    <p:sldId id="324" r:id="rId23"/>
    <p:sldId id="528" r:id="rId24"/>
    <p:sldId id="605" r:id="rId25"/>
    <p:sldId id="604" r:id="rId26"/>
    <p:sldId id="631" r:id="rId27"/>
    <p:sldId id="634" r:id="rId28"/>
    <p:sldId id="666" r:id="rId29"/>
    <p:sldId id="661" r:id="rId30"/>
    <p:sldId id="662" r:id="rId31"/>
    <p:sldId id="651" r:id="rId32"/>
    <p:sldId id="618" r:id="rId33"/>
    <p:sldId id="573" r:id="rId34"/>
    <p:sldId id="611" r:id="rId35"/>
    <p:sldId id="612" r:id="rId36"/>
    <p:sldId id="616" r:id="rId37"/>
    <p:sldId id="617" r:id="rId38"/>
    <p:sldId id="619" r:id="rId39"/>
    <p:sldId id="576" r:id="rId40"/>
    <p:sldId id="522" r:id="rId41"/>
    <p:sldId id="602" r:id="rId42"/>
    <p:sldId id="603" r:id="rId43"/>
    <p:sldId id="609" r:id="rId44"/>
  </p:sldIdLst>
  <p:sldSz cx="9144000" cy="6858000" type="screen4x3"/>
  <p:notesSz cx="6858000" cy="9144000"/>
  <p:embeddedFontLst>
    <p:embeddedFont>
      <p:font typeface="Segoe UI Bold" panose="020B0802040204020203" pitchFamily="34" charset="0"/>
      <p:bold r:id="rId47"/>
    </p:embeddedFont>
    <p:embeddedFont>
      <p:font typeface="Verdana" panose="020B0604030504040204" pitchFamily="34" charset="0"/>
      <p:regular r:id="rId48"/>
      <p:bold r:id="rId49"/>
      <p:italic r:id="rId50"/>
      <p:boldItalic r:id="rId51"/>
    </p:embeddedFont>
    <p:embeddedFont>
      <p:font typeface="Segoe UI Semilight" panose="020B0402040204020203" pitchFamily="34" charset="0"/>
      <p:regular r:id="rId52"/>
      <p:italic r:id="rId53"/>
    </p:embeddedFont>
    <p:embeddedFont>
      <p:font typeface="Segoe UI Semibold" panose="020B0702040204020203" pitchFamily="34" charset="0"/>
      <p:bold r:id="rId54"/>
      <p:boldItalic r:id="rId55"/>
    </p:embeddedFont>
    <p:embeddedFont>
      <p:font typeface="Calibri" panose="020F0502020204030204" pitchFamily="34" charset="0"/>
      <p:regular r:id="rId56"/>
      <p:bold r:id="rId57"/>
      <p:italic r:id="rId58"/>
      <p:boldItalic r:id="rId59"/>
    </p:embeddedFont>
    <p:embeddedFont>
      <p:font typeface="Mangal" panose="02040503050203030202" pitchFamily="18" charset="0"/>
      <p:regular r:id="rId60"/>
    </p:embeddedFont>
    <p:embeddedFont>
      <p:font typeface="Consolas" panose="020B0609020204030204" pitchFamily="49" charset="0"/>
      <p:regular r:id="rId61"/>
      <p:bold r:id="rId62"/>
      <p:italic r:id="rId63"/>
      <p:boldItalic r:id="rId64"/>
    </p:embeddedFont>
    <p:embeddedFont>
      <p:font typeface="Segoe UI Symbol" panose="020B0502040204020203" pitchFamily="34" charset="0"/>
      <p:regular r:id="rId65"/>
    </p:embeddedFont>
    <p:embeddedFont>
      <p:font typeface="MS PGothic" panose="020B0600070205080204" pitchFamily="34" charset="-128"/>
      <p:regular r:id="rId66"/>
    </p:embeddedFont>
    <p:embeddedFont>
      <p:font typeface="Segoe UI Light" panose="020B0502040204020203" pitchFamily="34" charset="0"/>
      <p:regular r:id="rId67"/>
      <p:italic r:id="rId68"/>
    </p:embeddedFont>
    <p:embeddedFont>
      <p:font typeface="Segoe UI" panose="020B0502040204020203" pitchFamily="34" charset="0"/>
      <p:regular r:id="rId69"/>
      <p:bold r:id="rId70"/>
      <p:italic r:id="rId71"/>
      <p:boldItalic r:id="rId72"/>
    </p:embeddedFont>
  </p:embeddedFontLst>
  <p:defaultTex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p:defaultTextStyle>
  <p:extLst>
    <p:ext uri="{521415D9-36F7-43E2-AB2F-B90AF26B5E84}">
      <p14:sectionLst xmlns:p14="http://schemas.microsoft.com/office/powerpoint/2010/main">
        <p14:section name="Default Section" id="{6D02174B-784A-434E-834A-4FC2579EC5AD}">
          <p14:sldIdLst>
            <p14:sldId id="398"/>
            <p14:sldId id="397"/>
          </p14:sldIdLst>
        </p14:section>
        <p14:section name="Design for Operations" id="{7ADBFB43-791A-4477-940E-E9E90BB66866}">
          <p14:sldIdLst>
            <p14:sldId id="406"/>
            <p14:sldId id="407"/>
            <p14:sldId id="645"/>
            <p14:sldId id="654"/>
          </p14:sldIdLst>
        </p14:section>
        <p14:section name="Design an application monitoring and alerting strategy" id="{EE7F45B0-A6AD-411D-A512-DBBFEC401377}">
          <p14:sldIdLst>
            <p14:sldId id="399"/>
            <p14:sldId id="648"/>
            <p14:sldId id="656"/>
            <p14:sldId id="657"/>
            <p14:sldId id="658"/>
            <p14:sldId id="663"/>
            <p14:sldId id="665"/>
            <p14:sldId id="650"/>
          </p14:sldIdLst>
        </p14:section>
        <p14:section name="Design a platform monitoring and alerting strategy" id="{C6B6578B-F5CF-418D-991A-F24A0340D180}">
          <p14:sldIdLst>
            <p14:sldId id="313"/>
            <p14:sldId id="652"/>
            <p14:sldId id="644"/>
            <p14:sldId id="659"/>
            <p14:sldId id="660"/>
            <p14:sldId id="646"/>
          </p14:sldIdLst>
        </p14:section>
        <p14:section name="Design an operations automation strategy" id="{B92904DA-AD65-48A7-82FB-BA4D438E899A}">
          <p14:sldIdLst>
            <p14:sldId id="315"/>
            <p14:sldId id="324"/>
            <p14:sldId id="528"/>
            <p14:sldId id="605"/>
            <p14:sldId id="604"/>
            <p14:sldId id="631"/>
            <p14:sldId id="634"/>
            <p14:sldId id="666"/>
            <p14:sldId id="661"/>
            <p14:sldId id="662"/>
          </p14:sldIdLst>
        </p14:section>
        <p14:section name="Appendix" id="{FC632342-E921-4C61-9126-F4CE44EEB68E}">
          <p14:sldIdLst>
            <p14:sldId id="651"/>
            <p14:sldId id="618"/>
            <p14:sldId id="573"/>
            <p14:sldId id="611"/>
            <p14:sldId id="612"/>
            <p14:sldId id="616"/>
            <p14:sldId id="617"/>
            <p14:sldId id="619"/>
            <p14:sldId id="576"/>
            <p14:sldId id="522"/>
            <p14:sldId id="602"/>
            <p14:sldId id="603"/>
            <p14:sldId id="60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0070C0"/>
    <a:srgbClr val="66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9122" autoAdjust="0"/>
    <p:restoredTop sz="79508" autoAdjust="0"/>
  </p:normalViewPr>
  <p:slideViewPr>
    <p:cSldViewPr snapToGrid="0">
      <p:cViewPr varScale="1">
        <p:scale>
          <a:sx n="66" d="100"/>
          <a:sy n="66" d="100"/>
        </p:scale>
        <p:origin x="1371" y="36"/>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2" d="100"/>
          <a:sy n="62" d="100"/>
        </p:scale>
        <p:origin x="2198" y="4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font" Target="fonts/font20.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font" Target="fonts/font23.fntdata"/><Relationship Id="rId8" Type="http://schemas.openxmlformats.org/officeDocument/2006/relationships/slide" Target="slides/slide7.xml"/><Relationship Id="rId51" Type="http://schemas.openxmlformats.org/officeDocument/2006/relationships/font" Target="fonts/font5.fntdata"/><Relationship Id="rId72" Type="http://schemas.openxmlformats.org/officeDocument/2006/relationships/font" Target="fonts/font2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59" Type="http://schemas.openxmlformats.org/officeDocument/2006/relationships/font" Target="fonts/font13.fntdata"/><Relationship Id="rId67"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font" Target="fonts/font24.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4.fntdata"/><Relationship Id="rId55" Type="http://schemas.openxmlformats.org/officeDocument/2006/relationships/font" Target="fonts/font9.fntdata"/><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25.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70CA56-E1F1-4304-993E-F3428D50E6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3D9495E-08B6-4F59-A3F3-9FD12300E12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784404-57E5-4341-9230-5EC072B8C3C5}" type="datetimeFigureOut">
              <a:rPr lang="en-US" smtClean="0"/>
              <a:t>6/5/2018</a:t>
            </a:fld>
            <a:endParaRPr lang="en-US"/>
          </a:p>
        </p:txBody>
      </p:sp>
      <p:sp>
        <p:nvSpPr>
          <p:cNvPr id="4" name="Footer Placeholder 3">
            <a:extLst>
              <a:ext uri="{FF2B5EF4-FFF2-40B4-BE49-F238E27FC236}">
                <a16:creationId xmlns:a16="http://schemas.microsoft.com/office/drawing/2014/main" id="{D110874D-4F40-4590-AD0F-D9901998A1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C9182F-5CBD-4D85-8594-DD19B01D8A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07D361-57B1-4BF7-8791-79A35145D1DB}" type="slidenum">
              <a:rPr lang="en-US" smtClean="0"/>
              <a:t>‹#›</a:t>
            </a:fld>
            <a:endParaRPr lang="en-US"/>
          </a:p>
        </p:txBody>
      </p:sp>
    </p:spTree>
    <p:extLst>
      <p:ext uri="{BB962C8B-B14F-4D97-AF65-F5344CB8AC3E}">
        <p14:creationId xmlns:p14="http://schemas.microsoft.com/office/powerpoint/2010/main" val="40912008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3EFA3-31EF-403B-8080-9776000D59FF}" type="datetimeFigureOut">
              <a:rPr lang="en-US" smtClean="0"/>
              <a:t>6/5/2018</a:t>
            </a:fld>
            <a:endParaRPr lang="en-US" dirty="0"/>
          </a:p>
        </p:txBody>
      </p:sp>
      <p:sp>
        <p:nvSpPr>
          <p:cNvPr id="4" name="Slide Image Placeholder 3"/>
          <p:cNvSpPr>
            <a:spLocks noGrp="1" noRot="1" noChangeAspect="1"/>
          </p:cNvSpPr>
          <p:nvPr>
            <p:ph type="sldImg" idx="2"/>
          </p:nvPr>
        </p:nvSpPr>
        <p:spPr>
          <a:xfrm>
            <a:off x="4325112" y="73152"/>
            <a:ext cx="2468880" cy="185166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0896" y="2093976"/>
            <a:ext cx="6153912" cy="6604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9E9337-0361-41F3-9C17-1F4FFD1214BA}" type="slidenum">
              <a:rPr lang="en-US" smtClean="0"/>
              <a:t>‹#›</a:t>
            </a:fld>
            <a:endParaRPr lang="en-US" dirty="0"/>
          </a:p>
        </p:txBody>
      </p:sp>
    </p:spTree>
    <p:extLst>
      <p:ext uri="{BB962C8B-B14F-4D97-AF65-F5344CB8AC3E}">
        <p14:creationId xmlns:p14="http://schemas.microsoft.com/office/powerpoint/2010/main" val="1316725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azureplatform-dev.azurewebsites.net/Content/release-notes.txt"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azure.microsoft.com/documentation/services/log-analytics" TargetMode="External"/><Relationship Id="rId7" Type="http://schemas.openxmlformats.org/officeDocument/2006/relationships/hyperlink" Target="https://docs.microsoft.com/en-us/azure/log-analytics/log-analytics-data-collector-api"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s://docs.microsoft.com/en-us/azure/log-analytics/log-analytics-azure-storage" TargetMode="External"/><Relationship Id="rId5" Type="http://schemas.openxmlformats.org/officeDocument/2006/relationships/hyperlink" Target="https://docs.microsoft.com/en-us/azure/log-analytics/log-analytics-linux-agents" TargetMode="External"/><Relationship Id="rId4" Type="http://schemas.openxmlformats.org/officeDocument/2006/relationships/hyperlink" Target="https://docs.microsoft.com/en-us/azure/log-analytics/log-analytics-windows-agents"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19E9337-0361-41F3-9C17-1F4FFD1214BA}" type="slidenum">
              <a:rPr lang="en-US" b="0" smtClean="0">
                <a:latin typeface="+mn-lt"/>
              </a:rPr>
              <a:t>1</a:t>
            </a:fld>
            <a:endParaRPr lang="en-US" b="0" dirty="0">
              <a:latin typeface="+mn-lt"/>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 Introduction to Microsoft Azure</a:t>
            </a:r>
          </a:p>
        </p:txBody>
      </p:sp>
    </p:spTree>
    <p:extLst>
      <p:ext uri="{BB962C8B-B14F-4D97-AF65-F5344CB8AC3E}">
        <p14:creationId xmlns:p14="http://schemas.microsoft.com/office/powerpoint/2010/main" val="196252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25" y="850900"/>
            <a:ext cx="2246313" cy="1684338"/>
          </a:xfrm>
        </p:spPr>
      </p:sp>
      <p:sp>
        <p:nvSpPr>
          <p:cNvPr id="3" name="Notes Placeholder 2"/>
          <p:cNvSpPr>
            <a:spLocks noGrp="1"/>
          </p:cNvSpPr>
          <p:nvPr>
            <p:ph type="body" idx="1"/>
          </p:nvPr>
        </p:nvSpPr>
        <p:spPr/>
        <p:txBody>
          <a:bodyPr/>
          <a:lstStyle/>
          <a:p>
            <a:pPr algn="l"/>
            <a:r>
              <a:rPr lang="en-US" b="0" i="0" dirty="0">
                <a:solidFill>
                  <a:srgbClr val="FFFFFF"/>
                </a:solidFill>
                <a:effectLst/>
                <a:latin typeface="Verdana" panose="020B0604030504040204" pitchFamily="34" charset="0"/>
              </a:rPr>
              <a:t>Get the granular, up-to-date monitoring data you need—all in one place</a:t>
            </a:r>
          </a:p>
          <a:p>
            <a:pPr algn="l">
              <a:buFont typeface="Arial" panose="020B0604020202020204" pitchFamily="34" charset="0"/>
              <a:buChar char="•"/>
            </a:pPr>
            <a:r>
              <a:rPr lang="en-US" b="0" i="0" dirty="0">
                <a:solidFill>
                  <a:srgbClr val="FFFFFF"/>
                </a:solidFill>
                <a:effectLst/>
                <a:latin typeface="Verdana" panose="020B0604030504040204" pitchFamily="34" charset="0"/>
              </a:rPr>
              <a:t>Monitor your Azure resources with detailed logs</a:t>
            </a:r>
          </a:p>
          <a:p>
            <a:pPr algn="l">
              <a:buFont typeface="Arial" panose="020B0604020202020204" pitchFamily="34" charset="0"/>
              <a:buChar char="•"/>
            </a:pPr>
            <a:r>
              <a:rPr lang="en-US" b="0" i="0" dirty="0">
                <a:solidFill>
                  <a:srgbClr val="FFFFFF"/>
                </a:solidFill>
                <a:effectLst/>
                <a:latin typeface="Verdana" panose="020B0604030504040204" pitchFamily="34" charset="0"/>
              </a:rPr>
              <a:t>Set up alerts and take proactive, automated actions</a:t>
            </a:r>
          </a:p>
          <a:p>
            <a:pPr algn="l">
              <a:buFont typeface="Arial" panose="020B0604020202020204" pitchFamily="34" charset="0"/>
              <a:buChar char="•"/>
            </a:pPr>
            <a:r>
              <a:rPr lang="en-US" b="0" i="0" dirty="0">
                <a:solidFill>
                  <a:srgbClr val="FFFFFF"/>
                </a:solidFill>
                <a:effectLst/>
                <a:latin typeface="Verdana" panose="020B0604030504040204" pitchFamily="34" charset="0"/>
              </a:rPr>
              <a:t>Use flexible configuration and data consumption options</a:t>
            </a:r>
          </a:p>
          <a:p>
            <a:pPr algn="l">
              <a:buFont typeface="Arial" panose="020B0604020202020204" pitchFamily="34" charset="0"/>
              <a:buChar char="•"/>
            </a:pPr>
            <a:r>
              <a:rPr lang="en-US" b="0" i="0" dirty="0">
                <a:solidFill>
                  <a:srgbClr val="FFFFFF"/>
                </a:solidFill>
                <a:effectLst/>
                <a:latin typeface="Verdana" panose="020B0604030504040204" pitchFamily="34" charset="0"/>
              </a:rPr>
              <a:t>Integrate with analytics and notification tools familiar to you</a:t>
            </a:r>
          </a:p>
          <a:p>
            <a:pPr algn="l"/>
            <a:endParaRPr lang="en-US" sz="1200" b="0" i="0" kern="1200" dirty="0">
              <a:solidFill>
                <a:schemeClr val="tx1"/>
              </a:solidFill>
              <a:effectLst/>
              <a:latin typeface="+mn-lt"/>
              <a:ea typeface="+mn-ea"/>
              <a:cs typeface="+mn-cs"/>
            </a:endParaRPr>
          </a:p>
          <a:p>
            <a:pPr algn="l"/>
            <a:endParaRPr lang="en-US" sz="1200" b="0" i="0" kern="1200" dirty="0">
              <a:solidFill>
                <a:schemeClr val="tx1"/>
              </a:solidFill>
              <a:effectLst/>
              <a:latin typeface="+mn-lt"/>
              <a:ea typeface="+mn-ea"/>
              <a:cs typeface="+mn-cs"/>
            </a:endParaRPr>
          </a:p>
          <a:p>
            <a:pPr algn="l"/>
            <a:r>
              <a:rPr lang="en-US" sz="1200" b="0" i="0" kern="1200" dirty="0">
                <a:solidFill>
                  <a:schemeClr val="tx1"/>
                </a:solidFill>
                <a:effectLst/>
                <a:latin typeface="+mn-lt"/>
                <a:ea typeface="+mn-ea"/>
                <a:cs typeface="+mn-cs"/>
              </a:rPr>
              <a:t>the Azure service that operates as a consolidated pipeline for all monitoring data from Azure services. It gives you access to performance metrics and events that describe the operation of the Azure infrastructure and any Azure services you are using. Azure Monitor is a monitoring data pipeline for your Azure environment, and offers that data directly into Log Analytics as well as 3rd party tools where you can gain insight into that data and combine it with data from on premises or other cloud resources.</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78181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Get actionable insights through application performance management and instant analytics</a:t>
            </a:r>
          </a:p>
          <a:p>
            <a:r>
              <a:rPr lang="en-US" dirty="0"/>
              <a:t>Detect and diagnose exceptions and application performance issues</a:t>
            </a:r>
          </a:p>
          <a:p>
            <a:r>
              <a:rPr lang="en-US" dirty="0"/>
              <a:t>Monitor Azure websites, including those hosted in containers, plus websites on-premises and with other cloud providers</a:t>
            </a:r>
          </a:p>
          <a:p>
            <a:r>
              <a:rPr lang="en-US" dirty="0"/>
              <a:t>Seamlessly integrate with your DevOps pipeline using Visual Studio Team Services, GitHub, and our webhooks</a:t>
            </a:r>
          </a:p>
          <a:p>
            <a:r>
              <a:rPr lang="en-US" dirty="0"/>
              <a:t>Get started from within Visual Studio, or monitor existing apps without redeploying</a:t>
            </a:r>
          </a:p>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11</a:t>
            </a:fld>
            <a:endParaRPr lang="en-US" dirty="0"/>
          </a:p>
        </p:txBody>
      </p:sp>
    </p:spTree>
    <p:extLst>
      <p:ext uri="{BB962C8B-B14F-4D97-AF65-F5344CB8AC3E}">
        <p14:creationId xmlns:p14="http://schemas.microsoft.com/office/powerpoint/2010/main" val="1830846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2742">
              <a:defRPr/>
            </a:pPr>
            <a:r>
              <a:rPr lang="en-US" dirty="0">
                <a:solidFill>
                  <a:prstClr val="black"/>
                </a:solidFill>
              </a:rPr>
              <a:t>Microsoft Build 2016</a:t>
            </a:r>
          </a:p>
        </p:txBody>
      </p:sp>
      <p:sp>
        <p:nvSpPr>
          <p:cNvPr id="5" name="Footer Placeholder 4"/>
          <p:cNvSpPr>
            <a:spLocks noGrp="1"/>
          </p:cNvSpPr>
          <p:nvPr>
            <p:ph type="ftr" sz="quarter" idx="11"/>
          </p:nvPr>
        </p:nvSpPr>
        <p:spPr/>
        <p:txBody>
          <a:bodyPr/>
          <a:lstStyle/>
          <a:p>
            <a:pPr marL="571500" defTabSz="914099" eaLnBrk="0" hangingPunct="0">
              <a:defRPr/>
            </a:pPr>
            <a:r>
              <a:rPr lang="en-US" sz="400" dirty="0">
                <a:gradFill>
                  <a:gsLst>
                    <a:gs pos="0">
                      <a:prstClr val="black"/>
                    </a:gs>
                    <a:gs pos="100000">
                      <a:prstClr val="black"/>
                    </a:gs>
                  </a:gsLst>
                  <a:lin ang="5400000" scaled="0"/>
                </a:gradFill>
                <a:ea typeface="Verdana" panose="020B0604030504040204"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rPr>
              <a:pPr defTabSz="932742">
                <a:defRPr/>
              </a:pPr>
              <a:t>6/5/2018 7:12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rPr>
              <a:pPr defTabSz="932742">
                <a:defRPr/>
              </a:pPr>
              <a:t>14</a:t>
            </a:fld>
            <a:endParaRPr lang="en-US" dirty="0">
              <a:solidFill>
                <a:prstClr val="black"/>
              </a:solidFill>
            </a:endParaRPr>
          </a:p>
        </p:txBody>
      </p:sp>
    </p:spTree>
    <p:extLst>
      <p:ext uri="{BB962C8B-B14F-4D97-AF65-F5344CB8AC3E}">
        <p14:creationId xmlns:p14="http://schemas.microsoft.com/office/powerpoint/2010/main" val="1878954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15</a:t>
            </a:fld>
            <a:endParaRPr lang="en-US" dirty="0"/>
          </a:p>
        </p:txBody>
      </p:sp>
    </p:spTree>
    <p:extLst>
      <p:ext uri="{BB962C8B-B14F-4D97-AF65-F5344CB8AC3E}">
        <p14:creationId xmlns:p14="http://schemas.microsoft.com/office/powerpoint/2010/main" val="1902671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Talk through the investments of what MSFT/Azure sees as important for enterprise cloud management platform</a:t>
            </a:r>
          </a:p>
          <a:p>
            <a:pPr lvl="0"/>
            <a:r>
              <a:rPr lang="en-US" dirty="0"/>
              <a:t>The combination together is powerful. Truly integrated capabilities SaaS management and security.</a:t>
            </a:r>
          </a:p>
          <a:p>
            <a:pPr lvl="0"/>
            <a:r>
              <a:rPr lang="en-US" dirty="0"/>
              <a:t>To be successful in the Cloud era, enterprises must have visibility/metrics and controls on every component to pinpoint issues efficiently, optimize and scale effectively, while having the assurance the security, compliance and polices are in place to ensure the velocity.</a:t>
            </a:r>
          </a:p>
          <a:p>
            <a:pPr lvl="0"/>
            <a:r>
              <a:rPr lang="en-US" b="1" dirty="0"/>
              <a:t>Native Security and Management in Azure</a:t>
            </a:r>
            <a:endParaRPr lang="en-US" dirty="0"/>
          </a:p>
          <a:p>
            <a:pPr lvl="1"/>
            <a:r>
              <a:rPr lang="en-US" dirty="0"/>
              <a:t>Enterprise grade capabilities natively from the cloud provider Azure</a:t>
            </a:r>
          </a:p>
          <a:p>
            <a:pPr lvl="1"/>
            <a:r>
              <a:rPr lang="en-US" dirty="0"/>
              <a:t>Integrated and interconnected across data and experiences</a:t>
            </a:r>
          </a:p>
          <a:p>
            <a:pPr lvl="1"/>
            <a:r>
              <a:rPr lang="en-US" dirty="0"/>
              <a:t>Management capabilities included with the flexibility to increase or choose 3</a:t>
            </a:r>
            <a:r>
              <a:rPr lang="en-US" baseline="30000" dirty="0"/>
              <a:t>rd</a:t>
            </a:r>
            <a:r>
              <a:rPr lang="en-US" dirty="0"/>
              <a:t> party</a:t>
            </a:r>
          </a:p>
          <a:p>
            <a:pPr lvl="0"/>
            <a:endParaRPr lang="en-US" dirty="0"/>
          </a:p>
          <a:p>
            <a:pPr lvl="0"/>
            <a:r>
              <a:rPr lang="en-US" dirty="0"/>
              <a:t>Can make the point that for those familiar with OMS these were the foundation for what we now have natively within Azure.</a:t>
            </a:r>
          </a:p>
          <a:p>
            <a:endParaRPr lang="en-US" dirty="0"/>
          </a:p>
          <a:p>
            <a:r>
              <a:rPr lang="en-US" dirty="0"/>
              <a:t>5 main areas:</a:t>
            </a:r>
          </a:p>
          <a:p>
            <a:pPr marL="232943" indent="-232943">
              <a:buAutoNum type="arabicPeriod"/>
            </a:pPr>
            <a:r>
              <a:rPr lang="en-US" b="1" dirty="0"/>
              <a:t>Secure: </a:t>
            </a:r>
            <a:r>
              <a:rPr lang="en-US" dirty="0"/>
              <a:t>While Azure is trusted and secure platform, you as a customer have your own security settings you need to manage.  You also need to be able to protect your individual machines against threats and monitor the security posture of your system. </a:t>
            </a:r>
          </a:p>
          <a:p>
            <a:pPr marL="232943" indent="-232943">
              <a:buAutoNum type="arabicPeriod"/>
            </a:pPr>
            <a:r>
              <a:rPr lang="en-US" b="1" dirty="0"/>
              <a:t>Protect: </a:t>
            </a:r>
            <a:r>
              <a:rPr lang="en-US" dirty="0"/>
              <a:t>Your VMs and applications in the cloud need to be backed up and protected in the event of data loss. With disaster recovery from on-</a:t>
            </a:r>
            <a:r>
              <a:rPr lang="en-US" dirty="0" err="1"/>
              <a:t>prem</a:t>
            </a:r>
            <a:r>
              <a:rPr lang="en-US" dirty="0"/>
              <a:t> to the cloud, or from one cloud to another, you can avoid downtime and keep your applications up and running.</a:t>
            </a:r>
          </a:p>
          <a:p>
            <a:pPr marL="232943" indent="-232943">
              <a:buAutoNum type="arabicPeriod"/>
            </a:pPr>
            <a:r>
              <a:rPr lang="en-US" b="1" dirty="0"/>
              <a:t>Monitor: </a:t>
            </a:r>
            <a:r>
              <a:rPr lang="en-US" dirty="0"/>
              <a:t>Every operations manager and every developer needs to be able to see the health and performance of their applications, infrastructure, and network. And seeing insights across all three together in a single dashboard can save time and resources in troubleshooting and preventing issues in the future.</a:t>
            </a:r>
          </a:p>
          <a:p>
            <a:pPr marL="232943" indent="-232943">
              <a:buAutoNum type="arabicPeriod"/>
            </a:pPr>
            <a:r>
              <a:rPr lang="en-US" b="1" dirty="0"/>
              <a:t>Configure: </a:t>
            </a:r>
            <a:r>
              <a:rPr lang="en-US" dirty="0"/>
              <a:t>For managing Azure and hybrid workloads at scale, automation and configuration capabilities help you create runbooks to automate tasks, manage the configuration settings and track changes, and monitor and deploy missing updates. Additionally in Azure you can use PowerShell and Cloud Shell for command line scripting.</a:t>
            </a:r>
          </a:p>
          <a:p>
            <a:pPr marL="232943" indent="-232943">
              <a:buAutoNum type="arabicPeriod"/>
            </a:pPr>
            <a:r>
              <a:rPr lang="en-US" b="1" dirty="0"/>
              <a:t>Govern: </a:t>
            </a:r>
            <a:r>
              <a:rPr lang="en-US" b="0" dirty="0"/>
              <a:t>Many customers need a way to look across cloud resources to assess and enforce enterprise-wide standards and policy compliance for security and management. In addition, they need to manage and monitor costs for the cloud. We recently acquired </a:t>
            </a:r>
            <a:r>
              <a:rPr lang="en-US" b="0" dirty="0" err="1"/>
              <a:t>Cloudyn</a:t>
            </a:r>
            <a:r>
              <a:rPr lang="en-US" b="0" dirty="0"/>
              <a:t>, a multi-cloud cost management solution to help our customers with this challenge. </a:t>
            </a:r>
            <a:endParaRPr lang="en-US" b="1"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F46881-0CD0-4730-B19B-096431EF23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6300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https://docs.microsoft.com/en-us/azure/security-center/security-center-intro</a:t>
            </a:r>
          </a:p>
          <a:p>
            <a:r>
              <a:rPr lang="en-US" sz="1200" b="1" i="0" u="none" strike="noStrike" kern="1200" dirty="0">
                <a:solidFill>
                  <a:schemeClr val="tx1"/>
                </a:solidFill>
                <a:effectLst/>
                <a:latin typeface="+mn-lt"/>
                <a:ea typeface="+mn-ea"/>
                <a:cs typeface="+mn-cs"/>
              </a:rPr>
              <a:t>Centralized policy management</a:t>
            </a:r>
            <a:r>
              <a:rPr lang="en-US" sz="1200" b="0" i="0" u="none" strike="noStrike" kern="1200" dirty="0">
                <a:solidFill>
                  <a:schemeClr val="tx1"/>
                </a:solidFill>
                <a:effectLst/>
                <a:latin typeface="+mn-lt"/>
                <a:ea typeface="+mn-ea"/>
                <a:cs typeface="+mn-cs"/>
              </a:rPr>
              <a:t> – Ensure compliance with company or regulatory security requirements by centrally managing security policies across all your hybrid cloud workloads.</a:t>
            </a:r>
          </a:p>
          <a:p>
            <a:r>
              <a:rPr lang="en-US" sz="1200" b="1" i="0" u="none" strike="noStrike" kern="1200" dirty="0">
                <a:solidFill>
                  <a:schemeClr val="tx1"/>
                </a:solidFill>
                <a:effectLst/>
                <a:latin typeface="+mn-lt"/>
                <a:ea typeface="+mn-ea"/>
                <a:cs typeface="+mn-cs"/>
              </a:rPr>
              <a:t>Continuous security assessment</a:t>
            </a:r>
            <a:r>
              <a:rPr lang="en-US" sz="1200" b="0" i="0" u="none" strike="noStrike" kern="1200" dirty="0">
                <a:solidFill>
                  <a:schemeClr val="tx1"/>
                </a:solidFill>
                <a:effectLst/>
                <a:latin typeface="+mn-lt"/>
                <a:ea typeface="+mn-ea"/>
                <a:cs typeface="+mn-cs"/>
              </a:rPr>
              <a:t> – Monitor the security of machines, networks, storage and data services, and applications to discover potential security issues.</a:t>
            </a:r>
          </a:p>
          <a:p>
            <a:r>
              <a:rPr lang="en-US" sz="1200" b="1" i="0" u="none" strike="noStrike" kern="1200" dirty="0">
                <a:solidFill>
                  <a:schemeClr val="tx1"/>
                </a:solidFill>
                <a:effectLst/>
                <a:latin typeface="+mn-lt"/>
                <a:ea typeface="+mn-ea"/>
                <a:cs typeface="+mn-cs"/>
              </a:rPr>
              <a:t>Actionable recommendations</a:t>
            </a:r>
            <a:r>
              <a:rPr lang="en-US" sz="1200" b="0" i="0" u="none" strike="noStrike" kern="1200" dirty="0">
                <a:solidFill>
                  <a:schemeClr val="tx1"/>
                </a:solidFill>
                <a:effectLst/>
                <a:latin typeface="+mn-lt"/>
                <a:ea typeface="+mn-ea"/>
                <a:cs typeface="+mn-cs"/>
              </a:rPr>
              <a:t> – Remediate security vulnerabilities before they can be exploited by attackers with prioritized and actionable security recommendations.</a:t>
            </a:r>
          </a:p>
          <a:p>
            <a:r>
              <a:rPr lang="en-US" sz="1200" b="1" i="0" u="none" strike="noStrike" kern="1200" dirty="0">
                <a:solidFill>
                  <a:schemeClr val="tx1"/>
                </a:solidFill>
                <a:effectLst/>
                <a:latin typeface="+mn-lt"/>
                <a:ea typeface="+mn-ea"/>
                <a:cs typeface="+mn-cs"/>
              </a:rPr>
              <a:t>Advanced cloud defenses</a:t>
            </a:r>
            <a:r>
              <a:rPr lang="en-US" sz="1200" b="0" i="0" u="none" strike="noStrike" kern="1200" dirty="0">
                <a:solidFill>
                  <a:schemeClr val="tx1"/>
                </a:solidFill>
                <a:effectLst/>
                <a:latin typeface="+mn-lt"/>
                <a:ea typeface="+mn-ea"/>
                <a:cs typeface="+mn-cs"/>
              </a:rPr>
              <a:t> – Reduce threats with just in time access to management ports and whitelisting to control applications running on your VMs.</a:t>
            </a:r>
          </a:p>
          <a:p>
            <a:r>
              <a:rPr lang="en-US" sz="1200" b="1" i="0" u="none" strike="noStrike" kern="1200" dirty="0">
                <a:solidFill>
                  <a:schemeClr val="tx1"/>
                </a:solidFill>
                <a:effectLst/>
                <a:latin typeface="+mn-lt"/>
                <a:ea typeface="+mn-ea"/>
                <a:cs typeface="+mn-cs"/>
              </a:rPr>
              <a:t>Prioritized alerts and incidents</a:t>
            </a:r>
            <a:r>
              <a:rPr lang="en-US" sz="1200" b="0" i="0" u="none" strike="noStrike" kern="1200" dirty="0">
                <a:solidFill>
                  <a:schemeClr val="tx1"/>
                </a:solidFill>
                <a:effectLst/>
                <a:latin typeface="+mn-lt"/>
                <a:ea typeface="+mn-ea"/>
                <a:cs typeface="+mn-cs"/>
              </a:rPr>
              <a:t> - Focus on the most critical threats first with prioritized security alerts and incidents.</a:t>
            </a:r>
          </a:p>
          <a:p>
            <a:r>
              <a:rPr lang="en-US" sz="1200" b="1" i="0" u="none" strike="noStrike" kern="1200" dirty="0">
                <a:solidFill>
                  <a:schemeClr val="tx1"/>
                </a:solidFill>
                <a:effectLst/>
                <a:latin typeface="+mn-lt"/>
                <a:ea typeface="+mn-ea"/>
                <a:cs typeface="+mn-cs"/>
              </a:rPr>
              <a:t>Integrated security solutions</a:t>
            </a:r>
            <a:r>
              <a:rPr lang="en-US" sz="1200" b="0" i="0" u="none" strike="noStrike" kern="1200" dirty="0">
                <a:solidFill>
                  <a:schemeClr val="tx1"/>
                </a:solidFill>
                <a:effectLst/>
                <a:latin typeface="+mn-lt"/>
                <a:ea typeface="+mn-ea"/>
                <a:cs typeface="+mn-cs"/>
              </a:rPr>
              <a:t> - Collect, search, and analyze security data from a variety of sources, including connected partner solutions.</a:t>
            </a:r>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17</a:t>
            </a:fld>
            <a:endParaRPr lang="en-US"/>
          </a:p>
        </p:txBody>
      </p:sp>
    </p:spTree>
    <p:extLst>
      <p:ext uri="{BB962C8B-B14F-4D97-AF65-F5344CB8AC3E}">
        <p14:creationId xmlns:p14="http://schemas.microsoft.com/office/powerpoint/2010/main" val="3601522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25" y="850900"/>
            <a:ext cx="2246313" cy="1684338"/>
          </a:xfrm>
        </p:spPr>
      </p:sp>
      <p:sp>
        <p:nvSpPr>
          <p:cNvPr id="3" name="Notes Placeholder 2"/>
          <p:cNvSpPr>
            <a:spLocks noGrp="1"/>
          </p:cNvSpPr>
          <p:nvPr>
            <p:ph type="body" idx="1"/>
          </p:nvPr>
        </p:nvSpPr>
        <p:spPr/>
        <p:txBody>
          <a:bodyPr/>
          <a:lstStyle/>
          <a:p>
            <a:pPr algn="l"/>
            <a:r>
              <a:rPr lang="en-US" b="0" i="0" dirty="0">
                <a:solidFill>
                  <a:srgbClr val="FFFFFF"/>
                </a:solidFill>
                <a:effectLst/>
                <a:latin typeface="Verdana" panose="020B0604030504040204" pitchFamily="34" charset="0"/>
              </a:rPr>
              <a:t>Your personalized recommendation guide to Azure best practices</a:t>
            </a:r>
          </a:p>
          <a:p>
            <a:pPr algn="l">
              <a:buFont typeface="Arial" panose="020B0604020202020204" pitchFamily="34" charset="0"/>
              <a:buChar char="•"/>
            </a:pPr>
            <a:r>
              <a:rPr lang="en-US" b="0" i="0" dirty="0">
                <a:solidFill>
                  <a:srgbClr val="FFFFFF"/>
                </a:solidFill>
                <a:effectLst/>
                <a:latin typeface="Verdana" panose="020B0604030504040204" pitchFamily="34" charset="0"/>
              </a:rPr>
              <a:t>Optimize your Azure resources for high availability, security, performance, and cost</a:t>
            </a:r>
          </a:p>
          <a:p>
            <a:pPr algn="l">
              <a:buFont typeface="Arial" panose="020B0604020202020204" pitchFamily="34" charset="0"/>
              <a:buChar char="•"/>
            </a:pPr>
            <a:r>
              <a:rPr lang="en-US" b="0" i="0" dirty="0">
                <a:solidFill>
                  <a:srgbClr val="FFFFFF"/>
                </a:solidFill>
                <a:effectLst/>
                <a:latin typeface="Verdana" panose="020B0604030504040204" pitchFamily="34" charset="0"/>
              </a:rPr>
              <a:t>Implement personalized recommendations with ease</a:t>
            </a:r>
          </a:p>
          <a:p>
            <a:pPr algn="l">
              <a:buFont typeface="Arial" panose="020B0604020202020204" pitchFamily="34" charset="0"/>
              <a:buChar char="•"/>
            </a:pPr>
            <a:r>
              <a:rPr lang="en-US" b="0" i="0" dirty="0">
                <a:solidFill>
                  <a:srgbClr val="FFFFFF"/>
                </a:solidFill>
                <a:effectLst/>
                <a:latin typeface="Verdana" panose="020B0604030504040204" pitchFamily="34" charset="0"/>
              </a:rPr>
              <a:t>Access best practice optimizations at no additional cost</a:t>
            </a:r>
          </a:p>
          <a:p>
            <a:pPr algn="l">
              <a:buFont typeface="Arial" panose="020B0604020202020204" pitchFamily="34" charset="0"/>
              <a:buChar char="•"/>
            </a:pPr>
            <a:endParaRPr lang="en-US" b="0" i="0" dirty="0">
              <a:solidFill>
                <a:srgbClr val="FFFFFF"/>
              </a:solidFill>
              <a:effectLst/>
              <a:latin typeface="Verdana" panose="020B0604030504040204" pitchFamily="34" charset="0"/>
            </a:endParaRPr>
          </a:p>
          <a:p>
            <a:r>
              <a:rPr lang="en-US" sz="1200" b="0" i="0" kern="1200" dirty="0">
                <a:solidFill>
                  <a:schemeClr val="tx1"/>
                </a:solidFill>
                <a:effectLst/>
                <a:latin typeface="+mn-lt"/>
                <a:ea typeface="+mn-ea"/>
                <a:cs typeface="+mn-cs"/>
              </a:rPr>
              <a:t>Advisor is a personalized cloud consultant that helps you follow best practices to optimize your Azure deployments. It analyzes your resource configuration and usage telemetry and then recommends solutions that can help you improve the cost effectiveness, performance, high availability, and security of your Azure resources.</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With Advisor, you can:</a:t>
            </a:r>
          </a:p>
          <a:p>
            <a:r>
              <a:rPr lang="en-US" sz="1200" b="0" i="0" kern="1200" dirty="0">
                <a:solidFill>
                  <a:schemeClr val="tx1"/>
                </a:solidFill>
                <a:effectLst/>
                <a:latin typeface="+mn-lt"/>
                <a:ea typeface="+mn-ea"/>
                <a:cs typeface="+mn-cs"/>
              </a:rPr>
              <a:t>Get proactive, actionable, and personalized best practices recommendations.</a:t>
            </a:r>
          </a:p>
          <a:p>
            <a:r>
              <a:rPr lang="en-US" sz="1200" b="0" i="0" kern="1200" dirty="0">
                <a:solidFill>
                  <a:schemeClr val="tx1"/>
                </a:solidFill>
                <a:effectLst/>
                <a:latin typeface="+mn-lt"/>
                <a:ea typeface="+mn-ea"/>
                <a:cs typeface="+mn-cs"/>
              </a:rPr>
              <a:t>Improve the performance, security, and high availability of your resources, as you identify opportunities to reduce your overall Azure spend.</a:t>
            </a:r>
          </a:p>
          <a:p>
            <a:r>
              <a:rPr lang="en-US" sz="1200" b="0" i="0" kern="1200" dirty="0">
                <a:solidFill>
                  <a:schemeClr val="tx1"/>
                </a:solidFill>
                <a:effectLst/>
                <a:latin typeface="+mn-lt"/>
                <a:ea typeface="+mn-ea"/>
                <a:cs typeface="+mn-cs"/>
              </a:rPr>
              <a:t>Get recommendations with proposed actions inline.</a:t>
            </a:r>
          </a:p>
          <a:p>
            <a:pPr algn="l">
              <a:buFont typeface="Arial" panose="020B0604020202020204" pitchFamily="34" charset="0"/>
              <a:buChar char="•"/>
            </a:pPr>
            <a:endParaRPr lang="en-US" b="0" i="0" dirty="0">
              <a:solidFill>
                <a:srgbClr val="FFFFFF"/>
              </a:solidFill>
              <a:effectLst/>
              <a:latin typeface="Verdana" panose="020B0604030504040204" pitchFamily="34" charset="0"/>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18</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1384848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25" y="850900"/>
            <a:ext cx="2246313" cy="1684338"/>
          </a:xfrm>
        </p:spPr>
      </p:sp>
      <p:sp>
        <p:nvSpPr>
          <p:cNvPr id="3" name="Notes Placeholder 2"/>
          <p:cNvSpPr>
            <a:spLocks noGrp="1"/>
          </p:cNvSpPr>
          <p:nvPr>
            <p:ph type="body" idx="1"/>
          </p:nvPr>
        </p:nvSpPr>
        <p:spPr/>
        <p:txBody>
          <a:bodyPr/>
          <a:lstStyle/>
          <a:p>
            <a:r>
              <a:rPr lang="en-US" b="1" dirty="0"/>
              <a:t>Monitor, diagnose, and gain insights to your network performance and health</a:t>
            </a:r>
          </a:p>
          <a:p>
            <a:pPr>
              <a:buFont typeface="Arial" panose="020B0604020202020204" pitchFamily="34" charset="0"/>
              <a:buChar char="•"/>
            </a:pPr>
            <a:r>
              <a:rPr lang="en-US" dirty="0"/>
              <a:t>Remotely capture packet data for your virtual machines</a:t>
            </a:r>
          </a:p>
          <a:p>
            <a:pPr>
              <a:buFont typeface="Arial" panose="020B0604020202020204" pitchFamily="34" charset="0"/>
              <a:buChar char="•"/>
            </a:pPr>
            <a:r>
              <a:rPr lang="en-US" dirty="0"/>
              <a:t>Monitor your virtual machine network security using flow logs and security group view</a:t>
            </a:r>
          </a:p>
          <a:p>
            <a:pPr>
              <a:buFont typeface="Arial" panose="020B0604020202020204" pitchFamily="34" charset="0"/>
              <a:buChar char="•"/>
            </a:pPr>
            <a:r>
              <a:rPr lang="en-US" dirty="0"/>
              <a:t>Diagnose your VPN connectivity issues</a:t>
            </a:r>
          </a:p>
          <a:p>
            <a:pPr algn="l">
              <a:buFont typeface="Arial" panose="020B0604020202020204" pitchFamily="34" charset="0"/>
              <a:buNone/>
            </a:pPr>
            <a:endParaRPr lang="en-US" b="0" i="0" dirty="0">
              <a:solidFill>
                <a:srgbClr val="FFFFFF"/>
              </a:solidFill>
              <a:effectLst/>
              <a:latin typeface="Verdana" panose="020B0604030504040204" pitchFamily="34" charset="0"/>
            </a:endParaRPr>
          </a:p>
          <a:p>
            <a:pPr algn="l">
              <a:buFont typeface="Arial" panose="020B0604020202020204" pitchFamily="34" charset="0"/>
              <a:buNone/>
            </a:pPr>
            <a:r>
              <a:rPr lang="en-US" b="0" i="0" dirty="0">
                <a:solidFill>
                  <a:srgbClr val="FFFFFF"/>
                </a:solidFill>
                <a:effectLst/>
                <a:latin typeface="Verdana" panose="020B0604030504040204" pitchFamily="34" charset="0"/>
              </a:rPr>
              <a:t>Network Watcher provides the following features: • Topology • Variable Packet Capture • IP Flow Verify • Next Hop • Diagnostics Logging • Security Group View • NSG Flow Logging • VPN Gateway Troubleshooting • Network Subscription Limits • Role Based Access Control • Connectivity </a:t>
            </a:r>
          </a:p>
          <a:p>
            <a:pPr algn="l">
              <a:buFont typeface="Arial" panose="020B0604020202020204" pitchFamily="34" charset="0"/>
              <a:buNone/>
            </a:pPr>
            <a:endParaRPr lang="en-US" b="0" i="0" dirty="0">
              <a:solidFill>
                <a:srgbClr val="FFFFFF"/>
              </a:solidFill>
              <a:effectLst/>
              <a:latin typeface="Verdana" panose="020B0604030504040204" pitchFamily="34" charset="0"/>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19</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0995210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ea typeface="Verdana" panose="020B0604030504040204"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6/5/2018 7:12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06159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Azure Automation provides a way for users to automate the manual, long-running, error-prone, and frequently repeated tasks that are commonly performed in a cloud and enterprise environment. It saves time and increases the reliability of regular administrative tasks and even schedules them to be automatically performed at regular intervals. You can automate processes using runbooks or automate configuration management using Desired State Configuration. </a:t>
            </a:r>
          </a:p>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21</a:t>
            </a:fld>
            <a:endParaRPr lang="en-US" dirty="0"/>
          </a:p>
        </p:txBody>
      </p:sp>
    </p:spTree>
    <p:extLst>
      <p:ext uri="{BB962C8B-B14F-4D97-AF65-F5344CB8AC3E}">
        <p14:creationId xmlns:p14="http://schemas.microsoft.com/office/powerpoint/2010/main" val="1739143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de-DE" sz="1200" b="0" i="0" u="none" strike="noStrike" kern="1200" dirty="0">
                <a:solidFill>
                  <a:schemeClr val="tx1"/>
                </a:solidFill>
                <a:effectLst/>
                <a:latin typeface="+mn-lt"/>
                <a:ea typeface="+mn-ea"/>
                <a:cs typeface="+mn-cs"/>
                <a:hlinkClick r:id="rId3"/>
              </a:rPr>
              <a:t>Preview Version 1.7 (2017-04-20)</a:t>
            </a:r>
            <a:endParaRPr lang="de-DE" dirty="0"/>
          </a:p>
        </p:txBody>
      </p:sp>
      <p:sp>
        <p:nvSpPr>
          <p:cNvPr id="4" name="Slide Number Placeholder 3"/>
          <p:cNvSpPr>
            <a:spLocks noGrp="1"/>
          </p:cNvSpPr>
          <p:nvPr>
            <p:ph type="sldNum" sz="quarter" idx="10"/>
          </p:nvPr>
        </p:nvSpPr>
        <p:spPr/>
        <p:txBody>
          <a:bodyPr/>
          <a:lstStyle/>
          <a:p>
            <a:pPr>
              <a:defRPr/>
            </a:pPr>
            <a:fld id="{BC0D98F3-66B1-4734-AFB3-E657E989C9AD}" type="slidenum">
              <a:rPr lang="de-DE" smtClean="0">
                <a:solidFill>
                  <a:prstClr val="black"/>
                </a:solidFill>
              </a:rPr>
              <a:pPr>
                <a:defRPr/>
              </a:pPr>
              <a:t>2</a:t>
            </a:fld>
            <a:endParaRPr lang="de-DE">
              <a:solidFill>
                <a:prstClr val="black"/>
              </a:solidFill>
            </a:endParaRPr>
          </a:p>
        </p:txBody>
      </p:sp>
    </p:spTree>
    <p:extLst>
      <p:ext uri="{BB962C8B-B14F-4D97-AF65-F5344CB8AC3E}">
        <p14:creationId xmlns:p14="http://schemas.microsoft.com/office/powerpoint/2010/main" val="17855236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6/5/2018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ea typeface="Verdana" panose="020B0604030504040204"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8172751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All can be used with Windows &amp; Linux</a:t>
            </a:r>
          </a:p>
        </p:txBody>
      </p:sp>
      <p:sp>
        <p:nvSpPr>
          <p:cNvPr id="4" name="Slide Number Placeholder 3"/>
          <p:cNvSpPr>
            <a:spLocks noGrp="1"/>
          </p:cNvSpPr>
          <p:nvPr>
            <p:ph type="sldNum" sz="quarter" idx="10"/>
          </p:nvPr>
        </p:nvSpPr>
        <p:spPr/>
        <p:txBody>
          <a:bodyPr/>
          <a:lstStyle/>
          <a:p>
            <a:fld id="{3C6E4902-292F-4370-AFC1-6D92B180E54E}" type="slidenum">
              <a:rPr lang="en-US" smtClean="0"/>
              <a:t>23</a:t>
            </a:fld>
            <a:endParaRPr lang="en-US"/>
          </a:p>
        </p:txBody>
      </p:sp>
    </p:spTree>
    <p:extLst>
      <p:ext uri="{BB962C8B-B14F-4D97-AF65-F5344CB8AC3E}">
        <p14:creationId xmlns:p14="http://schemas.microsoft.com/office/powerpoint/2010/main" val="30201587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ea typeface="Verdana" panose="020B0604030504040204"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8787074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Install or remove windows roles and features</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Running Windows PowerShell scripts</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Managing registry settings</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Managing files and directories</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Starting, stopping, and managing processes and services</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Managing groups and user accounts</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Deploying new software</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Managing environment variables</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Discovering the actual </a:t>
            </a:r>
            <a:r>
              <a:rPr lang="en-US" sz="1200" dirty="0" err="1">
                <a:solidFill>
                  <a:srgbClr val="000000"/>
                </a:solidFill>
                <a:latin typeface="Calibri" panose="020F0502020204030204" pitchFamily="34" charset="0"/>
                <a:cs typeface="Calibri" panose="020F0502020204030204" pitchFamily="34" charset="0"/>
              </a:rPr>
              <a:t>confi</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guration</a:t>
            </a:r>
            <a:r>
              <a:rPr lang="en-US" sz="1200" dirty="0">
                <a:solidFill>
                  <a:srgbClr val="000000"/>
                </a:solidFill>
                <a:latin typeface="Calibri" panose="020F0502020204030204" pitchFamily="34" charset="0"/>
                <a:cs typeface="Calibri" panose="020F0502020204030204" pitchFamily="34" charset="0"/>
              </a:rPr>
              <a:t> state on a given node</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Fixing a </a:t>
            </a:r>
            <a:r>
              <a:rPr lang="en-US" sz="1200" dirty="0" err="1">
                <a:solidFill>
                  <a:srgbClr val="000000"/>
                </a:solidFill>
                <a:latin typeface="Calibri" panose="020F0502020204030204" pitchFamily="34" charset="0"/>
                <a:cs typeface="Calibri" panose="020F0502020204030204" pitchFamily="34" charset="0"/>
              </a:rPr>
              <a:t>confi</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guration</a:t>
            </a:r>
            <a:r>
              <a:rPr lang="en-US" sz="1200" dirty="0">
                <a:solidFill>
                  <a:srgbClr val="000000"/>
                </a:solidFill>
                <a:latin typeface="Calibri" panose="020F0502020204030204" pitchFamily="34" charset="0"/>
                <a:cs typeface="Calibri" panose="020F0502020204030204" pitchFamily="34" charset="0"/>
              </a:rPr>
              <a:t> that has drifted away from the desired state</a:t>
            </a:r>
            <a:endParaRPr lang="en-US" sz="800" dirty="0">
              <a:solidFill>
                <a:srgbClr val="000000"/>
              </a:solidFill>
              <a:latin typeface="Calibri" panose="020F0502020204030204" pitchFamily="34" charset="0"/>
              <a:cs typeface="Calibri" panose="020F0502020204030204" pitchFamily="34" charset="0"/>
            </a:endParaRPr>
          </a:p>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ea typeface="Verdana" panose="020B0604030504040204"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400656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CB4754-E6B3-49E8-AEEE-D97351DB0394}" type="slidenum">
              <a:rPr lang="en-US" smtClean="0"/>
              <a:t>26</a:t>
            </a:fld>
            <a:endParaRPr lang="en-US"/>
          </a:p>
        </p:txBody>
      </p:sp>
    </p:spTree>
    <p:extLst>
      <p:ext uri="{BB962C8B-B14F-4D97-AF65-F5344CB8AC3E}">
        <p14:creationId xmlns:p14="http://schemas.microsoft.com/office/powerpoint/2010/main" val="1636567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Near Real Time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Sub-second end-to-end latency in the </a:t>
            </a:r>
            <a:r>
              <a:rPr lang="en-US" b="1" dirty="0">
                <a:gradFill>
                  <a:gsLst>
                    <a:gs pos="12360">
                      <a:schemeClr val="bg1"/>
                    </a:gs>
                    <a:gs pos="51000">
                      <a:schemeClr val="bg1"/>
                    </a:gs>
                  </a:gsLst>
                  <a:lin ang="5400000" scaled="0"/>
                </a:gradFill>
                <a:latin typeface="Verdana" panose="020B0604030504040204" pitchFamily="34" charset="0"/>
                <a:cs typeface="Segoe UI" panose="020B0502040204020203" pitchFamily="34" charset="0"/>
              </a:rPr>
              <a:t>99</a:t>
            </a:r>
            <a:r>
              <a:rPr lang="en-US" b="1" baseline="30000" dirty="0">
                <a:gradFill>
                  <a:gsLst>
                    <a:gs pos="12360">
                      <a:schemeClr val="bg1"/>
                    </a:gs>
                    <a:gs pos="51000">
                      <a:schemeClr val="bg1"/>
                    </a:gs>
                  </a:gsLst>
                  <a:lin ang="5400000" scaled="0"/>
                </a:gradFill>
                <a:latin typeface="Verdana" panose="020B0604030504040204" pitchFamily="34" charset="0"/>
                <a:cs typeface="Segoe UI" panose="020B0502040204020203" pitchFamily="34" charset="0"/>
              </a:rPr>
              <a:t>th</a:t>
            </a:r>
            <a:r>
              <a:rPr lang="en-US" b="1" dirty="0">
                <a:gradFill>
                  <a:gsLst>
                    <a:gs pos="12360">
                      <a:schemeClr val="bg1"/>
                    </a:gs>
                    <a:gs pos="51000">
                      <a:schemeClr val="bg1"/>
                    </a:gs>
                  </a:gsLst>
                  <a:lin ang="5400000" scaled="0"/>
                </a:gradFill>
                <a:latin typeface="Verdana" panose="020B0604030504040204" pitchFamily="34" charset="0"/>
                <a:cs typeface="Segoe UI" panose="020B0502040204020203" pitchFamily="34" charset="0"/>
              </a:rPr>
              <a:t> percentile</a:t>
            </a:r>
          </a:p>
          <a:p>
            <a:endParaRPr lang="en-US" dirty="0"/>
          </a:p>
          <a:p>
            <a:r>
              <a:rPr lang="en-US" dirty="0"/>
              <a:t>Massive Scale Out</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gradFill>
                  <a:gsLst>
                    <a:gs pos="12360">
                      <a:schemeClr val="bg1"/>
                    </a:gs>
                    <a:gs pos="51000">
                      <a:schemeClr val="bg1"/>
                    </a:gs>
                  </a:gsLst>
                  <a:lin ang="5400000" scaled="0"/>
                </a:gradFill>
                <a:latin typeface="Verdana" panose="020B0604030504040204" pitchFamily="34" charset="0"/>
                <a:cs typeface="Segoe UI" panose="020B0502040204020203" pitchFamily="34" charset="0"/>
              </a:rPr>
              <a:t>10,000,000</a:t>
            </a: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 events per second per region</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Highly</a:t>
            </a:r>
            <a:r>
              <a:rPr lang="en-US" baseline="0" dirty="0"/>
              <a:t> Reliability</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gradFill>
                  <a:gsLst>
                    <a:gs pos="12360">
                      <a:schemeClr val="bg1"/>
                    </a:gs>
                    <a:gs pos="51000">
                      <a:schemeClr val="bg1"/>
                    </a:gs>
                  </a:gsLst>
                  <a:lin ang="5400000" scaled="0"/>
                </a:gradFill>
                <a:latin typeface="Verdana" panose="020B0604030504040204" pitchFamily="34" charset="0"/>
                <a:cs typeface="Segoe UI" panose="020B0502040204020203" pitchFamily="34" charset="0"/>
              </a:rPr>
              <a:t>24-hour</a:t>
            </a: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 retry with exponential back off for events not delivered</a:t>
            </a:r>
            <a:endParaRPr lang="en-US" dirty="0"/>
          </a:p>
        </p:txBody>
      </p:sp>
      <p:sp>
        <p:nvSpPr>
          <p:cNvPr id="4" name="Slide Number Placeholder 3"/>
          <p:cNvSpPr>
            <a:spLocks noGrp="1"/>
          </p:cNvSpPr>
          <p:nvPr>
            <p:ph type="sldNum" sz="quarter" idx="10"/>
          </p:nvPr>
        </p:nvSpPr>
        <p:spPr/>
        <p:txBody>
          <a:bodyPr/>
          <a:lstStyle/>
          <a:p>
            <a:fld id="{C7CB4754-E6B3-49E8-AEEE-D97351DB0394}" type="slidenum">
              <a:rPr lang="en-US" smtClean="0"/>
              <a:t>27</a:t>
            </a:fld>
            <a:endParaRPr lang="en-US"/>
          </a:p>
        </p:txBody>
      </p:sp>
    </p:spTree>
    <p:extLst>
      <p:ext uri="{BB962C8B-B14F-4D97-AF65-F5344CB8AC3E}">
        <p14:creationId xmlns:p14="http://schemas.microsoft.com/office/powerpoint/2010/main" val="2424163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29</a:t>
            </a:fld>
            <a:endParaRPr lang="en-US" dirty="0"/>
          </a:p>
        </p:txBody>
      </p:sp>
    </p:spTree>
    <p:extLst>
      <p:ext uri="{BB962C8B-B14F-4D97-AF65-F5344CB8AC3E}">
        <p14:creationId xmlns:p14="http://schemas.microsoft.com/office/powerpoint/2010/main" val="26249519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30</a:t>
            </a:fld>
            <a:endParaRPr lang="en-US" dirty="0"/>
          </a:p>
        </p:txBody>
      </p:sp>
    </p:spTree>
    <p:extLst>
      <p:ext uri="{BB962C8B-B14F-4D97-AF65-F5344CB8AC3E}">
        <p14:creationId xmlns:p14="http://schemas.microsoft.com/office/powerpoint/2010/main" val="6721086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247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core functionality </a:t>
            </a:r>
            <a:r>
              <a:rPr lang="en-US" sz="1200" b="0" i="0" kern="1200" dirty="0">
                <a:solidFill>
                  <a:schemeClr val="tx1"/>
                </a:solidFill>
                <a:effectLst/>
                <a:latin typeface="+mn-lt"/>
                <a:ea typeface="+mn-ea"/>
                <a:cs typeface="+mn-cs"/>
              </a:rPr>
              <a:t>of OMS is provided by a set of services that run in Azure.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Each service provides a specific management function, and you can combine services to achieve different management scenarios</a:t>
            </a:r>
            <a:endParaRPr lang="en-US" dirty="0"/>
          </a:p>
          <a:p>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D3B7E-72DE-8848-9B1F-1B342C053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8125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19E9337-0361-41F3-9C17-1F4FFD1214BA}" type="slidenum">
              <a:rPr lang="en-US" smtClean="0"/>
              <a:t>3</a:t>
            </a:fld>
            <a:endParaRPr lang="en-US" dirty="0"/>
          </a:p>
        </p:txBody>
      </p:sp>
    </p:spTree>
    <p:extLst>
      <p:ext uri="{BB962C8B-B14F-4D97-AF65-F5344CB8AC3E}">
        <p14:creationId xmlns:p14="http://schemas.microsoft.com/office/powerpoint/2010/main" val="10499693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Application Insights is an extensible </a:t>
            </a:r>
            <a:r>
              <a:rPr lang="en-US" sz="1200" b="1" i="0" kern="1200" dirty="0">
                <a:solidFill>
                  <a:schemeClr val="tx1"/>
                </a:solidFill>
                <a:effectLst/>
                <a:latin typeface="+mn-lt"/>
                <a:ea typeface="+mn-ea"/>
                <a:cs typeface="+mn-cs"/>
              </a:rPr>
              <a:t>Application Performance Management (APM) </a:t>
            </a:r>
            <a:r>
              <a:rPr lang="en-US" sz="1200" b="0" i="0" kern="1200" dirty="0">
                <a:solidFill>
                  <a:schemeClr val="tx1"/>
                </a:solidFill>
                <a:effectLst/>
                <a:latin typeface="+mn-lt"/>
                <a:ea typeface="+mn-ea"/>
                <a:cs typeface="+mn-cs"/>
              </a:rPr>
              <a:t>service for web developers on multiple platforms.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 Use it to monitor your live web application. It will automatically detect performance anomalies.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It includes powerful analytics tools to help you diagnose issues and to understand what users actually do with your app.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It's designed to help you continuously improve performance and usability. It works for apps on a wide variety of platforms including .NET,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and J2EE, </a:t>
            </a:r>
            <a:r>
              <a:rPr lang="en-US" sz="1200" b="1" i="0" kern="1200" dirty="0">
                <a:solidFill>
                  <a:schemeClr val="tx1"/>
                </a:solidFill>
                <a:effectLst/>
                <a:latin typeface="+mn-lt"/>
                <a:ea typeface="+mn-ea"/>
                <a:cs typeface="+mn-cs"/>
              </a:rPr>
              <a:t>hosted on-premises or in the cloud</a:t>
            </a:r>
            <a:r>
              <a:rPr lang="en-US" sz="1200" b="0" i="0" kern="1200" dirty="0">
                <a:solidFill>
                  <a:schemeClr val="tx1"/>
                </a:solidFill>
                <a:effectLst/>
                <a:latin typeface="+mn-lt"/>
                <a:ea typeface="+mn-ea"/>
                <a:cs typeface="+mn-cs"/>
              </a:rPr>
              <a:t>. It integrates with your </a:t>
            </a:r>
            <a:r>
              <a:rPr lang="en-US" sz="1200" b="1" i="0" kern="1200" dirty="0" err="1">
                <a:solidFill>
                  <a:schemeClr val="tx1"/>
                </a:solidFill>
                <a:effectLst/>
                <a:latin typeface="+mn-lt"/>
                <a:ea typeface="+mn-ea"/>
                <a:cs typeface="+mn-cs"/>
              </a:rPr>
              <a:t>devOps</a:t>
            </a:r>
            <a:r>
              <a:rPr lang="en-US" sz="1200" b="1" i="0" kern="1200" dirty="0">
                <a:solidFill>
                  <a:schemeClr val="tx1"/>
                </a:solidFill>
                <a:effectLst/>
                <a:latin typeface="+mn-lt"/>
                <a:ea typeface="+mn-ea"/>
                <a:cs typeface="+mn-cs"/>
              </a:rPr>
              <a:t> process</a:t>
            </a:r>
            <a:r>
              <a:rPr lang="en-US" sz="1200" b="0" i="0" kern="1200" dirty="0">
                <a:solidFill>
                  <a:schemeClr val="tx1"/>
                </a:solidFill>
                <a:effectLst/>
                <a:latin typeface="+mn-lt"/>
                <a:ea typeface="+mn-ea"/>
                <a:cs typeface="+mn-cs"/>
              </a:rPr>
              <a:t>, and has connection points to a variety of development tools.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b="1" dirty="0"/>
              <a:t>Request rates, response times, and failure rates</a:t>
            </a:r>
            <a:r>
              <a:rPr lang="en-US" dirty="0"/>
              <a:t> </a:t>
            </a:r>
          </a:p>
          <a:p>
            <a:r>
              <a:rPr lang="en-US" b="1" dirty="0"/>
              <a:t>Performance counters</a:t>
            </a:r>
            <a:r>
              <a:rPr lang="en-US" dirty="0"/>
              <a:t> from your Windows or Linux server machines, such as CPU, memory, and network usage.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Page views and load performance</a:t>
            </a:r>
            <a:r>
              <a:rPr lang="en-US" sz="1200" b="0" i="0" kern="1200" dirty="0">
                <a:solidFill>
                  <a:schemeClr val="tx1"/>
                </a:solidFill>
                <a:effectLst/>
                <a:latin typeface="+mn-lt"/>
                <a:ea typeface="+mn-ea"/>
                <a:cs typeface="+mn-cs"/>
              </a:rPr>
              <a:t> - reported by your users' browsers.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Dependency rates, response times, and failure rates</a:t>
            </a:r>
            <a:r>
              <a:rPr lang="en-US" sz="1200" b="0" i="0" kern="1200" dirty="0">
                <a:solidFill>
                  <a:schemeClr val="tx1"/>
                </a:solidFill>
                <a:effectLst/>
                <a:latin typeface="+mn-lt"/>
                <a:ea typeface="+mn-ea"/>
                <a:cs typeface="+mn-cs"/>
              </a:rPr>
              <a:t> - Find out whether external services are slowing you down.</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https://</a:t>
            </a:r>
            <a:r>
              <a:rPr lang="en-US" dirty="0" err="1"/>
              <a:t>docs.microsoft.com</a:t>
            </a:r>
            <a:r>
              <a:rPr lang="en-US" dirty="0"/>
              <a:t>/</a:t>
            </a:r>
            <a:r>
              <a:rPr lang="en-US" dirty="0" err="1"/>
              <a:t>en</a:t>
            </a:r>
            <a:r>
              <a:rPr lang="en-US" dirty="0"/>
              <a:t>-us/azure/application-insights/app-insights-overview</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D3B7E-72DE-8848-9B1F-1B342C053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29165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map shows:</a:t>
            </a:r>
          </a:p>
          <a:p>
            <a:r>
              <a:rPr lang="en-US" sz="1200" b="1" i="0" kern="1200" dirty="0">
                <a:solidFill>
                  <a:schemeClr val="tx1"/>
                </a:solidFill>
                <a:effectLst/>
                <a:latin typeface="+mn-lt"/>
                <a:ea typeface="+mn-ea"/>
                <a:cs typeface="+mn-cs"/>
              </a:rPr>
              <a:t>Availability tests</a:t>
            </a:r>
          </a:p>
          <a:p>
            <a:r>
              <a:rPr lang="en-US" sz="1200" b="1" i="0" kern="1200" dirty="0">
                <a:solidFill>
                  <a:schemeClr val="tx1"/>
                </a:solidFill>
                <a:effectLst/>
                <a:latin typeface="+mn-lt"/>
                <a:ea typeface="+mn-ea"/>
                <a:cs typeface="+mn-cs"/>
              </a:rPr>
              <a:t>Client-side component </a:t>
            </a:r>
            <a:r>
              <a:rPr lang="en-US" sz="1200" b="0" i="0" kern="1200" dirty="0">
                <a:solidFill>
                  <a:schemeClr val="tx1"/>
                </a:solidFill>
                <a:effectLst/>
                <a:latin typeface="+mn-lt"/>
                <a:ea typeface="+mn-ea"/>
                <a:cs typeface="+mn-cs"/>
              </a:rPr>
              <a:t>(monitored with the JavaScript SDK)</a:t>
            </a:r>
          </a:p>
          <a:p>
            <a:r>
              <a:rPr lang="en-US" sz="1200" b="1" i="0" kern="1200" dirty="0">
                <a:solidFill>
                  <a:schemeClr val="tx1"/>
                </a:solidFill>
                <a:effectLst/>
                <a:latin typeface="+mn-lt"/>
                <a:ea typeface="+mn-ea"/>
                <a:cs typeface="+mn-cs"/>
              </a:rPr>
              <a:t>Server-side component</a:t>
            </a:r>
          </a:p>
          <a:p>
            <a:r>
              <a:rPr lang="en-US" sz="1200" b="1" i="0" kern="1200" dirty="0">
                <a:solidFill>
                  <a:schemeClr val="tx1"/>
                </a:solidFill>
                <a:effectLst/>
                <a:latin typeface="+mn-lt"/>
                <a:ea typeface="+mn-ea"/>
                <a:cs typeface="+mn-cs"/>
              </a:rPr>
              <a:t>Dependencies </a:t>
            </a:r>
            <a:r>
              <a:rPr lang="en-US" sz="1200" b="0" i="0" kern="1200" dirty="0">
                <a:solidFill>
                  <a:schemeClr val="tx1"/>
                </a:solidFill>
                <a:effectLst/>
                <a:latin typeface="+mn-lt"/>
                <a:ea typeface="+mn-ea"/>
                <a:cs typeface="+mn-cs"/>
              </a:rPr>
              <a:t>of the client and server components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can expand and collapse dependency link groups: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-us/azure/application-insights/app-insights-app-map</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D3B7E-72DE-8848-9B1F-1B342C053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06663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map shows:</a:t>
            </a:r>
          </a:p>
          <a:p>
            <a:r>
              <a:rPr lang="en-US" sz="1200" b="1" i="0" kern="1200" dirty="0">
                <a:solidFill>
                  <a:schemeClr val="tx1"/>
                </a:solidFill>
                <a:effectLst/>
                <a:latin typeface="+mn-lt"/>
                <a:ea typeface="+mn-ea"/>
                <a:cs typeface="+mn-cs"/>
              </a:rPr>
              <a:t>If you use SQL Azure, there's an icon that shows when there are recommendations on how you can improve performance.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-us/azure/application-insights/app-insights-app-map</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D3B7E-72DE-8848-9B1F-1B342C053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2327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u="sng" kern="1200" dirty="0">
                <a:solidFill>
                  <a:schemeClr val="tx1"/>
                </a:solidFill>
                <a:effectLst/>
                <a:latin typeface="+mn-lt"/>
                <a:ea typeface="+mn-ea"/>
                <a:cs typeface="+mn-cs"/>
                <a:hlinkClick r:id="rId3"/>
              </a:rPr>
              <a:t>Log Analytics</a:t>
            </a:r>
            <a:r>
              <a:rPr lang="en-US" sz="1200" b="0" i="0" kern="1200" dirty="0">
                <a:solidFill>
                  <a:schemeClr val="tx1"/>
                </a:solidFill>
                <a:effectLst/>
                <a:latin typeface="+mn-lt"/>
                <a:ea typeface="+mn-ea"/>
                <a:cs typeface="+mn-cs"/>
              </a:rPr>
              <a:t> provides monitoring services for OMS by collecting data from managed resources into a central repository.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data could include events, performance data, or custom data provided through the API.</a:t>
            </a:r>
          </a:p>
          <a:p>
            <a:r>
              <a:rPr lang="en-US" sz="1200" b="0" i="0" kern="1200" dirty="0">
                <a:solidFill>
                  <a:schemeClr val="tx1"/>
                </a:solidFill>
                <a:effectLst/>
                <a:latin typeface="+mn-lt"/>
                <a:ea typeface="+mn-ea"/>
                <a:cs typeface="+mn-cs"/>
              </a:rPr>
              <a:t>Once collected, the data is available for alerting, analysis, and export.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method allows you to consolidate data from a variety of sources so you can combine data from your Azure services with your existing on-premises environment.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also clearly separates the collection of the data from the action taken on that data so that all actions are available to all kinds of data</a:t>
            </a:r>
            <a:endParaRPr lang="en-US" dirty="0"/>
          </a:p>
          <a:p>
            <a:endParaRPr lang="en-US" dirty="0"/>
          </a:p>
          <a:p>
            <a:endParaRPr lang="en-US" dirty="0"/>
          </a:p>
          <a:p>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Windows and Linux</a:t>
            </a:r>
          </a:p>
          <a:p>
            <a:r>
              <a:rPr lang="en-US" sz="1200" b="0" i="0" kern="1200" dirty="0">
                <a:solidFill>
                  <a:schemeClr val="tx1"/>
                </a:solidFill>
                <a:effectLst/>
                <a:latin typeface="+mn-lt"/>
                <a:ea typeface="+mn-ea"/>
                <a:cs typeface="+mn-cs"/>
              </a:rPr>
              <a:t>You install the Microsoft Monitoring Agent on </a:t>
            </a:r>
            <a:r>
              <a:rPr lang="en-US" sz="1200" b="0" i="0" u="none" strike="noStrike" kern="1200" dirty="0">
                <a:solidFill>
                  <a:schemeClr val="tx1"/>
                </a:solidFill>
                <a:effectLst/>
                <a:latin typeface="+mn-lt"/>
                <a:ea typeface="+mn-ea"/>
                <a:cs typeface="+mn-cs"/>
                <a:hlinkClick r:id="rId4"/>
              </a:rPr>
              <a:t>Windows</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5"/>
              </a:rPr>
              <a:t>Linux</a:t>
            </a:r>
            <a:r>
              <a:rPr lang="en-US" sz="1200" b="0" i="0" kern="1200" dirty="0">
                <a:solidFill>
                  <a:schemeClr val="tx1"/>
                </a:solidFill>
                <a:effectLst/>
                <a:latin typeface="+mn-lt"/>
                <a:ea typeface="+mn-ea"/>
                <a:cs typeface="+mn-cs"/>
              </a:rPr>
              <a:t> computers or virtual machines that you want to collect data from.</a:t>
            </a:r>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services.</a:t>
            </a:r>
            <a:r>
              <a:rPr lang="en-US" sz="1200" b="0" i="0" kern="1200" dirty="0">
                <a:solidFill>
                  <a:schemeClr val="tx1"/>
                </a:solidFill>
                <a:effectLst/>
                <a:latin typeface="+mn-lt"/>
                <a:ea typeface="+mn-ea"/>
                <a:cs typeface="+mn-cs"/>
              </a:rPr>
              <a:t> Log Analytics collects telemetry from </a:t>
            </a:r>
            <a:r>
              <a:rPr lang="en-US" sz="1200" b="0" i="0" u="none" strike="noStrike" kern="1200" dirty="0">
                <a:solidFill>
                  <a:schemeClr val="tx1"/>
                </a:solidFill>
                <a:effectLst/>
                <a:latin typeface="+mn-lt"/>
                <a:ea typeface="+mn-ea"/>
                <a:cs typeface="+mn-cs"/>
                <a:hlinkClick r:id="rId6"/>
              </a:rPr>
              <a:t>Azure Diagnostics and Azure Monitoring</a:t>
            </a:r>
            <a:r>
              <a:rPr lang="en-US" sz="1200" b="0" i="0" kern="1200" dirty="0">
                <a:solidFill>
                  <a:schemeClr val="tx1"/>
                </a:solidFill>
                <a:effectLst/>
                <a:latin typeface="+mn-lt"/>
                <a:ea typeface="+mn-ea"/>
                <a:cs typeface="+mn-cs"/>
              </a:rPr>
              <a:t> into the repository so that you can monitor Azure resources.</a:t>
            </a:r>
          </a:p>
          <a:p>
            <a:r>
              <a:rPr lang="en-US" sz="1200" b="1" i="0" kern="1200" dirty="0">
                <a:solidFill>
                  <a:schemeClr val="tx1"/>
                </a:solidFill>
                <a:effectLst/>
                <a:latin typeface="+mn-lt"/>
                <a:ea typeface="+mn-ea"/>
                <a:cs typeface="+mn-cs"/>
              </a:rPr>
              <a:t>Data Collector API.</a:t>
            </a:r>
            <a:r>
              <a:rPr lang="en-US" sz="1200" b="0" i="0" kern="1200" dirty="0">
                <a:solidFill>
                  <a:schemeClr val="tx1"/>
                </a:solidFill>
                <a:effectLst/>
                <a:latin typeface="+mn-lt"/>
                <a:ea typeface="+mn-ea"/>
                <a:cs typeface="+mn-cs"/>
              </a:rPr>
              <a:t> Log Analytics has a </a:t>
            </a:r>
            <a:r>
              <a:rPr lang="en-US" sz="1200" b="0" i="0" u="none" strike="noStrike" kern="1200" dirty="0">
                <a:solidFill>
                  <a:schemeClr val="tx1"/>
                </a:solidFill>
                <a:effectLst/>
                <a:latin typeface="+mn-lt"/>
                <a:ea typeface="+mn-ea"/>
                <a:cs typeface="+mn-cs"/>
                <a:hlinkClick r:id="rId7"/>
              </a:rPr>
              <a:t>REST API for populating data from any client</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Solution Packs</a:t>
            </a:r>
          </a:p>
          <a:p>
            <a:r>
              <a:rPr lang="en-US" sz="1200" b="0" i="0" kern="1200" dirty="0">
                <a:solidFill>
                  <a:schemeClr val="tx1"/>
                </a:solidFill>
                <a:effectLst/>
                <a:latin typeface="+mn-lt"/>
                <a:ea typeface="+mn-ea"/>
                <a:cs typeface="+mn-cs"/>
              </a:rPr>
              <a:t>AD Replication Health Solution Packs, AD Replication Solution Pack, Over network health. Tons of</a:t>
            </a:r>
            <a:r>
              <a:rPr lang="en-US" sz="1200" b="0" i="0" kern="1200" baseline="0" dirty="0">
                <a:solidFill>
                  <a:schemeClr val="tx1"/>
                </a:solidFill>
                <a:effectLst/>
                <a:latin typeface="+mn-lt"/>
                <a:ea typeface="+mn-ea"/>
                <a:cs typeface="+mn-cs"/>
              </a:rPr>
              <a:t> 3</a:t>
            </a:r>
            <a:r>
              <a:rPr lang="en-US" sz="1200" b="0" i="0" kern="1200" baseline="30000" dirty="0">
                <a:solidFill>
                  <a:schemeClr val="tx1"/>
                </a:solidFill>
                <a:effectLst/>
                <a:latin typeface="+mn-lt"/>
                <a:ea typeface="+mn-ea"/>
                <a:cs typeface="+mn-cs"/>
              </a:rPr>
              <a:t>rd</a:t>
            </a:r>
            <a:r>
              <a:rPr lang="en-US" sz="1200" b="0" i="0" kern="1200" baseline="0" dirty="0">
                <a:solidFill>
                  <a:schemeClr val="tx1"/>
                </a:solidFill>
                <a:effectLst/>
                <a:latin typeface="+mn-lt"/>
                <a:ea typeface="+mn-ea"/>
                <a:cs typeface="+mn-cs"/>
              </a:rPr>
              <a:t> party tool</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Views and dashboards</a:t>
            </a:r>
            <a:r>
              <a:rPr lang="en-US" sz="1200" b="1" i="0" kern="1200" baseline="0" dirty="0">
                <a:solidFill>
                  <a:schemeClr val="tx1"/>
                </a:solidFill>
                <a:effectLst/>
                <a:latin typeface="+mn-lt"/>
                <a:ea typeface="+mn-ea"/>
                <a:cs typeface="+mn-cs"/>
              </a:rPr>
              <a:t> </a:t>
            </a:r>
            <a:r>
              <a:rPr lang="mr-IN" sz="1200" b="1" i="0" kern="1200" baseline="0" dirty="0">
                <a:solidFill>
                  <a:schemeClr val="tx1"/>
                </a:solidFill>
                <a:effectLst/>
                <a:latin typeface="+mn-lt"/>
                <a:ea typeface="+mn-ea"/>
                <a:cs typeface="+mn-cs"/>
              </a:rPr>
              <a:t>–</a:t>
            </a:r>
            <a:r>
              <a:rPr lang="en-US" sz="1200" b="1" i="0" kern="1200" baseline="0" dirty="0">
                <a:solidFill>
                  <a:schemeClr val="tx1"/>
                </a:solidFill>
                <a:effectLst/>
                <a:latin typeface="+mn-lt"/>
                <a:ea typeface="+mn-ea"/>
                <a:cs typeface="+mn-cs"/>
              </a:rPr>
              <a:t> output</a:t>
            </a:r>
          </a:p>
          <a:p>
            <a:r>
              <a:rPr lang="en-US" sz="1200" b="1" i="0" kern="1200" baseline="0" dirty="0">
                <a:solidFill>
                  <a:schemeClr val="tx1"/>
                </a:solidFill>
                <a:effectLst/>
                <a:latin typeface="+mn-lt"/>
                <a:ea typeface="+mn-ea"/>
                <a:cs typeface="+mn-cs"/>
              </a:rPr>
              <a:t>Power BI- you can export to Power BI</a:t>
            </a:r>
          </a:p>
          <a:p>
            <a:r>
              <a:rPr lang="en-US" sz="1200" b="1" i="0" kern="1200" dirty="0">
                <a:solidFill>
                  <a:schemeClr val="tx1"/>
                </a:solidFill>
                <a:effectLst/>
                <a:latin typeface="+mn-lt"/>
                <a:ea typeface="+mn-ea"/>
                <a:cs typeface="+mn-cs"/>
              </a:rPr>
              <a:t>Log Search API. </a:t>
            </a:r>
            <a:r>
              <a:rPr lang="mr-IN" sz="1200" b="1"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 to export to 3</a:t>
            </a:r>
            <a:r>
              <a:rPr lang="en-US" sz="1200" b="1" i="0" kern="1200" baseline="30000" dirty="0">
                <a:solidFill>
                  <a:schemeClr val="tx1"/>
                </a:solidFill>
                <a:effectLst/>
                <a:latin typeface="+mn-lt"/>
                <a:ea typeface="+mn-ea"/>
                <a:cs typeface="+mn-cs"/>
              </a:rPr>
              <a:t>rd</a:t>
            </a:r>
            <a:r>
              <a:rPr lang="en-US" sz="1200" b="1" i="0" kern="1200" dirty="0">
                <a:solidFill>
                  <a:schemeClr val="tx1"/>
                </a:solidFill>
                <a:effectLst/>
                <a:latin typeface="+mn-lt"/>
                <a:ea typeface="+mn-ea"/>
                <a:cs typeface="+mn-cs"/>
              </a:rPr>
              <a:t> part tool</a:t>
            </a:r>
            <a:endParaRPr lang="en-US" sz="1200" b="0" i="0" kern="1200" dirty="0">
              <a:solidFill>
                <a:schemeClr val="tx1"/>
              </a:solidFill>
              <a:effectLst/>
              <a:latin typeface="+mn-lt"/>
              <a:ea typeface="+mn-ea"/>
              <a:cs typeface="+mn-cs"/>
            </a:endParaRPr>
          </a:p>
          <a:p>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D3B7E-72DE-8848-9B1F-1B342C053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98361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Hybrid</a:t>
            </a:r>
          </a:p>
          <a:p>
            <a:r>
              <a:rPr lang="en-US" sz="1200" b="0" i="0" kern="1200" dirty="0">
                <a:solidFill>
                  <a:schemeClr val="tx1"/>
                </a:solidFill>
                <a:effectLst/>
                <a:latin typeface="+mn-lt"/>
                <a:ea typeface="+mn-ea"/>
                <a:cs typeface="+mn-cs"/>
              </a:rPr>
              <a:t>Resources in your data center most likely cannot be accessed from a runbook running in the cloud. </a:t>
            </a:r>
          </a:p>
          <a:p>
            <a:r>
              <a:rPr lang="en-US" sz="1200" b="0" i="0" kern="1200" dirty="0">
                <a:solidFill>
                  <a:schemeClr val="tx1"/>
                </a:solidFill>
                <a:effectLst/>
                <a:latin typeface="+mn-lt"/>
                <a:ea typeface="+mn-ea"/>
                <a:cs typeface="+mn-cs"/>
              </a:rPr>
              <a:t>You can install one or more </a:t>
            </a:r>
            <a:r>
              <a:rPr lang="en-US" sz="1200" b="0" i="0" u="none" strike="noStrike" kern="1200" dirty="0">
                <a:solidFill>
                  <a:schemeClr val="tx1"/>
                </a:solidFill>
                <a:effectLst/>
                <a:latin typeface="+mn-lt"/>
                <a:ea typeface="+mn-ea"/>
                <a:cs typeface="+mn-cs"/>
                <a:hlinkClick r:id="rId3"/>
              </a:rPr>
              <a:t>Hybrid Runbook Workers</a:t>
            </a:r>
            <a:r>
              <a:rPr lang="en-US" sz="1200" b="0" i="0" kern="1200" dirty="0">
                <a:solidFill>
                  <a:schemeClr val="tx1"/>
                </a:solidFill>
                <a:effectLst/>
                <a:latin typeface="+mn-lt"/>
                <a:ea typeface="+mn-ea"/>
                <a:cs typeface="+mn-cs"/>
              </a:rPr>
              <a:t> (HRW) in your data center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runbooks run in the cloud, they can access any resources accessible from the cloud. </a:t>
            </a:r>
          </a:p>
          <a:p>
            <a:r>
              <a:rPr lang="en-US" sz="1200" b="0" i="0" kern="1200" dirty="0">
                <a:solidFill>
                  <a:schemeClr val="tx1"/>
                </a:solidFill>
                <a:effectLst/>
                <a:latin typeface="+mn-lt"/>
                <a:ea typeface="+mn-ea"/>
                <a:cs typeface="+mn-cs"/>
              </a:rPr>
              <a:t>This could </a:t>
            </a:r>
            <a:r>
              <a:rPr lang="en-US" sz="1200" b="1" i="0" kern="1200" dirty="0">
                <a:solidFill>
                  <a:schemeClr val="tx1"/>
                </a:solidFill>
                <a:effectLst/>
                <a:latin typeface="+mn-lt"/>
                <a:ea typeface="+mn-ea"/>
                <a:cs typeface="+mn-cs"/>
              </a:rPr>
              <a:t>be resources in your Azure subscription, </a:t>
            </a:r>
            <a:r>
              <a:rPr lang="en-US" sz="1200" b="0" i="0" kern="1200" dirty="0">
                <a:solidFill>
                  <a:schemeClr val="tx1"/>
                </a:solidFill>
                <a:effectLst/>
                <a:latin typeface="+mn-lt"/>
                <a:ea typeface="+mn-ea"/>
                <a:cs typeface="+mn-cs"/>
              </a:rPr>
              <a:t>in another cloud such </a:t>
            </a:r>
            <a:r>
              <a:rPr lang="en-US" sz="1200" b="1" i="0" kern="1200" dirty="0">
                <a:solidFill>
                  <a:schemeClr val="tx1"/>
                </a:solidFill>
                <a:effectLst/>
                <a:latin typeface="+mn-lt"/>
                <a:ea typeface="+mn-ea"/>
                <a:cs typeface="+mn-cs"/>
              </a:rPr>
              <a:t>as Amazon Web Services (AWS</a:t>
            </a:r>
            <a:r>
              <a:rPr lang="en-US" sz="1200" b="0" i="0" kern="1200" dirty="0">
                <a:solidFill>
                  <a:schemeClr val="tx1"/>
                </a:solidFill>
                <a:effectLst/>
                <a:latin typeface="+mn-lt"/>
                <a:ea typeface="+mn-ea"/>
                <a:cs typeface="+mn-cs"/>
              </a:rPr>
              <a:t>), or a service accessible through a REST API.</a:t>
            </a:r>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D3B7E-72DE-8848-9B1F-1B342C053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00255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Hybrid</a:t>
            </a:r>
          </a:p>
          <a:p>
            <a:r>
              <a:rPr lang="en-US" sz="1200" b="0" i="0" kern="1200" dirty="0">
                <a:solidFill>
                  <a:schemeClr val="tx1"/>
                </a:solidFill>
                <a:effectLst/>
                <a:latin typeface="+mn-lt"/>
                <a:ea typeface="+mn-ea"/>
                <a:cs typeface="+mn-cs"/>
              </a:rPr>
              <a:t>Resources in your data center most likely cannot be accessed from a runbook running in the cloud. </a:t>
            </a:r>
          </a:p>
          <a:p>
            <a:r>
              <a:rPr lang="en-US" sz="1200" b="0" i="0" kern="1200" dirty="0">
                <a:solidFill>
                  <a:schemeClr val="tx1"/>
                </a:solidFill>
                <a:effectLst/>
                <a:latin typeface="+mn-lt"/>
                <a:ea typeface="+mn-ea"/>
                <a:cs typeface="+mn-cs"/>
              </a:rPr>
              <a:t>You can install one or more </a:t>
            </a:r>
            <a:r>
              <a:rPr lang="en-US" sz="1200" b="0" i="0" u="none" strike="noStrike" kern="1200" dirty="0">
                <a:solidFill>
                  <a:schemeClr val="tx1"/>
                </a:solidFill>
                <a:effectLst/>
                <a:latin typeface="+mn-lt"/>
                <a:ea typeface="+mn-ea"/>
                <a:cs typeface="+mn-cs"/>
                <a:hlinkClick r:id="rId3"/>
              </a:rPr>
              <a:t>Hybrid Runbook Workers</a:t>
            </a:r>
            <a:r>
              <a:rPr lang="en-US" sz="1200" b="0" i="0" kern="1200" dirty="0">
                <a:solidFill>
                  <a:schemeClr val="tx1"/>
                </a:solidFill>
                <a:effectLst/>
                <a:latin typeface="+mn-lt"/>
                <a:ea typeface="+mn-ea"/>
                <a:cs typeface="+mn-cs"/>
              </a:rPr>
              <a:t> (HRW) in your data center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runbooks run in the cloud, they can access any resources accessible from the cloud. </a:t>
            </a:r>
          </a:p>
          <a:p>
            <a:r>
              <a:rPr lang="en-US" sz="1200" b="0" i="0" kern="1200" dirty="0">
                <a:solidFill>
                  <a:schemeClr val="tx1"/>
                </a:solidFill>
                <a:effectLst/>
                <a:latin typeface="+mn-lt"/>
                <a:ea typeface="+mn-ea"/>
                <a:cs typeface="+mn-cs"/>
              </a:rPr>
              <a:t>This could </a:t>
            </a:r>
            <a:r>
              <a:rPr lang="en-US" sz="1200" b="1" i="0" kern="1200" dirty="0">
                <a:solidFill>
                  <a:schemeClr val="tx1"/>
                </a:solidFill>
                <a:effectLst/>
                <a:latin typeface="+mn-lt"/>
                <a:ea typeface="+mn-ea"/>
                <a:cs typeface="+mn-cs"/>
              </a:rPr>
              <a:t>be resources in your Azure subscription, </a:t>
            </a:r>
            <a:r>
              <a:rPr lang="en-US" sz="1200" b="0" i="0" kern="1200" dirty="0">
                <a:solidFill>
                  <a:schemeClr val="tx1"/>
                </a:solidFill>
                <a:effectLst/>
                <a:latin typeface="+mn-lt"/>
                <a:ea typeface="+mn-ea"/>
                <a:cs typeface="+mn-cs"/>
              </a:rPr>
              <a:t>in another cloud such </a:t>
            </a:r>
            <a:r>
              <a:rPr lang="en-US" sz="1200" b="1" i="0" kern="1200" dirty="0">
                <a:solidFill>
                  <a:schemeClr val="tx1"/>
                </a:solidFill>
                <a:effectLst/>
                <a:latin typeface="+mn-lt"/>
                <a:ea typeface="+mn-ea"/>
                <a:cs typeface="+mn-cs"/>
              </a:rPr>
              <a:t>as Amazon Web Services (AWS</a:t>
            </a:r>
            <a:r>
              <a:rPr lang="en-US" sz="1200" b="0" i="0" kern="1200" dirty="0">
                <a:solidFill>
                  <a:schemeClr val="tx1"/>
                </a:solidFill>
                <a:effectLst/>
                <a:latin typeface="+mn-lt"/>
                <a:ea typeface="+mn-ea"/>
                <a:cs typeface="+mn-cs"/>
              </a:rPr>
              <a:t>), or a service accessible through a REST API.</a:t>
            </a:r>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D3B7E-72DE-8848-9B1F-1B342C053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20251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Monitor provides base level infrastructure metrics and logs for most services in Microsoft Azure. Azure services that do not yet put their data into Azure Monitor will in the future.</a:t>
            </a:r>
            <a:r>
              <a:rPr lang="en-US" sz="1200" b="0" i="0" u="none" strike="noStrike"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Microsoft ships additional products and services that provide additional monitoring capabilities for developers, DevOps, or IT Ops that also have on-premises installations. For an overview and understanding of how these different products and services work together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-us/azure/monitoring-and-diagnostics/monitoring-overview-azure-monitor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Service Level Agreement (SLA) describes Microsoft’s commitments for uptime and connectivity.</a:t>
            </a:r>
            <a:endParaRPr lang="en-US" baseline="0" dirty="0"/>
          </a:p>
          <a:p>
            <a:r>
              <a:rPr lang="en-US" baseline="0" dirty="0"/>
              <a:t>https://</a:t>
            </a:r>
            <a:r>
              <a:rPr lang="en-US" baseline="0" dirty="0" err="1"/>
              <a:t>azure.microsoft.com</a:t>
            </a:r>
            <a:r>
              <a:rPr lang="en-US" baseline="0" dirty="0"/>
              <a:t>/</a:t>
            </a:r>
            <a:r>
              <a:rPr lang="en-US" baseline="0" dirty="0" err="1"/>
              <a:t>en</a:t>
            </a:r>
            <a:r>
              <a:rPr lang="en-US" baseline="0" dirty="0"/>
              <a:t>-us/support/legal/</a:t>
            </a:r>
            <a:r>
              <a:rPr lang="en-US" baseline="0" dirty="0" err="1"/>
              <a:t>sla</a:t>
            </a:r>
            <a:r>
              <a:rPr lang="en-US" baseline="0" dirty="0"/>
              <a:t>/summary/</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D3B7E-72DE-8848-9B1F-1B342C053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2840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This slide is shows the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alignment of different workloads with different capabilities / configurations of StorSimple solution</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large, unstructured,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capacity driven data-sets</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tiered volumes for cloud storage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performance driven workloads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local volumes as a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local storage</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on-demand infra requirements like DR, and dev-test</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the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StorSimple Cloud Appliance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So what does all these enhancements mean for partners?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ea typeface="Verdana" panose="020B0604030504040204"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6/5/2018 7:12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75880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sz="800" dirty="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ea typeface="Verdana" panose="020B0604030504040204"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7:12 PM</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7191077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ea typeface="Verdana" panose="020B0604030504040204"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87588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The following topics are not included in this presentations due to time constrains</a:t>
            </a:r>
          </a:p>
        </p:txBody>
      </p:sp>
      <p:sp>
        <p:nvSpPr>
          <p:cNvPr id="4" name="Slide Number Placeholder 3"/>
          <p:cNvSpPr>
            <a:spLocks noGrp="1"/>
          </p:cNvSpPr>
          <p:nvPr>
            <p:ph type="sldNum" sz="quarter" idx="10"/>
          </p:nvPr>
        </p:nvSpPr>
        <p:spPr/>
        <p:txBody>
          <a:bodyPr/>
          <a:lstStyle/>
          <a:p>
            <a:fld id="{F19E9337-0361-41F3-9C17-1F4FFD1214BA}" type="slidenum">
              <a:rPr lang="en-US" smtClean="0"/>
              <a:t>4</a:t>
            </a:fld>
            <a:endParaRPr lang="en-US" dirty="0"/>
          </a:p>
        </p:txBody>
      </p:sp>
    </p:spTree>
    <p:extLst>
      <p:ext uri="{BB962C8B-B14F-4D97-AF65-F5344CB8AC3E}">
        <p14:creationId xmlns:p14="http://schemas.microsoft.com/office/powerpoint/2010/main" val="6767193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b="1" dirty="0"/>
              <a:t>Azure Automation is SaaS application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It automate processes with runbooks and manage configuration changes to Windows and Linux systems </a:t>
            </a:r>
            <a:r>
              <a:rPr lang="en-US" sz="1200" b="1" i="0" kern="1200" dirty="0">
                <a:solidFill>
                  <a:schemeClr val="tx1"/>
                </a:solidFill>
                <a:effectLst/>
                <a:latin typeface="+mn-lt"/>
                <a:ea typeface="+mn-ea"/>
                <a:cs typeface="+mn-cs"/>
              </a:rPr>
              <a:t>using</a:t>
            </a:r>
            <a:r>
              <a:rPr lang="en-US" sz="1200" b="0" i="0" kern="1200" dirty="0">
                <a:solidFill>
                  <a:schemeClr val="tx1"/>
                </a:solidFill>
                <a:effectLst/>
                <a:latin typeface="+mn-lt"/>
                <a:ea typeface="+mn-ea"/>
                <a:cs typeface="+mn-cs"/>
              </a:rPr>
              <a:t> Desired State Configuration (DSC) in Azure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Support other cloud services, or on-premises.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Runbooks that you run in Azure are executed on Automation sandboxes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To automate the deployment and management of resources in your local datacenter or other cloud services, after creating an Automation account, you can designate one or more machines to run the </a:t>
            </a:r>
            <a:r>
              <a:rPr lang="en-US" sz="1200" b="0" i="0" u="none" strike="noStrike" kern="1200" dirty="0">
                <a:solidFill>
                  <a:schemeClr val="tx1"/>
                </a:solidFill>
                <a:effectLst/>
                <a:latin typeface="+mn-lt"/>
                <a:ea typeface="+mn-ea"/>
                <a:cs typeface="+mn-cs"/>
                <a:hlinkClick r:id="rId3"/>
              </a:rPr>
              <a:t>Hybrid Runbook Worker (HRW)</a:t>
            </a:r>
            <a:r>
              <a:rPr lang="en-US" sz="1200" b="0" i="0" kern="1200" dirty="0">
                <a:solidFill>
                  <a:schemeClr val="tx1"/>
                </a:solidFill>
                <a:effectLst/>
                <a:latin typeface="+mn-lt"/>
                <a:ea typeface="+mn-ea"/>
                <a:cs typeface="+mn-cs"/>
              </a:rPr>
              <a:t> role.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Each HRW requires the Microsoft Management Agent with a connection to </a:t>
            </a:r>
            <a:r>
              <a:rPr lang="en-US" sz="1200" b="1" i="0" kern="1200" dirty="0">
                <a:solidFill>
                  <a:schemeClr val="tx1"/>
                </a:solidFill>
                <a:effectLst/>
                <a:latin typeface="+mn-lt"/>
                <a:ea typeface="+mn-ea"/>
                <a:cs typeface="+mn-cs"/>
              </a:rPr>
              <a:t>a Log Analytics </a:t>
            </a:r>
            <a:r>
              <a:rPr lang="en-US" sz="1200" b="0" i="0" kern="1200" dirty="0">
                <a:solidFill>
                  <a:schemeClr val="tx1"/>
                </a:solidFill>
                <a:effectLst/>
                <a:latin typeface="+mn-lt"/>
                <a:ea typeface="+mn-ea"/>
                <a:cs typeface="+mn-cs"/>
              </a:rPr>
              <a:t>workspace and an </a:t>
            </a:r>
            <a:r>
              <a:rPr lang="en-US" sz="1200" b="1" i="0" kern="1200" dirty="0">
                <a:solidFill>
                  <a:schemeClr val="tx1"/>
                </a:solidFill>
                <a:effectLst/>
                <a:latin typeface="+mn-lt"/>
                <a:ea typeface="+mn-ea"/>
                <a:cs typeface="+mn-cs"/>
              </a:rPr>
              <a:t>Automation account.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Log Analytics is used to bootstrap the installation</a:t>
            </a:r>
            <a:r>
              <a:rPr lang="en-US" sz="1200" b="0" i="0" kern="1200" dirty="0">
                <a:solidFill>
                  <a:schemeClr val="tx1"/>
                </a:solidFill>
                <a:effectLst/>
                <a:latin typeface="+mn-lt"/>
                <a:ea typeface="+mn-ea"/>
                <a:cs typeface="+mn-cs"/>
              </a:rPr>
              <a:t>, maintain the Microsoft Management Agent, and monitor the functionality of the HRW.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delivery of runbooks and the instruction to run them are performed by Azure Automation.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You can deploy multiple HRW to provide</a:t>
            </a:r>
            <a:r>
              <a:rPr lang="en-US" sz="1200" b="1" i="0" kern="1200" dirty="0">
                <a:solidFill>
                  <a:schemeClr val="tx1"/>
                </a:solidFill>
                <a:effectLst/>
                <a:latin typeface="+mn-lt"/>
                <a:ea typeface="+mn-ea"/>
                <a:cs typeface="+mn-cs"/>
              </a:rPr>
              <a:t> high availability for your runbooks</a:t>
            </a:r>
            <a:r>
              <a:rPr lang="en-US" sz="1200" b="0" i="0" kern="1200" dirty="0">
                <a:solidFill>
                  <a:schemeClr val="tx1"/>
                </a:solidFill>
                <a:effectLst/>
                <a:latin typeface="+mn-lt"/>
                <a:ea typeface="+mn-ea"/>
                <a:cs typeface="+mn-cs"/>
              </a:rPr>
              <a:t>, load balance runbook jobs,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and in some cases </a:t>
            </a:r>
            <a:r>
              <a:rPr lang="en-US" sz="1200" b="1" i="0" kern="1200" dirty="0">
                <a:solidFill>
                  <a:schemeClr val="tx1"/>
                </a:solidFill>
                <a:effectLst/>
                <a:latin typeface="+mn-lt"/>
                <a:ea typeface="+mn-ea"/>
                <a:cs typeface="+mn-cs"/>
              </a:rPr>
              <a:t>dedicate them for particular workloads or environments</a:t>
            </a:r>
            <a:r>
              <a:rPr lang="en-US" sz="1200" b="0" i="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0867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60813" defTabSz="914049" eaLnBrk="0" hangingPunct="0">
              <a:defRPr/>
            </a:pPr>
            <a:r>
              <a:rPr lang="en-US" sz="400" dirty="0">
                <a:gradFill>
                  <a:gsLst>
                    <a:gs pos="0">
                      <a:prstClr val="black"/>
                    </a:gs>
                    <a:gs pos="100000">
                      <a:prstClr val="black"/>
                    </a:gs>
                  </a:gsLst>
                  <a:lin ang="5400000" scaled="0"/>
                </a:gradFill>
                <a:ea typeface="Verdana" panose="020B0604030504040204"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defTabSz="915300">
              <a:defRPr/>
            </a:pPr>
            <a:fld id="{E74353ED-ACB2-44BF-A903-985B0AF962B7}" type="datetime1">
              <a:rPr lang="en-US" smtClean="0">
                <a:solidFill>
                  <a:prstClr val="black"/>
                </a:solidFill>
              </a:rPr>
              <a:pPr defTabSz="915300">
                <a:defRPr/>
              </a:pPr>
              <a:t>6/5/2018</a:t>
            </a:fld>
            <a:endParaRPr lang="en-US" dirty="0">
              <a:solidFill>
                <a:prstClr val="black"/>
              </a:solidFill>
            </a:endParaRPr>
          </a:p>
        </p:txBody>
      </p:sp>
      <p:sp>
        <p:nvSpPr>
          <p:cNvPr id="6" name="Slide Number Placeholder 5"/>
          <p:cNvSpPr>
            <a:spLocks noGrp="1"/>
          </p:cNvSpPr>
          <p:nvPr>
            <p:ph type="sldNum" sz="quarter" idx="12"/>
          </p:nvPr>
        </p:nvSpPr>
        <p:spPr/>
        <p:txBody>
          <a:bodyPr/>
          <a:lstStyle/>
          <a:p>
            <a:pPr defTabSz="915300">
              <a:defRPr/>
            </a:pPr>
            <a:fld id="{B4008EB6-D09E-4580-8CD6-DDB14511944F}" type="slidenum">
              <a:rPr lang="en-US" smtClean="0">
                <a:solidFill>
                  <a:prstClr val="black"/>
                </a:solidFill>
              </a:rPr>
              <a:pPr defTabSz="915300">
                <a:defRPr/>
              </a:pPr>
              <a:t>5</a:t>
            </a:fld>
            <a:endParaRPr lang="en-US" dirty="0">
              <a:solidFill>
                <a:prstClr val="black"/>
              </a:solidFill>
            </a:endParaRPr>
          </a:p>
        </p:txBody>
      </p:sp>
      <p:sp>
        <p:nvSpPr>
          <p:cNvPr id="7" name="TextBox 6"/>
          <p:cNvSpPr txBox="1"/>
          <p:nvPr>
            <p:custDataLst>
              <p:tags r:id="rId1"/>
            </p:custDataLst>
          </p:nvPr>
        </p:nvSpPr>
        <p:spPr>
          <a:xfrm>
            <a:off x="0" y="0"/>
            <a:ext cx="3727174" cy="367605"/>
          </a:xfrm>
          <a:prstGeom prst="rect">
            <a:avLst/>
          </a:prstGeom>
          <a:noFill/>
        </p:spPr>
        <p:txBody>
          <a:bodyPr vert="horz" lIns="89730" tIns="44865" rIns="89730" bIns="44865" rtlCol="0">
            <a:spAutoFit/>
          </a:bodyPr>
          <a:lstStyle/>
          <a:p>
            <a:pPr defTabSz="915300">
              <a:defRPr/>
            </a:pPr>
            <a:endParaRPr lang="en-US" dirty="0">
              <a:solidFill>
                <a:prstClr val="black"/>
              </a:solidFill>
            </a:endParaRPr>
          </a:p>
        </p:txBody>
      </p:sp>
    </p:spTree>
    <p:extLst>
      <p:ext uri="{BB962C8B-B14F-4D97-AF65-F5344CB8AC3E}">
        <p14:creationId xmlns:p14="http://schemas.microsoft.com/office/powerpoint/2010/main" val="3252358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8611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7</a:t>
            </a:fld>
            <a:endParaRPr lang="en-US" dirty="0"/>
          </a:p>
        </p:txBody>
      </p:sp>
    </p:spTree>
    <p:extLst>
      <p:ext uri="{BB962C8B-B14F-4D97-AF65-F5344CB8AC3E}">
        <p14:creationId xmlns:p14="http://schemas.microsoft.com/office/powerpoint/2010/main" val="3534437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Monitoring means different things to different people. While you might be focused just on application monitoring, there are cases where you might want to also look at infrastructure &amp; platform for correlations, and that is where “Azure Monitoring &amp; Analytics” provides an integrated consolidated solution.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6DBE9B5-BE74-49B4-9719-3510B970FB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9716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25" y="850900"/>
            <a:ext cx="2246313" cy="1684338"/>
          </a:xfrm>
        </p:spPr>
      </p:sp>
      <p:sp>
        <p:nvSpPr>
          <p:cNvPr id="3" name="Notes Placeholder 2"/>
          <p:cNvSpPr>
            <a:spLocks noGrp="1"/>
          </p:cNvSpPr>
          <p:nvPr>
            <p:ph type="body" idx="1"/>
          </p:nvPr>
        </p:nvSpPr>
        <p:spPr/>
        <p:txBody>
          <a:bodyPr/>
          <a:lstStyle/>
          <a:p>
            <a:pPr algn="l"/>
            <a:r>
              <a:rPr lang="en-US" b="0" i="0" dirty="0">
                <a:solidFill>
                  <a:srgbClr val="FFFFFF"/>
                </a:solidFill>
                <a:effectLst/>
                <a:latin typeface="Verdana" panose="020B0604030504040204" pitchFamily="34" charset="0"/>
              </a:rPr>
              <a:t>Transform your log data into insights and action</a:t>
            </a:r>
          </a:p>
          <a:p>
            <a:pPr algn="l">
              <a:buFont typeface="Arial" panose="020B0604020202020204" pitchFamily="34" charset="0"/>
              <a:buChar char="•"/>
            </a:pPr>
            <a:r>
              <a:rPr lang="en-US" b="0" i="0" dirty="0">
                <a:solidFill>
                  <a:srgbClr val="FFFFFF"/>
                </a:solidFill>
                <a:effectLst/>
                <a:latin typeface="Verdana" panose="020B0604030504040204" pitchFamily="34" charset="0"/>
              </a:rPr>
              <a:t>Quickly connect and collect log data from multiple sources</a:t>
            </a:r>
          </a:p>
          <a:p>
            <a:pPr algn="l">
              <a:buFont typeface="Arial" panose="020B0604020202020204" pitchFamily="34" charset="0"/>
              <a:buChar char="•"/>
            </a:pPr>
            <a:r>
              <a:rPr lang="en-US" b="0" i="0" dirty="0">
                <a:solidFill>
                  <a:srgbClr val="FFFFFF"/>
                </a:solidFill>
                <a:effectLst/>
                <a:latin typeface="Verdana" panose="020B0604030504040204" pitchFamily="34" charset="0"/>
              </a:rPr>
              <a:t>Correlate and analyze using powerful machine learning constructs</a:t>
            </a:r>
          </a:p>
          <a:p>
            <a:pPr algn="l">
              <a:buFont typeface="Arial" panose="020B0604020202020204" pitchFamily="34" charset="0"/>
              <a:buChar char="•"/>
            </a:pPr>
            <a:r>
              <a:rPr lang="en-US" b="0" i="0" dirty="0">
                <a:solidFill>
                  <a:srgbClr val="FFFFFF"/>
                </a:solidFill>
                <a:effectLst/>
                <a:latin typeface="Verdana" panose="020B0604030504040204" pitchFamily="34" charset="0"/>
              </a:rPr>
              <a:t>Search and query interactively using an expressive language</a:t>
            </a:r>
          </a:p>
          <a:p>
            <a:pPr algn="l">
              <a:buFont typeface="Arial" panose="020B0604020202020204" pitchFamily="34" charset="0"/>
              <a:buChar char="•"/>
            </a:pPr>
            <a:r>
              <a:rPr lang="en-US" b="0" i="0" dirty="0">
                <a:solidFill>
                  <a:srgbClr val="FFFFFF"/>
                </a:solidFill>
                <a:effectLst/>
                <a:latin typeface="Verdana" panose="020B0604030504040204" pitchFamily="34" charset="0"/>
              </a:rPr>
              <a:t>Develop deep insights using purpose-built management solutions</a:t>
            </a:r>
          </a:p>
          <a:p>
            <a:pPr algn="l">
              <a:buFont typeface="Arial" panose="020B0604020202020204" pitchFamily="34" charset="0"/>
              <a:buNone/>
            </a:pPr>
            <a:endParaRPr lang="en-US" sz="1200" b="0" i="0" kern="1200" dirty="0">
              <a:solidFill>
                <a:schemeClr val="tx1"/>
              </a:solidFill>
              <a:effectLst/>
              <a:latin typeface="+mn-lt"/>
              <a:ea typeface="+mn-ea"/>
              <a:cs typeface="+mn-cs"/>
            </a:endParaRPr>
          </a:p>
          <a:p>
            <a:pPr algn="l">
              <a:buFont typeface="Arial" panose="020B0604020202020204" pitchFamily="34" charset="0"/>
              <a:buNone/>
            </a:pPr>
            <a:r>
              <a:rPr lang="en-US" sz="1200" b="0" i="0" kern="1200" dirty="0">
                <a:solidFill>
                  <a:schemeClr val="tx1"/>
                </a:solidFill>
                <a:effectLst/>
                <a:latin typeface="+mn-lt"/>
                <a:ea typeface="+mn-ea"/>
                <a:cs typeface="+mn-cs"/>
              </a:rPr>
              <a:t>formerly known as OMS Log Analytics, is an Azure service that ingests log and metric data from Azure services (via Azure Monitor), Azure VMs, and on-premises or other cloud infrastructure and offers flexible log search and out-of-the box analytics on top of this data. It provides rich tools to analyze data across sources, allows complex queries across all logs, and can proactively alert on specified conditions. You can even collect custom data into its central repository so you can query and visualize it. You can also take advantage of Log </a:t>
            </a:r>
            <a:r>
              <a:rPr lang="en-US" sz="1200" b="0" i="0" kern="1200" dirty="0" err="1">
                <a:solidFill>
                  <a:schemeClr val="tx1"/>
                </a:solidFill>
                <a:effectLst/>
                <a:latin typeface="+mn-lt"/>
                <a:ea typeface="+mn-ea"/>
                <a:cs typeface="+mn-cs"/>
              </a:rPr>
              <a:t>Analytic's</a:t>
            </a:r>
            <a:r>
              <a:rPr lang="en-US" sz="1200" b="0" i="0" kern="1200" dirty="0">
                <a:solidFill>
                  <a:schemeClr val="tx1"/>
                </a:solidFill>
                <a:effectLst/>
                <a:latin typeface="+mn-lt"/>
                <a:ea typeface="+mn-ea"/>
                <a:cs typeface="+mn-cs"/>
              </a:rPr>
              <a:t> built-in solutions to immediately gain insights into the security and functionality of your infrastructure.</a:t>
            </a:r>
            <a:endParaRPr lang="en-US" b="0" i="0" dirty="0">
              <a:solidFill>
                <a:srgbClr val="FFFFFF"/>
              </a:solidFill>
              <a:effectLst/>
              <a:latin typeface="Verdana" panose="020B0604030504040204" pitchFamily="34" charset="0"/>
            </a:endParaRP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9</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181458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Verdana" panose="020B0604030504040204" pitchFamily="34" charset="0"/>
                <a:ea typeface="Verdana" panose="020B0604030504040204"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595282"/>
            <a:ext cx="5290768"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Verdana" panose="020B0604030504040204" pitchFamily="34" charset="0"/>
                <a:ea typeface="Verdana" panose="020B0604030504040204"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261938" y="2756542"/>
            <a:ext cx="3241675"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39"/>
            <a:ext cx="8714421" cy="494653"/>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662057" y="6512893"/>
            <a:ext cx="2388641" cy="307777"/>
          </a:xfrm>
          <a:prstGeom prst="rect">
            <a:avLst/>
          </a:prstGeom>
          <a:noFill/>
        </p:spPr>
        <p:txBody>
          <a:bodyPr wrap="square" rtlCol="0">
            <a:spAutoFit/>
          </a:bodyPr>
          <a:lstStyle/>
          <a:p>
            <a:r>
              <a:rPr lang="en-US" sz="1400" dirty="0"/>
              <a:t>#70-535 @ITProGuru</a:t>
            </a:r>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275386" y="1689742"/>
            <a:ext cx="8595190"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Open browser &gt; event code: msevent11lz</a:t>
            </a:r>
          </a:p>
          <a:p>
            <a:pPr lvl="0"/>
            <a:r>
              <a:rPr lang="en-US" dirty="0"/>
              <a:t>Content &amp; Labs: http://github.com/guruskill/70-533</a:t>
            </a:r>
          </a:p>
          <a:p>
            <a:pPr lvl="0"/>
            <a:endParaRPr lang="en-US" dirty="0"/>
          </a:p>
        </p:txBody>
      </p:sp>
    </p:spTree>
    <p:extLst>
      <p:ext uri="{BB962C8B-B14F-4D97-AF65-F5344CB8AC3E}">
        <p14:creationId xmlns:p14="http://schemas.microsoft.com/office/powerpoint/2010/main" val="2935463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9144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67054" y="-3"/>
            <a:ext cx="8862646"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261187" y="2061882"/>
            <a:ext cx="8574837" cy="4133984"/>
          </a:xfrm>
        </p:spPr>
        <p:txBody>
          <a:bodyPr/>
          <a:lstStyle>
            <a:lvl1pPr marL="514350" indent="-514350">
              <a:buFont typeface="+mj-lt"/>
              <a:buAutoNum type="arabicParenR"/>
              <a:defRPr/>
            </a:lvl1pPr>
            <a:lvl2pPr>
              <a:defRPr/>
            </a:lvl2pPr>
            <a:lvl3pPr>
              <a:defRPr/>
            </a:lvl3pPr>
            <a:lvl4pPr>
              <a:defRPr/>
            </a:lvl4pPr>
            <a:lvl5pPr>
              <a:defRPr/>
            </a:lvl5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452154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307911" y="770219"/>
            <a:ext cx="8379200"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Verdana" panose="020B0604030504040204" pitchFamily="34" charset="0"/>
                <a:ea typeface="Verdana" panose="020B0604030504040204"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3685592" y="2110581"/>
            <a:ext cx="5290768"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Verdana" panose="020B0604030504040204" pitchFamily="34" charset="0"/>
                <a:ea typeface="Verdana" panose="020B0604030504040204"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662057" y="6512893"/>
            <a:ext cx="2388641" cy="307777"/>
          </a:xfrm>
          <a:prstGeom prst="rect">
            <a:avLst/>
          </a:prstGeom>
          <a:noFill/>
        </p:spPr>
        <p:txBody>
          <a:bodyPr wrap="square" rtlCol="0">
            <a:spAutoFit/>
          </a:bodyPr>
          <a:lstStyle/>
          <a:p>
            <a:r>
              <a:rPr lang="en-US" sz="1400" dirty="0"/>
              <a:t>#70-535 @ITProGuru</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158449" y="117610"/>
            <a:ext cx="1903085" cy="715581"/>
          </a:xfrm>
          <a:prstGeom prst="rect">
            <a:avLst/>
          </a:prstGeom>
        </p:spPr>
        <p:txBody>
          <a:bodyPr wrap="none">
            <a:spAutoFit/>
          </a:bodyPr>
          <a:lstStyle/>
          <a:p>
            <a:r>
              <a:rPr lang="en-US" sz="4050" dirty="0">
                <a:solidFill>
                  <a:srgbClr val="00B0F0"/>
                </a:solidFill>
              </a:rPr>
              <a:t>DEMO</a:t>
            </a:r>
          </a:p>
        </p:txBody>
      </p:sp>
    </p:spTree>
    <p:extLst>
      <p:ext uri="{BB962C8B-B14F-4D97-AF65-F5344CB8AC3E}">
        <p14:creationId xmlns:p14="http://schemas.microsoft.com/office/powerpoint/2010/main" val="42056158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9144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473233" y="1"/>
            <a:ext cx="7511614"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151194" y="1371600"/>
            <a:ext cx="8833654" cy="4793789"/>
          </a:xfrm>
        </p:spPr>
        <p:txBody>
          <a:bodyPr>
            <a:normAutofit/>
          </a:bodyPr>
          <a:lstStyle>
            <a:lvl1pPr marL="514350" indent="-514350">
              <a:buFont typeface="+mj-lt"/>
              <a:buAutoNum type="arabicParenR"/>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LAB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158449" y="117610"/>
            <a:ext cx="1314784" cy="715581"/>
          </a:xfrm>
          <a:prstGeom prst="rect">
            <a:avLst/>
          </a:prstGeom>
        </p:spPr>
        <p:txBody>
          <a:bodyPr wrap="none">
            <a:spAutoFit/>
          </a:bodyPr>
          <a:lstStyle/>
          <a:p>
            <a:r>
              <a:rPr lang="en-US" sz="4050"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1250938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01930" y="1189179"/>
            <a:ext cx="8740142" cy="1446550"/>
          </a:xfrm>
        </p:spPr>
        <p:txBody>
          <a:bodyPr>
            <a:spAutoFit/>
          </a:bodyPr>
          <a:lstStyle>
            <a:lvl1pPr marL="174625" indent="-174625">
              <a:buFont typeface="Arial" panose="020B0604020202020204" pitchFamily="34" charset="0"/>
              <a:buChar char="•"/>
              <a:defRPr sz="2000">
                <a:solidFill>
                  <a:srgbClr val="0070C0"/>
                </a:solidFill>
              </a:defRPr>
            </a:lvl1pPr>
            <a:lvl2pPr>
              <a:defRPr sz="1600"/>
            </a:lvl2pPr>
            <a:lvl3pPr>
              <a:defRPr sz="1400"/>
            </a:lvl3pPr>
            <a:lvl4pPr>
              <a:defRPr sz="1200"/>
            </a:lvl4pPr>
            <a:lvl5pPr>
              <a:defRPr sz="1200"/>
            </a:lvl5pPr>
          </a:lstStyle>
          <a:p>
            <a:pPr lvl="0"/>
            <a:r>
              <a:rPr lang="en-US" dirty="0"/>
              <a:t>Edit Content First Line Color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a:lvl1pPr>
          </a:lstStyle>
          <a:p>
            <a:r>
              <a:rPr lang="en-US" dirty="0"/>
              <a:t>Click to edit Content First Line Color title style</a:t>
            </a:r>
          </a:p>
        </p:txBody>
      </p:sp>
      <p:sp>
        <p:nvSpPr>
          <p:cNvPr id="5" name="Text Placeholder 4">
            <a:extLst>
              <a:ext uri="{FF2B5EF4-FFF2-40B4-BE49-F238E27FC236}">
                <a16:creationId xmlns:a16="http://schemas.microsoft.com/office/drawing/2014/main" id="{86CFC401-E43F-4484-ADE7-7D068F298193}"/>
              </a:ext>
            </a:extLst>
          </p:cNvPr>
          <p:cNvSpPr>
            <a:spLocks noGrp="1"/>
          </p:cNvSpPr>
          <p:nvPr>
            <p:ph type="body" sz="quarter" idx="11" hasCustomPrompt="1"/>
          </p:nvPr>
        </p:nvSpPr>
        <p:spPr>
          <a:xfrm>
            <a:off x="261188" y="6307139"/>
            <a:ext cx="8574837" cy="410903"/>
          </a:xfrm>
        </p:spPr>
        <p:txBody>
          <a:bodyPr/>
          <a:lstStyle>
            <a:lvl1pPr marL="0" indent="0">
              <a:buFont typeface="Arial" panose="020B0604020202020204" pitchFamily="34" charset="0"/>
              <a:buNone/>
              <a:defRPr sz="1050">
                <a:solidFill>
                  <a:srgbClr val="0043C8"/>
                </a:solidFill>
              </a:defRPr>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http://...</a:t>
            </a:r>
          </a:p>
        </p:txBody>
      </p:sp>
    </p:spTree>
    <p:extLst>
      <p:ext uri="{BB962C8B-B14F-4D97-AF65-F5344CB8AC3E}">
        <p14:creationId xmlns:p14="http://schemas.microsoft.com/office/powerpoint/2010/main" val="5389627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94" y="0"/>
            <a:ext cx="8833654"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151194" y="1231902"/>
            <a:ext cx="8833654"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33849" y="3653108"/>
            <a:ext cx="9020275"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151194" y="3795486"/>
            <a:ext cx="8833654"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4295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01931" y="1197324"/>
            <a:ext cx="8740141" cy="5109815"/>
          </a:xfrm>
        </p:spPr>
        <p:txBody>
          <a:bodyPr/>
          <a:lstStyle>
            <a:lvl1pPr marL="0" indent="0">
              <a:buNone/>
              <a:defRPr sz="182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19111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3223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44921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5795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7D77AAB3-E8F7-4573-AEAC-2F07A923DF10}"/>
              </a:ext>
            </a:extLst>
          </p:cNvPr>
          <p:cNvSpPr>
            <a:spLocks noGrp="1"/>
          </p:cNvSpPr>
          <p:nvPr>
            <p:ph type="body" sz="quarter" idx="11" hasCustomPrompt="1"/>
          </p:nvPr>
        </p:nvSpPr>
        <p:spPr>
          <a:xfrm>
            <a:off x="261188" y="6307139"/>
            <a:ext cx="8574837" cy="410903"/>
          </a:xfrm>
        </p:spPr>
        <p:txBody>
          <a:bodyPr/>
          <a:lstStyle>
            <a:lvl1pPr marL="0" indent="0">
              <a:buFont typeface="Arial" panose="020B0604020202020204" pitchFamily="34" charset="0"/>
              <a:buNone/>
              <a:defRPr sz="1050">
                <a:solidFill>
                  <a:srgbClr val="0043C8"/>
                </a:solidFill>
              </a:defRPr>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http://...</a:t>
            </a:r>
          </a:p>
        </p:txBody>
      </p:sp>
    </p:spTree>
    <p:extLst>
      <p:ext uri="{BB962C8B-B14F-4D97-AF65-F5344CB8AC3E}">
        <p14:creationId xmlns:p14="http://schemas.microsoft.com/office/powerpoint/2010/main" val="290580354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mj-lt"/>
                <a:ea typeface="Verdana" panose="020B0604030504040204"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mj-lt"/>
                <a:ea typeface="Verdana" panose="020B0604030504040204"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mj-lt"/>
                <a:ea typeface="Verdana" panose="020B0604030504040204"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mj-lt"/>
                <a:ea typeface="Verdana" panose="020B0604030504040204"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mj-lt"/>
                <a:ea typeface="Verdana" panose="020B0604030504040204"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mj-lt"/>
                <a:ea typeface="Verdana" panose="020B0604030504040204"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mj-lt"/>
                <a:ea typeface="Verdana" panose="020B0604030504040204"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413994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169906" y="2054745"/>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177800" y="987548"/>
          <a:ext cx="8799331" cy="915686"/>
        </p:xfrm>
        <a:graphic>
          <a:graphicData uri="http://schemas.openxmlformats.org/drawingml/2006/table">
            <a:tbl>
              <a:tblPr firstRow="1" bandRow="1">
                <a:tableStyleId>{5C22544A-7EE6-4342-B048-85BDC9FD1C3A}</a:tableStyleId>
              </a:tblPr>
              <a:tblGrid>
                <a:gridCol w="247754">
                  <a:extLst>
                    <a:ext uri="{9D8B030D-6E8A-4147-A177-3AD203B41FA5}">
                      <a16:colId xmlns:a16="http://schemas.microsoft.com/office/drawing/2014/main" val="612254498"/>
                    </a:ext>
                  </a:extLst>
                </a:gridCol>
                <a:gridCol w="2696305">
                  <a:extLst>
                    <a:ext uri="{9D8B030D-6E8A-4147-A177-3AD203B41FA5}">
                      <a16:colId xmlns:a16="http://schemas.microsoft.com/office/drawing/2014/main" val="1261049811"/>
                    </a:ext>
                  </a:extLst>
                </a:gridCol>
                <a:gridCol w="241057">
                  <a:extLst>
                    <a:ext uri="{9D8B030D-6E8A-4147-A177-3AD203B41FA5}">
                      <a16:colId xmlns:a16="http://schemas.microsoft.com/office/drawing/2014/main" val="2638922956"/>
                    </a:ext>
                  </a:extLst>
                </a:gridCol>
                <a:gridCol w="2696305">
                  <a:extLst>
                    <a:ext uri="{9D8B030D-6E8A-4147-A177-3AD203B41FA5}">
                      <a16:colId xmlns:a16="http://schemas.microsoft.com/office/drawing/2014/main" val="1530065899"/>
                    </a:ext>
                  </a:extLst>
                </a:gridCol>
                <a:gridCol w="221605">
                  <a:extLst>
                    <a:ext uri="{9D8B030D-6E8A-4147-A177-3AD203B41FA5}">
                      <a16:colId xmlns:a16="http://schemas.microsoft.com/office/drawing/2014/main" val="1628348927"/>
                    </a:ext>
                  </a:extLst>
                </a:gridCol>
                <a:gridCol w="2696305">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Verdana" panose="020B0604030504040204" pitchFamily="34" charset="0"/>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Verdana" panose="020B0604030504040204"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Verdana" panose="020B0604030504040204"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4669826" y="2026752"/>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169906" y="5243163"/>
            <a:ext cx="156535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169904" y="794128"/>
            <a:ext cx="1568244"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460375" y="1035632"/>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3405726" y="1016750"/>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6351077" y="1031847"/>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187194" y="5514817"/>
            <a:ext cx="879933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4678319" y="2265437"/>
            <a:ext cx="4295775"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177800" y="2301875"/>
            <a:ext cx="4263572"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2927137" y="814018"/>
            <a:ext cx="470385" cy="285413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dirty="0">
              <a:gradFill>
                <a:gsLst>
                  <a:gs pos="0">
                    <a:srgbClr val="FFFFFF"/>
                  </a:gs>
                  <a:gs pos="100000">
                    <a:srgbClr val="FFFFFF"/>
                  </a:gs>
                </a:gsLst>
                <a:lin ang="5400000" scaled="0"/>
              </a:gradFill>
              <a:latin typeface="Verdana" panose="020B0604030504040204" pitchFamily="34" charset="0"/>
              <a:ea typeface="Verdana" panose="020B0604030504040204" pitchFamily="34" charset="0"/>
              <a:cs typeface="Segoe UI" pitchFamily="34" charset="0"/>
            </a:endParaRPr>
          </a:p>
        </p:txBody>
      </p:sp>
    </p:spTree>
    <p:extLst>
      <p:ext uri="{BB962C8B-B14F-4D97-AF65-F5344CB8AC3E}">
        <p14:creationId xmlns:p14="http://schemas.microsoft.com/office/powerpoint/2010/main" val="3169375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3655511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458788" y="1018564"/>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410075" y="1018564"/>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8095043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Verdana" panose="020B0604030504040204" pitchFamily="34" charset="0"/>
                <a:ea typeface="Verdana" panose="020B0604030504040204"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110581"/>
            <a:ext cx="5290768"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Verdana" panose="020B0604030504040204" pitchFamily="34" charset="0"/>
                <a:ea typeface="Verdana" panose="020B0604030504040204"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39"/>
            <a:ext cx="8714421" cy="494653"/>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662057" y="6512893"/>
            <a:ext cx="2388641" cy="307777"/>
          </a:xfrm>
          <a:prstGeom prst="rect">
            <a:avLst/>
          </a:prstGeom>
          <a:noFill/>
        </p:spPr>
        <p:txBody>
          <a:bodyPr wrap="square" rtlCol="0">
            <a:spAutoFit/>
          </a:bodyPr>
          <a:lstStyle/>
          <a:p>
            <a:r>
              <a:rPr lang="en-US" sz="1400" dirty="0"/>
              <a:t>#70-535 @ITProGuru</a:t>
            </a:r>
          </a:p>
        </p:txBody>
      </p:sp>
    </p:spTree>
    <p:extLst>
      <p:ext uri="{BB962C8B-B14F-4D97-AF65-F5344CB8AC3E}">
        <p14:creationId xmlns:p14="http://schemas.microsoft.com/office/powerpoint/2010/main" val="27173289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3092" y="0"/>
            <a:ext cx="8563708" cy="807720"/>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086704"/>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457200" y="1726466"/>
            <a:ext cx="4040188"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086704"/>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4645025" y="1726466"/>
            <a:ext cx="4041775"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839974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7777A-DEE7-435B-9586-0103DF77F643}"/>
              </a:ext>
            </a:extLst>
          </p:cNvPr>
          <p:cNvSpPr>
            <a:spLocks noGrp="1"/>
          </p:cNvSpPr>
          <p:nvPr>
            <p:ph type="title" hasCustomPrompt="1"/>
          </p:nvPr>
        </p:nvSpPr>
        <p:spPr/>
        <p:txBody>
          <a:bodyPr/>
          <a:lstStyle>
            <a:lvl1pPr>
              <a:defRPr/>
            </a:lvl1pPr>
          </a:lstStyle>
          <a:p>
            <a:r>
              <a:rPr lang="en-US" dirty="0"/>
              <a:t>Click to edit NON-BULLETED TEXT title style</a:t>
            </a:r>
          </a:p>
        </p:txBody>
      </p:sp>
      <p:sp>
        <p:nvSpPr>
          <p:cNvPr id="3" name="Text Placeholder 3">
            <a:extLst>
              <a:ext uri="{FF2B5EF4-FFF2-40B4-BE49-F238E27FC236}">
                <a16:creationId xmlns:a16="http://schemas.microsoft.com/office/drawing/2014/main" id="{E2F3D165-3D91-440C-8CC8-1E0E8F3DB5B4}"/>
              </a:ext>
            </a:extLst>
          </p:cNvPr>
          <p:cNvSpPr>
            <a:spLocks noGrp="1"/>
          </p:cNvSpPr>
          <p:nvPr>
            <p:ph type="body" sz="quarter" idx="10" hasCustomPrompt="1"/>
          </p:nvPr>
        </p:nvSpPr>
        <p:spPr>
          <a:xfrm>
            <a:off x="201930" y="1189177"/>
            <a:ext cx="8741309" cy="1969770"/>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dirty="0"/>
              <a:t>Edit NON-BULLETED TEXT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83D0C714-2679-4BEE-9E62-30AB557DE901}"/>
              </a:ext>
            </a:extLst>
          </p:cNvPr>
          <p:cNvSpPr>
            <a:spLocks noGrp="1"/>
          </p:cNvSpPr>
          <p:nvPr>
            <p:ph type="body" sz="quarter" idx="11"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2419893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80549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URL">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7442929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3546230" y="0"/>
            <a:ext cx="5597769"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3534508"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246186" y="273050"/>
            <a:ext cx="3219328"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263770" y="1435100"/>
            <a:ext cx="320174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9695303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1792288" y="1116623"/>
            <a:ext cx="54864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0561956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59445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1002321"/>
            <a:ext cx="19431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458788" y="1002321"/>
            <a:ext cx="5680075" cy="5378450"/>
          </a:xfrm>
        </p:spPr>
        <p:txBody>
          <a:bodyPr vert="eaVert"/>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845722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olid">
    <p:bg bwMode="auto">
      <p:bgPr>
        <a:solidFill>
          <a:schemeClr val="accent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1D05E55-498C-4995-A911-E5A445AB70ED}"/>
              </a:ext>
            </a:extLst>
          </p:cNvPr>
          <p:cNvSpPr/>
          <p:nvPr userDrawn="1"/>
        </p:nvSpPr>
        <p:spPr bwMode="auto">
          <a:xfrm>
            <a:off x="1" y="1"/>
            <a:ext cx="9143999" cy="1011115"/>
          </a:xfrm>
          <a:prstGeom prst="rect">
            <a:avLst/>
          </a:prstGeom>
          <a:solidFill>
            <a:srgbClr val="8DACD0"/>
          </a:solidFill>
          <a:ln w="9525" cap="flat" cmpd="sng" algn="ctr">
            <a:noFill/>
            <a:prstDash val="solid"/>
            <a:round/>
            <a:headEnd type="none" w="med" len="med"/>
            <a:tailEnd type="none" w="med" len="med"/>
          </a:ln>
          <a:effectLst/>
        </p:spPr>
        <p:txBody>
          <a:bodyPr rot="0" spcFirstLastPara="0" vertOverflow="overflow" horzOverflow="overflow" vert="horz" wrap="square" lIns="137160" tIns="34290" rIns="137160" bIns="34290" numCol="1" spcCol="0" rtlCol="0" fromWordArt="0" anchor="ctr" anchorCtr="0" forceAA="0" compatLnSpc="1">
            <a:prstTxWarp prst="textNoShape">
              <a:avLst/>
            </a:prstTxWarp>
            <a:noAutofit/>
          </a:bodyPr>
          <a:lstStyle/>
          <a:p>
            <a:pPr marL="0" marR="0" indent="0" algn="ctr" defTabSz="685800" rtl="0" eaLnBrk="0" fontAlgn="base" latinLnBrk="0" hangingPunct="0">
              <a:lnSpc>
                <a:spcPct val="100000"/>
              </a:lnSpc>
              <a:spcBef>
                <a:spcPct val="0"/>
              </a:spcBef>
              <a:spcAft>
                <a:spcPct val="0"/>
              </a:spcAft>
              <a:buClrTx/>
              <a:buSzTx/>
              <a:buFontTx/>
              <a:buNone/>
              <a:tabLst/>
            </a:pPr>
            <a:endParaRPr kumimoji="0" lang="en-US" sz="1350" b="1" i="0" u="none" strike="noStrike" cap="none" normalizeH="0" baseline="0">
              <a:ln>
                <a:noFill/>
              </a:ln>
              <a:solidFill>
                <a:schemeClr val="tx1"/>
              </a:solidFill>
              <a:effectLst/>
              <a:latin typeface="Verdana" pitchFamily="34" charset="0"/>
            </a:endParaRPr>
          </a:p>
        </p:txBody>
      </p:sp>
      <p:sp>
        <p:nvSpPr>
          <p:cNvPr id="5" name="Text Placeholder 4"/>
          <p:cNvSpPr>
            <a:spLocks noGrp="1"/>
          </p:cNvSpPr>
          <p:nvPr>
            <p:ph type="body" sz="quarter" idx="12"/>
          </p:nvPr>
        </p:nvSpPr>
        <p:spPr>
          <a:xfrm>
            <a:off x="203326" y="2617669"/>
            <a:ext cx="8528661" cy="2889997"/>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endParaRPr lang="en-US" dirty="0"/>
          </a:p>
        </p:txBody>
      </p:sp>
      <p:sp>
        <p:nvSpPr>
          <p:cNvPr id="9" name="Title 1"/>
          <p:cNvSpPr>
            <a:spLocks noGrp="1"/>
          </p:cNvSpPr>
          <p:nvPr>
            <p:ph type="title"/>
          </p:nvPr>
        </p:nvSpPr>
        <p:spPr>
          <a:xfrm>
            <a:off x="203328" y="893136"/>
            <a:ext cx="8528660" cy="1552353"/>
          </a:xfrm>
          <a:noFill/>
        </p:spPr>
        <p:txBody>
          <a:bodyPr lIns="146304" tIns="91440" rIns="146304" bIns="91440" anchor="t" anchorCtr="0"/>
          <a:lstStyle>
            <a:lvl1pPr>
              <a:defRPr sz="4412" spc="-74" baseline="0">
                <a:gradFill>
                  <a:gsLst>
                    <a:gs pos="3333">
                      <a:schemeClr val="tx1"/>
                    </a:gs>
                    <a:gs pos="39000">
                      <a:schemeClr val="tx1"/>
                    </a:gs>
                  </a:gsLst>
                  <a:lin ang="5400000" scaled="0"/>
                </a:gradFill>
              </a:defRPr>
            </a:lvl1pPr>
          </a:lstStyle>
          <a:p>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336992" y="6061767"/>
            <a:ext cx="1141803" cy="326167"/>
          </a:xfrm>
          <a:prstGeom prst="rect">
            <a:avLst/>
          </a:prstGeom>
        </p:spPr>
      </p:pic>
      <p:sp>
        <p:nvSpPr>
          <p:cNvPr id="8" name="Rectangle 6"/>
          <p:cNvSpPr>
            <a:spLocks noChangeArrowheads="1"/>
          </p:cNvSpPr>
          <p:nvPr userDrawn="1"/>
        </p:nvSpPr>
        <p:spPr bwMode="auto">
          <a:xfrm>
            <a:off x="2335" y="4309989"/>
            <a:ext cx="9141665"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3213462"/>
      </p:ext>
    </p:extLst>
  </p:cSld>
  <p:clrMapOvr>
    <a:masterClrMapping/>
  </p:clrMapOvr>
  <p:transition spd="slow">
    <p:push/>
  </p:transition>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olid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2335" y="4309989"/>
            <a:ext cx="9141665" cy="2551127"/>
          </a:xfrm>
          <a:prstGeom prst="rect">
            <a:avLst/>
          </a:prstGeom>
          <a:solidFill>
            <a:srgbClr val="4DA0E2"/>
          </a:solidFill>
          <a:ln>
            <a:noFill/>
          </a:ln>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tangle 7"/>
          <p:cNvSpPr>
            <a:spLocks noChangeArrowheads="1"/>
          </p:cNvSpPr>
          <p:nvPr userDrawn="1"/>
        </p:nvSpPr>
        <p:spPr bwMode="auto">
          <a:xfrm>
            <a:off x="1" y="5729528"/>
            <a:ext cx="9141666" cy="1131586"/>
          </a:xfrm>
          <a:prstGeom prst="rect">
            <a:avLst/>
          </a:prstGeom>
          <a:solidFill>
            <a:srgbClr val="00188F"/>
          </a:solidFill>
          <a:ln>
            <a:noFill/>
          </a:ln>
          <a:extLst/>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8"/>
          <p:cNvSpPr>
            <a:spLocks noChangeArrowheads="1"/>
          </p:cNvSpPr>
          <p:nvPr userDrawn="1"/>
        </p:nvSpPr>
        <p:spPr bwMode="auto">
          <a:xfrm>
            <a:off x="2335" y="3343393"/>
            <a:ext cx="9139333"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ectangle 12"/>
          <p:cNvSpPr/>
          <p:nvPr userDrawn="1"/>
        </p:nvSpPr>
        <p:spPr bwMode="white">
          <a:xfrm>
            <a:off x="0" y="-312"/>
            <a:ext cx="9143533"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Verdana" panose="020B0604030504040204" pitchFamily="34" charset="0"/>
              <a:cs typeface="Segoe UI" pitchFamily="34" charset="0"/>
            </a:endParaRPr>
          </a:p>
        </p:txBody>
      </p:sp>
      <p:sp>
        <p:nvSpPr>
          <p:cNvPr id="5" name="Text Placeholder 4"/>
          <p:cNvSpPr>
            <a:spLocks noGrp="1"/>
          </p:cNvSpPr>
          <p:nvPr>
            <p:ph type="body" sz="quarter" idx="12"/>
          </p:nvPr>
        </p:nvSpPr>
        <p:spPr>
          <a:xfrm>
            <a:off x="203327" y="3176063"/>
            <a:ext cx="8574912" cy="1794661"/>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endParaRPr lang="en-US" dirty="0"/>
          </a:p>
        </p:txBody>
      </p:sp>
      <p:sp>
        <p:nvSpPr>
          <p:cNvPr id="9" name="Title 1"/>
          <p:cNvSpPr>
            <a:spLocks noGrp="1"/>
          </p:cNvSpPr>
          <p:nvPr>
            <p:ph type="title" hasCustomPrompt="1"/>
          </p:nvPr>
        </p:nvSpPr>
        <p:spPr>
          <a:xfrm>
            <a:off x="203326" y="1060212"/>
            <a:ext cx="8574913" cy="1801436"/>
          </a:xfrm>
          <a:noFill/>
        </p:spPr>
        <p:txBody>
          <a:bodyPr lIns="146304" tIns="91440" rIns="146304" bIns="91440" anchor="t" anchorCtr="0"/>
          <a:lstStyle>
            <a:lvl1pPr>
              <a:defRPr sz="4412" spc="-74"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336992" y="6061767"/>
            <a:ext cx="1141803" cy="326167"/>
          </a:xfrm>
          <a:prstGeom prst="rect">
            <a:avLst/>
          </a:prstGeom>
        </p:spPr>
      </p:pic>
      <p:sp>
        <p:nvSpPr>
          <p:cNvPr id="8" name="Rectangle 6"/>
          <p:cNvSpPr>
            <a:spLocks noChangeArrowheads="1"/>
          </p:cNvSpPr>
          <p:nvPr userDrawn="1"/>
        </p:nvSpPr>
        <p:spPr bwMode="auto">
          <a:xfrm>
            <a:off x="2335" y="4309989"/>
            <a:ext cx="9141665"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31068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nodePh="1">
                                  <p:stCondLst>
                                    <p:cond delay="800"/>
                                  </p:stCondLst>
                                  <p:endCondLst>
                                    <p:cond evt="begin" delay="0">
                                      <p:tn val="20"/>
                                    </p:cond>
                                  </p:end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nodePh="1">
                                  <p:stCondLst>
                                    <p:cond delay="800"/>
                                  </p:stCondLst>
                                  <p:endCondLst>
                                    <p:cond evt="begin" delay="0">
                                      <p:tn val="23"/>
                                    </p:cond>
                                  </p:end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nodePh="1">
                                  <p:stCondLst>
                                    <p:cond delay="100"/>
                                  </p:stCondLst>
                                  <p:endCondLst>
                                    <p:cond evt="begin" delay="0">
                                      <p:tn val="25"/>
                                    </p:cond>
                                  </p:end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2" grpId="2" animBg="1"/>
      <p:bldP spid="12" grpId="3" animBg="1"/>
      <p:bldP spid="12" grpId="4" animBg="1"/>
      <p:bldP spid="12" grpId="5" animBg="1"/>
      <p:bldP spid="12" grpId="6" animBg="1"/>
      <p:bldP spid="12" grpId="7" animBg="1"/>
      <p:bldP spid="10" grpId="0" animBg="1"/>
      <p:bldP spid="10" grpId="1" animBg="1"/>
      <p:bldP spid="10" grpId="2" animBg="1"/>
      <p:bldP spid="10" grpId="3" animBg="1"/>
      <p:bldP spid="10" grpId="4" animBg="1"/>
      <p:bldP spid="10" grpId="5" animBg="1"/>
      <p:bldP spid="10" grpId="6" animBg="1"/>
      <p:bldP spid="10" grpId="7" animBg="1"/>
      <p:bldP spid="11" grpId="0" animBg="1"/>
      <p:bldP spid="11" grpId="1" animBg="1"/>
      <p:bldP spid="11" grpId="2" animBg="1"/>
      <p:bldP spid="11" grpId="3" animBg="1"/>
      <p:bldP spid="11" grpId="4" animBg="1"/>
      <p:bldP spid="11" grpId="5" animBg="1"/>
      <p:bldP spid="11" grpId="6" animBg="1"/>
      <p:bldP spid="11" grpId="7" animBg="1"/>
      <p:bldP spid="13" grpId="0" animBg="1"/>
      <p:bldP spid="13" grpId="1" animBg="1"/>
      <p:bldP spid="13" grpId="2" animBg="1"/>
      <p:bldP spid="13" grpId="3" animBg="1"/>
      <p:bldP spid="13" grpId="4" animBg="1"/>
      <p:bldP spid="13" grpId="5" animBg="1"/>
      <p:bldP spid="13" grpId="6" animBg="1"/>
      <p:bldP spid="13" grpId="7"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0677" y="-3"/>
            <a:ext cx="8920195" cy="896817"/>
          </a:xfrm>
        </p:spPr>
        <p:txBody>
          <a:bodyPr/>
          <a:lstStyle>
            <a:lvl1pPr>
              <a:defRPr/>
            </a:lvl1pPr>
          </a:lstStyle>
          <a:p>
            <a:r>
              <a:rPr lang="en-US" dirty="0"/>
              <a:t>Click to edit CONTENT title style</a:t>
            </a:r>
          </a:p>
        </p:txBody>
      </p:sp>
      <p:sp>
        <p:nvSpPr>
          <p:cNvPr id="3" name="Content Placeholder 2"/>
          <p:cNvSpPr>
            <a:spLocks noGrp="1"/>
          </p:cNvSpPr>
          <p:nvPr>
            <p:ph idx="1" hasCustomPrompt="1"/>
          </p:nvPr>
        </p:nvSpPr>
        <p:spPr/>
        <p:txBody>
          <a:bodyPr/>
          <a:lstStyle>
            <a:lvl1pPr>
              <a:defRPr/>
            </a:lvl1pPr>
            <a:lvl2pPr>
              <a:defRPr/>
            </a:lvl2pPr>
            <a:lvl3pPr>
              <a:defRPr/>
            </a:lvl3pPr>
            <a:lvl4pPr>
              <a:defRPr/>
            </a:lvl4pPr>
            <a:lvl5pPr>
              <a:defRPr/>
            </a:lvl5pPr>
          </a:lstStyle>
          <a:p>
            <a:pPr lvl="0"/>
            <a:r>
              <a:rPr lang="en-US" dirty="0"/>
              <a:t>Edit Content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9146F062-CB39-4EE2-BF38-33F62C9E5028}"/>
              </a:ext>
            </a:extLst>
          </p:cNvPr>
          <p:cNvSpPr>
            <a:spLocks noGrp="1"/>
          </p:cNvSpPr>
          <p:nvPr>
            <p:ph type="body" sz="quarter" idx="13"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3361242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_Illustration">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2084187"/>
            <a:ext cx="5378502" cy="1793090"/>
          </a:xfrm>
          <a:noFill/>
        </p:spPr>
        <p:txBody>
          <a:bodyPr lIns="146304" tIns="91440" rIns="146304" bIns="91440" anchor="t" anchorCtr="0"/>
          <a:lstStyle>
            <a:lvl1pPr>
              <a:defRPr sz="3971"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6" y="3878574"/>
            <a:ext cx="5378503" cy="1792326"/>
          </a:xfrm>
          <a:noFill/>
        </p:spPr>
        <p:txBody>
          <a:bodyPr lIns="146304" tIns="109728" rIns="146304"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36439" y="6001381"/>
            <a:ext cx="1344638" cy="386208"/>
          </a:xfrm>
          <a:prstGeom prst="rect">
            <a:avLst/>
          </a:prstGeom>
        </p:spPr>
      </p:pic>
      <p:grpSp>
        <p:nvGrpSpPr>
          <p:cNvPr id="2" name="Group 1">
            <a:extLst>
              <a:ext uri="{FF2B5EF4-FFF2-40B4-BE49-F238E27FC236}">
                <a16:creationId xmlns:a16="http://schemas.microsoft.com/office/drawing/2014/main" id="{8F1C1763-D9DA-4889-BC7E-8504B5AE004B}"/>
              </a:ext>
            </a:extLst>
          </p:cNvPr>
          <p:cNvGrpSpPr/>
          <p:nvPr userDrawn="1"/>
        </p:nvGrpSpPr>
        <p:grpSpPr>
          <a:xfrm>
            <a:off x="5513236" y="237646"/>
            <a:ext cx="3431341" cy="6311663"/>
            <a:chOff x="7350981" y="470410"/>
            <a:chExt cx="4575121" cy="6311663"/>
          </a:xfrm>
        </p:grpSpPr>
        <p:grpSp>
          <p:nvGrpSpPr>
            <p:cNvPr id="6" name="Group 5"/>
            <p:cNvGrpSpPr/>
            <p:nvPr userDrawn="1"/>
          </p:nvGrpSpPr>
          <p:grpSpPr>
            <a:xfrm>
              <a:off x="7350981" y="470410"/>
              <a:ext cx="3735103" cy="6311663"/>
              <a:chOff x="7407275" y="388938"/>
              <a:chExt cx="3810000" cy="6437312"/>
            </a:xfrm>
          </p:grpSpPr>
          <p:sp>
            <p:nvSpPr>
              <p:cNvPr id="7" name="Freeform 6"/>
              <p:cNvSpPr>
                <a:spLocks/>
              </p:cNvSpPr>
              <p:nvPr/>
            </p:nvSpPr>
            <p:spPr bwMode="auto">
              <a:xfrm>
                <a:off x="7407275" y="6561138"/>
                <a:ext cx="3708400" cy="265112"/>
              </a:xfrm>
              <a:custGeom>
                <a:avLst/>
                <a:gdLst>
                  <a:gd name="T0" fmla="*/ 1382 w 1425"/>
                  <a:gd name="T1" fmla="*/ 0 h 102"/>
                  <a:gd name="T2" fmla="*/ 1376 w 1425"/>
                  <a:gd name="T3" fmla="*/ 1 h 102"/>
                  <a:gd name="T4" fmla="*/ 1376 w 1425"/>
                  <a:gd name="T5" fmla="*/ 0 h 102"/>
                  <a:gd name="T6" fmla="*/ 1298 w 1425"/>
                  <a:gd name="T7" fmla="*/ 0 h 102"/>
                  <a:gd name="T8" fmla="*/ 1298 w 1425"/>
                  <a:gd name="T9" fmla="*/ 81 h 102"/>
                  <a:gd name="T10" fmla="*/ 1230 w 1425"/>
                  <a:gd name="T11" fmla="*/ 81 h 102"/>
                  <a:gd name="T12" fmla="*/ 1230 w 1425"/>
                  <a:gd name="T13" fmla="*/ 0 h 102"/>
                  <a:gd name="T14" fmla="*/ 954 w 1425"/>
                  <a:gd name="T15" fmla="*/ 0 h 102"/>
                  <a:gd name="T16" fmla="*/ 954 w 1425"/>
                  <a:gd name="T17" fmla="*/ 81 h 102"/>
                  <a:gd name="T18" fmla="*/ 886 w 1425"/>
                  <a:gd name="T19" fmla="*/ 81 h 102"/>
                  <a:gd name="T20" fmla="*/ 886 w 1425"/>
                  <a:gd name="T21" fmla="*/ 0 h 102"/>
                  <a:gd name="T22" fmla="*/ 775 w 1425"/>
                  <a:gd name="T23" fmla="*/ 0 h 102"/>
                  <a:gd name="T24" fmla="*/ 835 w 1425"/>
                  <a:gd name="T25" fmla="*/ 60 h 102"/>
                  <a:gd name="T26" fmla="*/ 835 w 1425"/>
                  <a:gd name="T27" fmla="*/ 82 h 102"/>
                  <a:gd name="T28" fmla="*/ 664 w 1425"/>
                  <a:gd name="T29" fmla="*/ 82 h 102"/>
                  <a:gd name="T30" fmla="*/ 659 w 1425"/>
                  <a:gd name="T31" fmla="*/ 82 h 102"/>
                  <a:gd name="T32" fmla="*/ 659 w 1425"/>
                  <a:gd name="T33" fmla="*/ 0 h 102"/>
                  <a:gd name="T34" fmla="*/ 573 w 1425"/>
                  <a:gd name="T35" fmla="*/ 0 h 102"/>
                  <a:gd name="T36" fmla="*/ 573 w 1425"/>
                  <a:gd name="T37" fmla="*/ 19 h 102"/>
                  <a:gd name="T38" fmla="*/ 615 w 1425"/>
                  <a:gd name="T39" fmla="*/ 60 h 102"/>
                  <a:gd name="T40" fmla="*/ 615 w 1425"/>
                  <a:gd name="T41" fmla="*/ 82 h 102"/>
                  <a:gd name="T42" fmla="*/ 444 w 1425"/>
                  <a:gd name="T43" fmla="*/ 82 h 102"/>
                  <a:gd name="T44" fmla="*/ 444 w 1425"/>
                  <a:gd name="T45" fmla="*/ 0 h 102"/>
                  <a:gd name="T46" fmla="*/ 405 w 1425"/>
                  <a:gd name="T47" fmla="*/ 0 h 102"/>
                  <a:gd name="T48" fmla="*/ 405 w 1425"/>
                  <a:gd name="T49" fmla="*/ 82 h 102"/>
                  <a:gd name="T50" fmla="*/ 337 w 1425"/>
                  <a:gd name="T51" fmla="*/ 82 h 102"/>
                  <a:gd name="T52" fmla="*/ 337 w 1425"/>
                  <a:gd name="T53" fmla="*/ 0 h 102"/>
                  <a:gd name="T54" fmla="*/ 251 w 1425"/>
                  <a:gd name="T55" fmla="*/ 0 h 102"/>
                  <a:gd name="T56" fmla="*/ 251 w 1425"/>
                  <a:gd name="T57" fmla="*/ 82 h 102"/>
                  <a:gd name="T58" fmla="*/ 182 w 1425"/>
                  <a:gd name="T59" fmla="*/ 82 h 102"/>
                  <a:gd name="T60" fmla="*/ 182 w 1425"/>
                  <a:gd name="T61" fmla="*/ 0 h 102"/>
                  <a:gd name="T62" fmla="*/ 38 w 1425"/>
                  <a:gd name="T63" fmla="*/ 0 h 102"/>
                  <a:gd name="T64" fmla="*/ 38 w 1425"/>
                  <a:gd name="T65" fmla="*/ 1 h 102"/>
                  <a:gd name="T66" fmla="*/ 0 w 1425"/>
                  <a:gd name="T67" fmla="*/ 51 h 102"/>
                  <a:gd name="T68" fmla="*/ 43 w 1425"/>
                  <a:gd name="T69" fmla="*/ 102 h 102"/>
                  <a:gd name="T70" fmla="*/ 1382 w 1425"/>
                  <a:gd name="T71" fmla="*/ 102 h 102"/>
                  <a:gd name="T72" fmla="*/ 1425 w 1425"/>
                  <a:gd name="T73" fmla="*/ 51 h 102"/>
                  <a:gd name="T74" fmla="*/ 1382 w 1425"/>
                  <a:gd name="T7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5" h="102">
                    <a:moveTo>
                      <a:pt x="1382" y="0"/>
                    </a:moveTo>
                    <a:cubicBezTo>
                      <a:pt x="1380" y="0"/>
                      <a:pt x="1378" y="0"/>
                      <a:pt x="1376" y="1"/>
                    </a:cubicBezTo>
                    <a:cubicBezTo>
                      <a:pt x="1376" y="0"/>
                      <a:pt x="1376" y="0"/>
                      <a:pt x="1376" y="0"/>
                    </a:cubicBezTo>
                    <a:cubicBezTo>
                      <a:pt x="1298" y="0"/>
                      <a:pt x="1298" y="0"/>
                      <a:pt x="1298" y="0"/>
                    </a:cubicBezTo>
                    <a:cubicBezTo>
                      <a:pt x="1298" y="81"/>
                      <a:pt x="1298" y="81"/>
                      <a:pt x="1298" y="81"/>
                    </a:cubicBezTo>
                    <a:cubicBezTo>
                      <a:pt x="1230" y="81"/>
                      <a:pt x="1230" y="81"/>
                      <a:pt x="1230" y="81"/>
                    </a:cubicBezTo>
                    <a:cubicBezTo>
                      <a:pt x="1230" y="0"/>
                      <a:pt x="1230" y="0"/>
                      <a:pt x="1230" y="0"/>
                    </a:cubicBezTo>
                    <a:cubicBezTo>
                      <a:pt x="954" y="0"/>
                      <a:pt x="954" y="0"/>
                      <a:pt x="954" y="0"/>
                    </a:cubicBezTo>
                    <a:cubicBezTo>
                      <a:pt x="954" y="81"/>
                      <a:pt x="954" y="81"/>
                      <a:pt x="954" y="81"/>
                    </a:cubicBezTo>
                    <a:cubicBezTo>
                      <a:pt x="886" y="81"/>
                      <a:pt x="886" y="81"/>
                      <a:pt x="886" y="81"/>
                    </a:cubicBezTo>
                    <a:cubicBezTo>
                      <a:pt x="886" y="0"/>
                      <a:pt x="886" y="0"/>
                      <a:pt x="886" y="0"/>
                    </a:cubicBezTo>
                    <a:cubicBezTo>
                      <a:pt x="775" y="0"/>
                      <a:pt x="775" y="0"/>
                      <a:pt x="775" y="0"/>
                    </a:cubicBezTo>
                    <a:cubicBezTo>
                      <a:pt x="835" y="60"/>
                      <a:pt x="835" y="60"/>
                      <a:pt x="835" y="60"/>
                    </a:cubicBezTo>
                    <a:cubicBezTo>
                      <a:pt x="835" y="82"/>
                      <a:pt x="835" y="82"/>
                      <a:pt x="835" y="82"/>
                    </a:cubicBezTo>
                    <a:cubicBezTo>
                      <a:pt x="664" y="82"/>
                      <a:pt x="664" y="82"/>
                      <a:pt x="664" y="82"/>
                    </a:cubicBezTo>
                    <a:cubicBezTo>
                      <a:pt x="659" y="82"/>
                      <a:pt x="659" y="82"/>
                      <a:pt x="659" y="82"/>
                    </a:cubicBezTo>
                    <a:cubicBezTo>
                      <a:pt x="659" y="0"/>
                      <a:pt x="659" y="0"/>
                      <a:pt x="659" y="0"/>
                    </a:cubicBezTo>
                    <a:cubicBezTo>
                      <a:pt x="573" y="0"/>
                      <a:pt x="573" y="0"/>
                      <a:pt x="573" y="0"/>
                    </a:cubicBezTo>
                    <a:cubicBezTo>
                      <a:pt x="573" y="19"/>
                      <a:pt x="573" y="19"/>
                      <a:pt x="573" y="19"/>
                    </a:cubicBezTo>
                    <a:cubicBezTo>
                      <a:pt x="615" y="60"/>
                      <a:pt x="615" y="60"/>
                      <a:pt x="615" y="60"/>
                    </a:cubicBezTo>
                    <a:cubicBezTo>
                      <a:pt x="615" y="82"/>
                      <a:pt x="615" y="82"/>
                      <a:pt x="615" y="82"/>
                    </a:cubicBezTo>
                    <a:cubicBezTo>
                      <a:pt x="444" y="82"/>
                      <a:pt x="444" y="82"/>
                      <a:pt x="444" y="82"/>
                    </a:cubicBezTo>
                    <a:cubicBezTo>
                      <a:pt x="444" y="0"/>
                      <a:pt x="444" y="0"/>
                      <a:pt x="444" y="0"/>
                    </a:cubicBezTo>
                    <a:cubicBezTo>
                      <a:pt x="405" y="0"/>
                      <a:pt x="405" y="0"/>
                      <a:pt x="405" y="0"/>
                    </a:cubicBezTo>
                    <a:cubicBezTo>
                      <a:pt x="405" y="82"/>
                      <a:pt x="405" y="82"/>
                      <a:pt x="405" y="82"/>
                    </a:cubicBezTo>
                    <a:cubicBezTo>
                      <a:pt x="337" y="82"/>
                      <a:pt x="337" y="82"/>
                      <a:pt x="337" y="82"/>
                    </a:cubicBezTo>
                    <a:cubicBezTo>
                      <a:pt x="337" y="0"/>
                      <a:pt x="337" y="0"/>
                      <a:pt x="337" y="0"/>
                    </a:cubicBezTo>
                    <a:cubicBezTo>
                      <a:pt x="251" y="0"/>
                      <a:pt x="251" y="0"/>
                      <a:pt x="251" y="0"/>
                    </a:cubicBezTo>
                    <a:cubicBezTo>
                      <a:pt x="251" y="82"/>
                      <a:pt x="251" y="82"/>
                      <a:pt x="251" y="82"/>
                    </a:cubicBezTo>
                    <a:cubicBezTo>
                      <a:pt x="182" y="82"/>
                      <a:pt x="182" y="82"/>
                      <a:pt x="182" y="82"/>
                    </a:cubicBezTo>
                    <a:cubicBezTo>
                      <a:pt x="182" y="0"/>
                      <a:pt x="182" y="0"/>
                      <a:pt x="182" y="0"/>
                    </a:cubicBezTo>
                    <a:cubicBezTo>
                      <a:pt x="38" y="0"/>
                      <a:pt x="38" y="0"/>
                      <a:pt x="38" y="0"/>
                    </a:cubicBezTo>
                    <a:cubicBezTo>
                      <a:pt x="38" y="1"/>
                      <a:pt x="38" y="1"/>
                      <a:pt x="38" y="1"/>
                    </a:cubicBezTo>
                    <a:cubicBezTo>
                      <a:pt x="17" y="4"/>
                      <a:pt x="0" y="25"/>
                      <a:pt x="0" y="51"/>
                    </a:cubicBezTo>
                    <a:cubicBezTo>
                      <a:pt x="0" y="80"/>
                      <a:pt x="19" y="102"/>
                      <a:pt x="43" y="102"/>
                    </a:cubicBezTo>
                    <a:cubicBezTo>
                      <a:pt x="47" y="102"/>
                      <a:pt x="1378" y="102"/>
                      <a:pt x="1382" y="102"/>
                    </a:cubicBezTo>
                    <a:cubicBezTo>
                      <a:pt x="1406" y="102"/>
                      <a:pt x="1425" y="80"/>
                      <a:pt x="1425" y="51"/>
                    </a:cubicBezTo>
                    <a:cubicBezTo>
                      <a:pt x="1425" y="23"/>
                      <a:pt x="1406" y="0"/>
                      <a:pt x="1382" y="0"/>
                    </a:cubicBezTo>
                  </a:path>
                </a:pathLst>
              </a:custGeom>
              <a:solidFill>
                <a:srgbClr val="000000">
                  <a:alpha val="13000"/>
                </a:srgbClr>
              </a:solidFill>
              <a:ln>
                <a:noFill/>
              </a:ln>
            </p:spPr>
            <p:txBody>
              <a:bodyPr vert="horz" wrap="square" lIns="91440" tIns="45720" rIns="91440" bIns="45720" numCol="1" anchor="t" anchorCtr="0" compatLnSpc="1">
                <a:prstTxWarp prst="textNoShape">
                  <a:avLst/>
                </a:prstTxWarp>
              </a:bodyPr>
              <a:lstStyle/>
              <a:p>
                <a:endParaRPr lang="en-US" sz="1324" dirty="0"/>
              </a:p>
            </p:txBody>
          </p:sp>
          <p:sp>
            <p:nvSpPr>
              <p:cNvPr id="10" name="Freeform 6"/>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2" name="Freeform 7"/>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3" name="Freeform 8"/>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4" name="Freeform 9"/>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5" name="Freeform 10"/>
              <p:cNvSpPr>
                <a:spLocks/>
              </p:cNvSpPr>
              <p:nvPr/>
            </p:nvSpPr>
            <p:spPr bwMode="auto">
              <a:xfrm>
                <a:off x="8583613" y="388938"/>
                <a:ext cx="2087563" cy="1252537"/>
              </a:xfrm>
              <a:custGeom>
                <a:avLst/>
                <a:gdLst>
                  <a:gd name="T0" fmla="*/ 723 w 802"/>
                  <a:gd name="T1" fmla="*/ 240 h 482"/>
                  <a:gd name="T2" fmla="*/ 590 w 802"/>
                  <a:gd name="T3" fmla="*/ 136 h 482"/>
                  <a:gd name="T4" fmla="*/ 589 w 802"/>
                  <a:gd name="T5" fmla="*/ 136 h 482"/>
                  <a:gd name="T6" fmla="*/ 589 w 802"/>
                  <a:gd name="T7" fmla="*/ 136 h 482"/>
                  <a:gd name="T8" fmla="*/ 453 w 802"/>
                  <a:gd name="T9" fmla="*/ 0 h 482"/>
                  <a:gd name="T10" fmla="*/ 333 w 802"/>
                  <a:gd name="T11" fmla="*/ 72 h 482"/>
                  <a:gd name="T12" fmla="*/ 290 w 802"/>
                  <a:gd name="T13" fmla="*/ 64 h 482"/>
                  <a:gd name="T14" fmla="*/ 162 w 802"/>
                  <a:gd name="T15" fmla="*/ 192 h 482"/>
                  <a:gd name="T16" fmla="*/ 162 w 802"/>
                  <a:gd name="T17" fmla="*/ 193 h 482"/>
                  <a:gd name="T18" fmla="*/ 145 w 802"/>
                  <a:gd name="T19" fmla="*/ 192 h 482"/>
                  <a:gd name="T20" fmla="*/ 0 w 802"/>
                  <a:gd name="T21" fmla="*/ 337 h 482"/>
                  <a:gd name="T22" fmla="*/ 145 w 802"/>
                  <a:gd name="T23" fmla="*/ 482 h 482"/>
                  <a:gd name="T24" fmla="*/ 677 w 802"/>
                  <a:gd name="T25" fmla="*/ 482 h 482"/>
                  <a:gd name="T26" fmla="*/ 802 w 802"/>
                  <a:gd name="T27" fmla="*/ 357 h 482"/>
                  <a:gd name="T28" fmla="*/ 723 w 802"/>
                  <a:gd name="T29" fmla="*/ 24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2" h="482">
                    <a:moveTo>
                      <a:pt x="723" y="240"/>
                    </a:moveTo>
                    <a:cubicBezTo>
                      <a:pt x="708" y="180"/>
                      <a:pt x="654" y="136"/>
                      <a:pt x="590" y="136"/>
                    </a:cubicBezTo>
                    <a:cubicBezTo>
                      <a:pt x="590" y="136"/>
                      <a:pt x="590" y="136"/>
                      <a:pt x="589" y="136"/>
                    </a:cubicBezTo>
                    <a:cubicBezTo>
                      <a:pt x="589" y="136"/>
                      <a:pt x="589" y="136"/>
                      <a:pt x="589" y="136"/>
                    </a:cubicBezTo>
                    <a:cubicBezTo>
                      <a:pt x="589" y="61"/>
                      <a:pt x="528" y="0"/>
                      <a:pt x="453" y="0"/>
                    </a:cubicBezTo>
                    <a:cubicBezTo>
                      <a:pt x="401" y="0"/>
                      <a:pt x="356" y="29"/>
                      <a:pt x="333" y="72"/>
                    </a:cubicBezTo>
                    <a:cubicBezTo>
                      <a:pt x="320" y="67"/>
                      <a:pt x="305" y="64"/>
                      <a:pt x="290" y="64"/>
                    </a:cubicBezTo>
                    <a:cubicBezTo>
                      <a:pt x="219" y="64"/>
                      <a:pt x="162" y="121"/>
                      <a:pt x="162" y="192"/>
                    </a:cubicBezTo>
                    <a:cubicBezTo>
                      <a:pt x="162" y="192"/>
                      <a:pt x="162" y="193"/>
                      <a:pt x="162" y="193"/>
                    </a:cubicBezTo>
                    <a:cubicBezTo>
                      <a:pt x="156" y="192"/>
                      <a:pt x="151" y="192"/>
                      <a:pt x="145" y="192"/>
                    </a:cubicBezTo>
                    <a:cubicBezTo>
                      <a:pt x="65" y="192"/>
                      <a:pt x="0" y="257"/>
                      <a:pt x="0" y="337"/>
                    </a:cubicBezTo>
                    <a:cubicBezTo>
                      <a:pt x="0" y="417"/>
                      <a:pt x="65" y="482"/>
                      <a:pt x="145" y="482"/>
                    </a:cubicBezTo>
                    <a:cubicBezTo>
                      <a:pt x="677" y="482"/>
                      <a:pt x="677" y="482"/>
                      <a:pt x="677" y="482"/>
                    </a:cubicBezTo>
                    <a:cubicBezTo>
                      <a:pt x="746" y="482"/>
                      <a:pt x="802" y="426"/>
                      <a:pt x="802" y="357"/>
                    </a:cubicBezTo>
                    <a:cubicBezTo>
                      <a:pt x="802" y="304"/>
                      <a:pt x="770" y="258"/>
                      <a:pt x="723" y="2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6" name="Freeform 11"/>
              <p:cNvSpPr>
                <a:spLocks/>
              </p:cNvSpPr>
              <p:nvPr/>
            </p:nvSpPr>
            <p:spPr bwMode="auto">
              <a:xfrm>
                <a:off x="8831263" y="3778250"/>
                <a:ext cx="1446213" cy="1177925"/>
              </a:xfrm>
              <a:custGeom>
                <a:avLst/>
                <a:gdLst>
                  <a:gd name="T0" fmla="*/ 0 w 556"/>
                  <a:gd name="T1" fmla="*/ 28 h 453"/>
                  <a:gd name="T2" fmla="*/ 0 w 556"/>
                  <a:gd name="T3" fmla="*/ 425 h 453"/>
                  <a:gd name="T4" fmla="*/ 28 w 556"/>
                  <a:gd name="T5" fmla="*/ 453 h 453"/>
                  <a:gd name="T6" fmla="*/ 527 w 556"/>
                  <a:gd name="T7" fmla="*/ 453 h 453"/>
                  <a:gd name="T8" fmla="*/ 556 w 556"/>
                  <a:gd name="T9" fmla="*/ 425 h 453"/>
                  <a:gd name="T10" fmla="*/ 556 w 556"/>
                  <a:gd name="T11" fmla="*/ 28 h 453"/>
                  <a:gd name="T12" fmla="*/ 527 w 556"/>
                  <a:gd name="T13" fmla="*/ 0 h 453"/>
                  <a:gd name="T14" fmla="*/ 28 w 556"/>
                  <a:gd name="T15" fmla="*/ 0 h 453"/>
                  <a:gd name="T16" fmla="*/ 0 w 55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453">
                    <a:moveTo>
                      <a:pt x="0" y="28"/>
                    </a:moveTo>
                    <a:cubicBezTo>
                      <a:pt x="0" y="425"/>
                      <a:pt x="0" y="425"/>
                      <a:pt x="0" y="425"/>
                    </a:cubicBezTo>
                    <a:cubicBezTo>
                      <a:pt x="0" y="425"/>
                      <a:pt x="0" y="453"/>
                      <a:pt x="28" y="453"/>
                    </a:cubicBezTo>
                    <a:cubicBezTo>
                      <a:pt x="527" y="453"/>
                      <a:pt x="527" y="453"/>
                      <a:pt x="527" y="453"/>
                    </a:cubicBezTo>
                    <a:cubicBezTo>
                      <a:pt x="527" y="453"/>
                      <a:pt x="556" y="453"/>
                      <a:pt x="556" y="425"/>
                    </a:cubicBezTo>
                    <a:cubicBezTo>
                      <a:pt x="556" y="28"/>
                      <a:pt x="556" y="28"/>
                      <a:pt x="556" y="28"/>
                    </a:cubicBezTo>
                    <a:cubicBezTo>
                      <a:pt x="556" y="28"/>
                      <a:pt x="556" y="0"/>
                      <a:pt x="527" y="0"/>
                    </a:cubicBezTo>
                    <a:cubicBezTo>
                      <a:pt x="28" y="0"/>
                      <a:pt x="28" y="0"/>
                      <a:pt x="28" y="0"/>
                    </a:cubicBezTo>
                    <a:cubicBezTo>
                      <a:pt x="28" y="0"/>
                      <a:pt x="0" y="0"/>
                      <a:pt x="0" y="28"/>
                    </a:cubicBezTo>
                  </a:path>
                </a:pathLst>
              </a:custGeom>
              <a:solidFill>
                <a:srgbClr val="187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7" name="Freeform 12"/>
              <p:cNvSpPr>
                <a:spLocks/>
              </p:cNvSpPr>
              <p:nvPr/>
            </p:nvSpPr>
            <p:spPr bwMode="auto">
              <a:xfrm>
                <a:off x="8729663" y="3778250"/>
                <a:ext cx="1473200" cy="1177925"/>
              </a:xfrm>
              <a:custGeom>
                <a:avLst/>
                <a:gdLst>
                  <a:gd name="T0" fmla="*/ 0 w 566"/>
                  <a:gd name="T1" fmla="*/ 28 h 453"/>
                  <a:gd name="T2" fmla="*/ 0 w 566"/>
                  <a:gd name="T3" fmla="*/ 425 h 453"/>
                  <a:gd name="T4" fmla="*/ 28 w 566"/>
                  <a:gd name="T5" fmla="*/ 453 h 453"/>
                  <a:gd name="T6" fmla="*/ 538 w 566"/>
                  <a:gd name="T7" fmla="*/ 453 h 453"/>
                  <a:gd name="T8" fmla="*/ 566 w 566"/>
                  <a:gd name="T9" fmla="*/ 425 h 453"/>
                  <a:gd name="T10" fmla="*/ 566 w 566"/>
                  <a:gd name="T11" fmla="*/ 28 h 453"/>
                  <a:gd name="T12" fmla="*/ 538 w 566"/>
                  <a:gd name="T13" fmla="*/ 0 h 453"/>
                  <a:gd name="T14" fmla="*/ 28 w 566"/>
                  <a:gd name="T15" fmla="*/ 0 h 453"/>
                  <a:gd name="T16" fmla="*/ 0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0" y="28"/>
                    </a:moveTo>
                    <a:cubicBezTo>
                      <a:pt x="0" y="425"/>
                      <a:pt x="0" y="425"/>
                      <a:pt x="0" y="425"/>
                    </a:cubicBezTo>
                    <a:cubicBezTo>
                      <a:pt x="0" y="425"/>
                      <a:pt x="0" y="453"/>
                      <a:pt x="28" y="453"/>
                    </a:cubicBezTo>
                    <a:cubicBezTo>
                      <a:pt x="538" y="453"/>
                      <a:pt x="538" y="453"/>
                      <a:pt x="538" y="453"/>
                    </a:cubicBezTo>
                    <a:cubicBezTo>
                      <a:pt x="538" y="453"/>
                      <a:pt x="566" y="453"/>
                      <a:pt x="566" y="425"/>
                    </a:cubicBezTo>
                    <a:cubicBezTo>
                      <a:pt x="566" y="28"/>
                      <a:pt x="566" y="28"/>
                      <a:pt x="566" y="28"/>
                    </a:cubicBezTo>
                    <a:cubicBezTo>
                      <a:pt x="566" y="28"/>
                      <a:pt x="566" y="0"/>
                      <a:pt x="538" y="0"/>
                    </a:cubicBezTo>
                    <a:cubicBezTo>
                      <a:pt x="28" y="0"/>
                      <a:pt x="28" y="0"/>
                      <a:pt x="28" y="0"/>
                    </a:cubicBezTo>
                    <a:cubicBezTo>
                      <a:pt x="28" y="0"/>
                      <a:pt x="0" y="0"/>
                      <a:pt x="0" y="28"/>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8" name="Rectangle 13"/>
              <p:cNvSpPr>
                <a:spLocks noChangeArrowheads="1"/>
              </p:cNvSpPr>
              <p:nvPr/>
            </p:nvSpPr>
            <p:spPr bwMode="auto">
              <a:xfrm>
                <a:off x="8802688" y="3851275"/>
                <a:ext cx="1327150" cy="884237"/>
              </a:xfrm>
              <a:prstGeom prst="rect">
                <a:avLst/>
              </a:prstGeom>
              <a:solidFill>
                <a:srgbClr val="1870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19" name="Rectangle 14"/>
              <p:cNvSpPr>
                <a:spLocks noChangeArrowheads="1"/>
              </p:cNvSpPr>
              <p:nvPr/>
            </p:nvSpPr>
            <p:spPr bwMode="auto">
              <a:xfrm>
                <a:off x="8802688" y="3851275"/>
                <a:ext cx="132715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0" name="Freeform 15"/>
              <p:cNvSpPr>
                <a:spLocks noEditPoints="1"/>
              </p:cNvSpPr>
              <p:nvPr/>
            </p:nvSpPr>
            <p:spPr bwMode="auto">
              <a:xfrm>
                <a:off x="8729663" y="3927475"/>
                <a:ext cx="1473200" cy="1028700"/>
              </a:xfrm>
              <a:custGeom>
                <a:avLst/>
                <a:gdLst>
                  <a:gd name="T0" fmla="*/ 105 w 566"/>
                  <a:gd name="T1" fmla="*/ 382 h 396"/>
                  <a:gd name="T2" fmla="*/ 105 w 566"/>
                  <a:gd name="T3" fmla="*/ 396 h 396"/>
                  <a:gd name="T4" fmla="*/ 131 w 566"/>
                  <a:gd name="T5" fmla="*/ 396 h 396"/>
                  <a:gd name="T6" fmla="*/ 105 w 566"/>
                  <a:gd name="T7" fmla="*/ 382 h 396"/>
                  <a:gd name="T8" fmla="*/ 519 w 566"/>
                  <a:gd name="T9" fmla="*/ 311 h 396"/>
                  <a:gd name="T10" fmla="*/ 110 w 566"/>
                  <a:gd name="T11" fmla="*/ 311 h 396"/>
                  <a:gd name="T12" fmla="*/ 166 w 566"/>
                  <a:gd name="T13" fmla="*/ 342 h 396"/>
                  <a:gd name="T14" fmla="*/ 136 w 566"/>
                  <a:gd name="T15" fmla="*/ 396 h 396"/>
                  <a:gd name="T16" fmla="*/ 538 w 566"/>
                  <a:gd name="T17" fmla="*/ 396 h 396"/>
                  <a:gd name="T18" fmla="*/ 566 w 566"/>
                  <a:gd name="T19" fmla="*/ 368 h 396"/>
                  <a:gd name="T20" fmla="*/ 566 w 566"/>
                  <a:gd name="T21" fmla="*/ 339 h 396"/>
                  <a:gd name="T22" fmla="*/ 519 w 566"/>
                  <a:gd name="T23" fmla="*/ 311 h 396"/>
                  <a:gd name="T24" fmla="*/ 0 w 566"/>
                  <a:gd name="T25" fmla="*/ 0 h 396"/>
                  <a:gd name="T26" fmla="*/ 0 w 566"/>
                  <a:gd name="T27" fmla="*/ 65 h 396"/>
                  <a:gd name="T28" fmla="*/ 28 w 566"/>
                  <a:gd name="T29" fmla="*/ 65 h 396"/>
                  <a:gd name="T30" fmla="*/ 28 w 566"/>
                  <a:gd name="T31" fmla="*/ 17 h 396"/>
                  <a:gd name="T32" fmla="*/ 0 w 566"/>
                  <a:gd name="T33"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6" h="396">
                    <a:moveTo>
                      <a:pt x="105" y="382"/>
                    </a:moveTo>
                    <a:cubicBezTo>
                      <a:pt x="105" y="396"/>
                      <a:pt x="105" y="396"/>
                      <a:pt x="105" y="396"/>
                    </a:cubicBezTo>
                    <a:cubicBezTo>
                      <a:pt x="131" y="396"/>
                      <a:pt x="131" y="396"/>
                      <a:pt x="131" y="396"/>
                    </a:cubicBezTo>
                    <a:cubicBezTo>
                      <a:pt x="105" y="382"/>
                      <a:pt x="105" y="382"/>
                      <a:pt x="105" y="382"/>
                    </a:cubicBezTo>
                    <a:moveTo>
                      <a:pt x="519" y="311"/>
                    </a:moveTo>
                    <a:cubicBezTo>
                      <a:pt x="110" y="311"/>
                      <a:pt x="110" y="311"/>
                      <a:pt x="110" y="311"/>
                    </a:cubicBezTo>
                    <a:cubicBezTo>
                      <a:pt x="166" y="342"/>
                      <a:pt x="166" y="342"/>
                      <a:pt x="166" y="342"/>
                    </a:cubicBezTo>
                    <a:cubicBezTo>
                      <a:pt x="136" y="396"/>
                      <a:pt x="136" y="396"/>
                      <a:pt x="136" y="396"/>
                    </a:cubicBezTo>
                    <a:cubicBezTo>
                      <a:pt x="538" y="396"/>
                      <a:pt x="538" y="396"/>
                      <a:pt x="538" y="396"/>
                    </a:cubicBezTo>
                    <a:cubicBezTo>
                      <a:pt x="538" y="396"/>
                      <a:pt x="566" y="396"/>
                      <a:pt x="566" y="368"/>
                    </a:cubicBezTo>
                    <a:cubicBezTo>
                      <a:pt x="566" y="339"/>
                      <a:pt x="566" y="339"/>
                      <a:pt x="566" y="339"/>
                    </a:cubicBezTo>
                    <a:cubicBezTo>
                      <a:pt x="519" y="311"/>
                      <a:pt x="519" y="311"/>
                      <a:pt x="519" y="311"/>
                    </a:cubicBezTo>
                    <a:moveTo>
                      <a:pt x="0" y="0"/>
                    </a:moveTo>
                    <a:cubicBezTo>
                      <a:pt x="0" y="65"/>
                      <a:pt x="0" y="65"/>
                      <a:pt x="0" y="65"/>
                    </a:cubicBezTo>
                    <a:cubicBezTo>
                      <a:pt x="28" y="65"/>
                      <a:pt x="28" y="65"/>
                      <a:pt x="28" y="65"/>
                    </a:cubicBezTo>
                    <a:cubicBezTo>
                      <a:pt x="28" y="17"/>
                      <a:pt x="28" y="17"/>
                      <a:pt x="28" y="17"/>
                    </a:cubicBezTo>
                    <a:cubicBezTo>
                      <a:pt x="0" y="0"/>
                      <a:pt x="0" y="0"/>
                      <a:pt x="0" y="0"/>
                    </a:cubicBezTo>
                  </a:path>
                </a:pathLst>
              </a:custGeom>
              <a:solidFill>
                <a:srgbClr val="0090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1" name="Freeform 16"/>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close/>
                  </a:path>
                </a:pathLst>
              </a:custGeom>
              <a:solidFill>
                <a:srgbClr val="296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2" name="Freeform 17"/>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3" name="Freeform 18"/>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4" name="Freeform 19"/>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5" name="Freeform 20"/>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close/>
                  </a:path>
                </a:pathLst>
              </a:custGeom>
              <a:solidFill>
                <a:srgbClr val="BF2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6" name="Freeform 21"/>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7" name="Rectangle 22"/>
              <p:cNvSpPr>
                <a:spLocks noChangeArrowheads="1"/>
              </p:cNvSpPr>
              <p:nvPr/>
            </p:nvSpPr>
            <p:spPr bwMode="auto">
              <a:xfrm>
                <a:off x="7974013" y="4095750"/>
                <a:ext cx="1028700" cy="1500187"/>
              </a:xfrm>
              <a:prstGeom prst="rect">
                <a:avLst/>
              </a:prstGeom>
              <a:solidFill>
                <a:srgbClr val="ED1C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8" name="Rectangle 23"/>
              <p:cNvSpPr>
                <a:spLocks noChangeArrowheads="1"/>
              </p:cNvSpPr>
              <p:nvPr/>
            </p:nvSpPr>
            <p:spPr bwMode="auto">
              <a:xfrm>
                <a:off x="7974013" y="4095750"/>
                <a:ext cx="1028700"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29" name="Freeform 24"/>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close/>
                    <a:moveTo>
                      <a:pt x="0" y="0"/>
                    </a:moveTo>
                    <a:lnTo>
                      <a:pt x="0" y="129"/>
                    </a:lnTo>
                    <a:lnTo>
                      <a:pt x="164" y="129"/>
                    </a:lnTo>
                    <a:lnTo>
                      <a:pt x="0" y="0"/>
                    </a:lnTo>
                    <a:close/>
                  </a:path>
                </a:pathLst>
              </a:custGeom>
              <a:solidFill>
                <a:srgbClr val="CC28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30" name="Freeform 25"/>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moveTo>
                      <a:pt x="0" y="0"/>
                    </a:moveTo>
                    <a:lnTo>
                      <a:pt x="0" y="129"/>
                    </a:lnTo>
                    <a:lnTo>
                      <a:pt x="164" y="12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31" name="Freeform 26"/>
              <p:cNvSpPr>
                <a:spLocks/>
              </p:cNvSpPr>
              <p:nvPr/>
            </p:nvSpPr>
            <p:spPr bwMode="auto">
              <a:xfrm>
                <a:off x="8413750" y="3805238"/>
                <a:ext cx="239713" cy="290512"/>
              </a:xfrm>
              <a:custGeom>
                <a:avLst/>
                <a:gdLst>
                  <a:gd name="T0" fmla="*/ 92 w 92"/>
                  <a:gd name="T1" fmla="*/ 11 h 112"/>
                  <a:gd name="T2" fmla="*/ 63 w 92"/>
                  <a:gd name="T3" fmla="*/ 0 h 112"/>
                  <a:gd name="T4" fmla="*/ 53 w 92"/>
                  <a:gd name="T5" fmla="*/ 25 h 112"/>
                  <a:gd name="T6" fmla="*/ 0 w 92"/>
                  <a:gd name="T7" fmla="*/ 25 h 112"/>
                  <a:gd name="T8" fmla="*/ 0 w 92"/>
                  <a:gd name="T9" fmla="*/ 112 h 112"/>
                  <a:gd name="T10" fmla="*/ 63 w 92"/>
                  <a:gd name="T11" fmla="*/ 112 h 112"/>
                  <a:gd name="T12" fmla="*/ 63 w 92"/>
                  <a:gd name="T13" fmla="*/ 62 h 112"/>
                  <a:gd name="T14" fmla="*/ 92 w 92"/>
                  <a:gd name="T15" fmla="*/ 11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12">
                    <a:moveTo>
                      <a:pt x="92" y="11"/>
                    </a:moveTo>
                    <a:cubicBezTo>
                      <a:pt x="63" y="0"/>
                      <a:pt x="63" y="0"/>
                      <a:pt x="63" y="0"/>
                    </a:cubicBezTo>
                    <a:cubicBezTo>
                      <a:pt x="53" y="25"/>
                      <a:pt x="53" y="25"/>
                      <a:pt x="53" y="25"/>
                    </a:cubicBezTo>
                    <a:cubicBezTo>
                      <a:pt x="0" y="25"/>
                      <a:pt x="0" y="25"/>
                      <a:pt x="0" y="25"/>
                    </a:cubicBezTo>
                    <a:cubicBezTo>
                      <a:pt x="0" y="112"/>
                      <a:pt x="0" y="112"/>
                      <a:pt x="0" y="112"/>
                    </a:cubicBezTo>
                    <a:cubicBezTo>
                      <a:pt x="63" y="112"/>
                      <a:pt x="63" y="112"/>
                      <a:pt x="63" y="112"/>
                    </a:cubicBezTo>
                    <a:cubicBezTo>
                      <a:pt x="63" y="62"/>
                      <a:pt x="63" y="62"/>
                      <a:pt x="63" y="62"/>
                    </a:cubicBezTo>
                    <a:cubicBezTo>
                      <a:pt x="64" y="46"/>
                      <a:pt x="69" y="18"/>
                      <a:pt x="92" y="11"/>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32" name="Oval 27"/>
              <p:cNvSpPr>
                <a:spLocks noChangeArrowheads="1"/>
              </p:cNvSpPr>
              <p:nvPr/>
            </p:nvSpPr>
            <p:spPr bwMode="auto">
              <a:xfrm>
                <a:off x="8405813" y="3549650"/>
                <a:ext cx="36513" cy="34925"/>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33" name="Freeform 28"/>
              <p:cNvSpPr>
                <a:spLocks/>
              </p:cNvSpPr>
              <p:nvPr/>
            </p:nvSpPr>
            <p:spPr bwMode="auto">
              <a:xfrm>
                <a:off x="8362950" y="3349625"/>
                <a:ext cx="241300" cy="163512"/>
              </a:xfrm>
              <a:custGeom>
                <a:avLst/>
                <a:gdLst>
                  <a:gd name="T0" fmla="*/ 0 w 152"/>
                  <a:gd name="T1" fmla="*/ 62 h 103"/>
                  <a:gd name="T2" fmla="*/ 126 w 152"/>
                  <a:gd name="T3" fmla="*/ 0 h 103"/>
                  <a:gd name="T4" fmla="*/ 152 w 152"/>
                  <a:gd name="T5" fmla="*/ 103 h 103"/>
                  <a:gd name="T6" fmla="*/ 0 w 152"/>
                  <a:gd name="T7" fmla="*/ 62 h 103"/>
                </a:gdLst>
                <a:ahLst/>
                <a:cxnLst>
                  <a:cxn ang="0">
                    <a:pos x="T0" y="T1"/>
                  </a:cxn>
                  <a:cxn ang="0">
                    <a:pos x="T2" y="T3"/>
                  </a:cxn>
                  <a:cxn ang="0">
                    <a:pos x="T4" y="T5"/>
                  </a:cxn>
                  <a:cxn ang="0">
                    <a:pos x="T6" y="T7"/>
                  </a:cxn>
                </a:cxnLst>
                <a:rect l="0" t="0" r="r" b="b"/>
                <a:pathLst>
                  <a:path w="152" h="103">
                    <a:moveTo>
                      <a:pt x="0" y="62"/>
                    </a:moveTo>
                    <a:lnTo>
                      <a:pt x="126" y="0"/>
                    </a:lnTo>
                    <a:lnTo>
                      <a:pt x="152" y="103"/>
                    </a:lnTo>
                    <a:lnTo>
                      <a:pt x="0" y="62"/>
                    </a:ln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34" name="Freeform 29"/>
              <p:cNvSpPr>
                <a:spLocks/>
              </p:cNvSpPr>
              <p:nvPr/>
            </p:nvSpPr>
            <p:spPr bwMode="auto">
              <a:xfrm>
                <a:off x="8193088" y="3448050"/>
                <a:ext cx="606425" cy="438150"/>
              </a:xfrm>
              <a:custGeom>
                <a:avLst/>
                <a:gdLst>
                  <a:gd name="T0" fmla="*/ 0 w 233"/>
                  <a:gd name="T1" fmla="*/ 168 h 168"/>
                  <a:gd name="T2" fmla="*/ 118 w 233"/>
                  <a:gd name="T3" fmla="*/ 168 h 168"/>
                  <a:gd name="T4" fmla="*/ 119 w 233"/>
                  <a:gd name="T5" fmla="*/ 168 h 168"/>
                  <a:gd name="T6" fmla="*/ 233 w 233"/>
                  <a:gd name="T7" fmla="*/ 0 h 168"/>
                  <a:gd name="T8" fmla="*/ 225 w 233"/>
                  <a:gd name="T9" fmla="*/ 0 h 168"/>
                  <a:gd name="T10" fmla="*/ 158 w 233"/>
                  <a:gd name="T11" fmla="*/ 0 h 168"/>
                  <a:gd name="T12" fmla="*/ 74 w 233"/>
                  <a:gd name="T13" fmla="*/ 0 h 168"/>
                  <a:gd name="T14" fmla="*/ 0 w 233"/>
                  <a:gd name="T15" fmla="*/ 0 h 168"/>
                  <a:gd name="T16" fmla="*/ 0 w 233"/>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168">
                    <a:moveTo>
                      <a:pt x="0" y="168"/>
                    </a:moveTo>
                    <a:cubicBezTo>
                      <a:pt x="118" y="168"/>
                      <a:pt x="118" y="168"/>
                      <a:pt x="118" y="168"/>
                    </a:cubicBezTo>
                    <a:cubicBezTo>
                      <a:pt x="119" y="168"/>
                      <a:pt x="119" y="168"/>
                      <a:pt x="119" y="168"/>
                    </a:cubicBezTo>
                    <a:cubicBezTo>
                      <a:pt x="207" y="163"/>
                      <a:pt x="233" y="90"/>
                      <a:pt x="233" y="0"/>
                    </a:cubicBezTo>
                    <a:cubicBezTo>
                      <a:pt x="225" y="0"/>
                      <a:pt x="225" y="0"/>
                      <a:pt x="225" y="0"/>
                    </a:cubicBezTo>
                    <a:cubicBezTo>
                      <a:pt x="158" y="0"/>
                      <a:pt x="158" y="0"/>
                      <a:pt x="158" y="0"/>
                    </a:cubicBezTo>
                    <a:cubicBezTo>
                      <a:pt x="74" y="0"/>
                      <a:pt x="74" y="0"/>
                      <a:pt x="74" y="0"/>
                    </a:cubicBezTo>
                    <a:cubicBezTo>
                      <a:pt x="0" y="0"/>
                      <a:pt x="0" y="0"/>
                      <a:pt x="0" y="0"/>
                    </a:cubicBezTo>
                    <a:cubicBezTo>
                      <a:pt x="0" y="168"/>
                      <a:pt x="0" y="168"/>
                      <a:pt x="0" y="168"/>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35" name="Oval 30"/>
              <p:cNvSpPr>
                <a:spLocks noChangeArrowheads="1"/>
              </p:cNvSpPr>
              <p:nvPr/>
            </p:nvSpPr>
            <p:spPr bwMode="auto">
              <a:xfrm>
                <a:off x="8405813" y="3549650"/>
                <a:ext cx="36513" cy="34925"/>
              </a:xfrm>
              <a:prstGeom prst="ellipse">
                <a:avLst/>
              </a:pr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36" name="Freeform 31"/>
              <p:cNvSpPr>
                <a:spLocks/>
              </p:cNvSpPr>
              <p:nvPr/>
            </p:nvSpPr>
            <p:spPr bwMode="auto">
              <a:xfrm>
                <a:off x="8583613" y="887413"/>
                <a:ext cx="1431925" cy="754062"/>
              </a:xfrm>
              <a:custGeom>
                <a:avLst/>
                <a:gdLst>
                  <a:gd name="T0" fmla="*/ 145 w 550"/>
                  <a:gd name="T1" fmla="*/ 0 h 290"/>
                  <a:gd name="T2" fmla="*/ 0 w 550"/>
                  <a:gd name="T3" fmla="*/ 145 h 290"/>
                  <a:gd name="T4" fmla="*/ 145 w 550"/>
                  <a:gd name="T5" fmla="*/ 290 h 290"/>
                  <a:gd name="T6" fmla="*/ 550 w 550"/>
                  <a:gd name="T7" fmla="*/ 290 h 290"/>
                  <a:gd name="T8" fmla="*/ 162 w 550"/>
                  <a:gd name="T9" fmla="*/ 1 h 290"/>
                  <a:gd name="T10" fmla="*/ 162 w 550"/>
                  <a:gd name="T11" fmla="*/ 1 h 290"/>
                  <a:gd name="T12" fmla="*/ 162 w 550"/>
                  <a:gd name="T13" fmla="*/ 1 h 290"/>
                  <a:gd name="T14" fmla="*/ 145 w 550"/>
                  <a:gd name="T15" fmla="*/ 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290">
                    <a:moveTo>
                      <a:pt x="145" y="0"/>
                    </a:moveTo>
                    <a:cubicBezTo>
                      <a:pt x="65" y="0"/>
                      <a:pt x="0" y="65"/>
                      <a:pt x="0" y="145"/>
                    </a:cubicBezTo>
                    <a:cubicBezTo>
                      <a:pt x="0" y="225"/>
                      <a:pt x="65" y="290"/>
                      <a:pt x="145" y="290"/>
                    </a:cubicBezTo>
                    <a:cubicBezTo>
                      <a:pt x="550" y="290"/>
                      <a:pt x="550" y="290"/>
                      <a:pt x="550" y="290"/>
                    </a:cubicBezTo>
                    <a:cubicBezTo>
                      <a:pt x="162" y="1"/>
                      <a:pt x="162" y="1"/>
                      <a:pt x="162" y="1"/>
                    </a:cubicBezTo>
                    <a:cubicBezTo>
                      <a:pt x="162" y="1"/>
                      <a:pt x="162" y="1"/>
                      <a:pt x="162" y="1"/>
                    </a:cubicBezTo>
                    <a:cubicBezTo>
                      <a:pt x="162" y="1"/>
                      <a:pt x="162" y="1"/>
                      <a:pt x="162" y="1"/>
                    </a:cubicBezTo>
                    <a:cubicBezTo>
                      <a:pt x="156" y="0"/>
                      <a:pt x="151" y="0"/>
                      <a:pt x="145" y="0"/>
                    </a:cubicBezTo>
                  </a:path>
                </a:pathLst>
              </a:custGeom>
              <a:solidFill>
                <a:srgbClr val="D5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37" name="Freeform 32"/>
              <p:cNvSpPr>
                <a:spLocks/>
              </p:cNvSpPr>
              <p:nvPr/>
            </p:nvSpPr>
            <p:spPr bwMode="auto">
              <a:xfrm>
                <a:off x="8786813" y="1511300"/>
                <a:ext cx="911225" cy="2790825"/>
              </a:xfrm>
              <a:custGeom>
                <a:avLst/>
                <a:gdLst>
                  <a:gd name="T0" fmla="*/ 17 w 350"/>
                  <a:gd name="T1" fmla="*/ 1073 h 1073"/>
                  <a:gd name="T2" fmla="*/ 0 w 350"/>
                  <a:gd name="T3" fmla="*/ 1072 h 1073"/>
                  <a:gd name="T4" fmla="*/ 11 w 350"/>
                  <a:gd name="T5" fmla="*/ 1009 h 1073"/>
                  <a:gd name="T6" fmla="*/ 10 w 350"/>
                  <a:gd name="T7" fmla="*/ 1009 h 1073"/>
                  <a:gd name="T8" fmla="*/ 123 w 350"/>
                  <a:gd name="T9" fmla="*/ 961 h 1073"/>
                  <a:gd name="T10" fmla="*/ 246 w 350"/>
                  <a:gd name="T11" fmla="*/ 692 h 1073"/>
                  <a:gd name="T12" fmla="*/ 259 w 350"/>
                  <a:gd name="T13" fmla="*/ 6 h 1073"/>
                  <a:gd name="T14" fmla="*/ 323 w 350"/>
                  <a:gd name="T15" fmla="*/ 0 h 1073"/>
                  <a:gd name="T16" fmla="*/ 308 w 350"/>
                  <a:gd name="T17" fmla="*/ 709 h 1073"/>
                  <a:gd name="T18" fmla="*/ 164 w 350"/>
                  <a:gd name="T19" fmla="*/ 1010 h 1073"/>
                  <a:gd name="T20" fmla="*/ 17 w 350"/>
                  <a:gd name="T21" fmla="*/ 1073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073">
                    <a:moveTo>
                      <a:pt x="17" y="1073"/>
                    </a:moveTo>
                    <a:cubicBezTo>
                      <a:pt x="7" y="1073"/>
                      <a:pt x="1" y="1072"/>
                      <a:pt x="0" y="1072"/>
                    </a:cubicBezTo>
                    <a:cubicBezTo>
                      <a:pt x="11" y="1009"/>
                      <a:pt x="11" y="1009"/>
                      <a:pt x="11" y="1009"/>
                    </a:cubicBezTo>
                    <a:cubicBezTo>
                      <a:pt x="10" y="1009"/>
                      <a:pt x="10" y="1009"/>
                      <a:pt x="10" y="1009"/>
                    </a:cubicBezTo>
                    <a:cubicBezTo>
                      <a:pt x="13" y="1009"/>
                      <a:pt x="65" y="1016"/>
                      <a:pt x="123" y="961"/>
                    </a:cubicBezTo>
                    <a:cubicBezTo>
                      <a:pt x="179" y="908"/>
                      <a:pt x="220" y="818"/>
                      <a:pt x="246" y="692"/>
                    </a:cubicBezTo>
                    <a:cubicBezTo>
                      <a:pt x="281" y="522"/>
                      <a:pt x="285" y="291"/>
                      <a:pt x="259" y="6"/>
                    </a:cubicBezTo>
                    <a:cubicBezTo>
                      <a:pt x="323" y="0"/>
                      <a:pt x="323" y="0"/>
                      <a:pt x="323" y="0"/>
                    </a:cubicBezTo>
                    <a:cubicBezTo>
                      <a:pt x="350" y="294"/>
                      <a:pt x="345" y="532"/>
                      <a:pt x="308" y="709"/>
                    </a:cubicBezTo>
                    <a:cubicBezTo>
                      <a:pt x="279" y="848"/>
                      <a:pt x="231" y="949"/>
                      <a:pt x="164" y="1010"/>
                    </a:cubicBezTo>
                    <a:cubicBezTo>
                      <a:pt x="105" y="1065"/>
                      <a:pt x="46" y="1073"/>
                      <a:pt x="17" y="1073"/>
                    </a:cubicBez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38" name="Freeform 33"/>
              <p:cNvSpPr>
                <a:spLocks/>
              </p:cNvSpPr>
              <p:nvPr/>
            </p:nvSpPr>
            <p:spPr bwMode="auto">
              <a:xfrm>
                <a:off x="9450388" y="1343025"/>
                <a:ext cx="176213" cy="184150"/>
              </a:xfrm>
              <a:custGeom>
                <a:avLst/>
                <a:gdLst>
                  <a:gd name="T0" fmla="*/ 65 w 68"/>
                  <a:gd name="T1" fmla="*/ 32 h 71"/>
                  <a:gd name="T2" fmla="*/ 65 w 68"/>
                  <a:gd name="T3" fmla="*/ 31 h 71"/>
                  <a:gd name="T4" fmla="*/ 30 w 68"/>
                  <a:gd name="T5" fmla="*/ 2 h 71"/>
                  <a:gd name="T6" fmla="*/ 1 w 68"/>
                  <a:gd name="T7" fmla="*/ 37 h 71"/>
                  <a:gd name="T8" fmla="*/ 2 w 68"/>
                  <a:gd name="T9" fmla="*/ 38 h 71"/>
                  <a:gd name="T10" fmla="*/ 2 w 68"/>
                  <a:gd name="T11" fmla="*/ 38 h 71"/>
                  <a:gd name="T12" fmla="*/ 5 w 68"/>
                  <a:gd name="T13" fmla="*/ 71 h 71"/>
                  <a:gd name="T14" fmla="*/ 68 w 68"/>
                  <a:gd name="T15" fmla="*/ 65 h 71"/>
                  <a:gd name="T16" fmla="*/ 65 w 68"/>
                  <a:gd name="T17"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71">
                    <a:moveTo>
                      <a:pt x="65" y="32"/>
                    </a:moveTo>
                    <a:cubicBezTo>
                      <a:pt x="65" y="32"/>
                      <a:pt x="65" y="32"/>
                      <a:pt x="65" y="31"/>
                    </a:cubicBezTo>
                    <a:cubicBezTo>
                      <a:pt x="63" y="13"/>
                      <a:pt x="48" y="0"/>
                      <a:pt x="30" y="2"/>
                    </a:cubicBezTo>
                    <a:cubicBezTo>
                      <a:pt x="13" y="3"/>
                      <a:pt x="0" y="19"/>
                      <a:pt x="1" y="37"/>
                    </a:cubicBezTo>
                    <a:cubicBezTo>
                      <a:pt x="2" y="37"/>
                      <a:pt x="2" y="38"/>
                      <a:pt x="2" y="38"/>
                    </a:cubicBezTo>
                    <a:cubicBezTo>
                      <a:pt x="2" y="38"/>
                      <a:pt x="2" y="38"/>
                      <a:pt x="2" y="38"/>
                    </a:cubicBezTo>
                    <a:cubicBezTo>
                      <a:pt x="5" y="71"/>
                      <a:pt x="5" y="71"/>
                      <a:pt x="5" y="71"/>
                    </a:cubicBezTo>
                    <a:cubicBezTo>
                      <a:pt x="68" y="65"/>
                      <a:pt x="68" y="65"/>
                      <a:pt x="68" y="65"/>
                    </a:cubicBezTo>
                    <a:cubicBezTo>
                      <a:pt x="65" y="32"/>
                      <a:pt x="65" y="32"/>
                      <a:pt x="65" y="3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39" name="Freeform 34"/>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0" name="Freeform 35"/>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1" name="Rectangle 36"/>
              <p:cNvSpPr>
                <a:spLocks noChangeArrowheads="1"/>
              </p:cNvSpPr>
              <p:nvPr/>
            </p:nvSpPr>
            <p:spPr bwMode="auto">
              <a:xfrm>
                <a:off x="9136063" y="5461000"/>
                <a:ext cx="252413" cy="106521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2" name="Rectangle 37"/>
              <p:cNvSpPr>
                <a:spLocks noChangeArrowheads="1"/>
              </p:cNvSpPr>
              <p:nvPr/>
            </p:nvSpPr>
            <p:spPr bwMode="auto">
              <a:xfrm>
                <a:off x="9136063" y="5461000"/>
                <a:ext cx="252413"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3" name="Rectangle 38"/>
              <p:cNvSpPr>
                <a:spLocks noChangeArrowheads="1"/>
              </p:cNvSpPr>
              <p:nvPr/>
            </p:nvSpPr>
            <p:spPr bwMode="auto">
              <a:xfrm>
                <a:off x="8562975" y="5416550"/>
                <a:ext cx="249238" cy="110966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4" name="Rectangle 39"/>
              <p:cNvSpPr>
                <a:spLocks noChangeArrowheads="1"/>
              </p:cNvSpPr>
              <p:nvPr/>
            </p:nvSpPr>
            <p:spPr bwMode="auto">
              <a:xfrm>
                <a:off x="8562975" y="5416550"/>
                <a:ext cx="249238"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5" name="Rectangle 40"/>
              <p:cNvSpPr>
                <a:spLocks noChangeArrowheads="1"/>
              </p:cNvSpPr>
              <p:nvPr/>
            </p:nvSpPr>
            <p:spPr bwMode="auto">
              <a:xfrm>
                <a:off x="8299450" y="5419725"/>
                <a:ext cx="1089025" cy="24923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6" name="Rectangle 41"/>
              <p:cNvSpPr>
                <a:spLocks noChangeArrowheads="1"/>
              </p:cNvSpPr>
              <p:nvPr/>
            </p:nvSpPr>
            <p:spPr bwMode="auto">
              <a:xfrm>
                <a:off x="8299450" y="5419725"/>
                <a:ext cx="10890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7" name="Freeform 42"/>
              <p:cNvSpPr>
                <a:spLocks/>
              </p:cNvSpPr>
              <p:nvPr/>
            </p:nvSpPr>
            <p:spPr bwMode="auto">
              <a:xfrm>
                <a:off x="8183563" y="1798638"/>
                <a:ext cx="628650" cy="376237"/>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8" name="Freeform 43"/>
              <p:cNvSpPr>
                <a:spLocks/>
              </p:cNvSpPr>
              <p:nvPr/>
            </p:nvSpPr>
            <p:spPr bwMode="auto">
              <a:xfrm>
                <a:off x="10671175" y="617538"/>
                <a:ext cx="546100" cy="317500"/>
              </a:xfrm>
              <a:custGeom>
                <a:avLst/>
                <a:gdLst>
                  <a:gd name="T0" fmla="*/ 21 w 210"/>
                  <a:gd name="T1" fmla="*/ 61 h 122"/>
                  <a:gd name="T2" fmla="*/ 56 w 210"/>
                  <a:gd name="T3" fmla="*/ 35 h 122"/>
                  <a:gd name="T4" fmla="*/ 56 w 210"/>
                  <a:gd name="T5" fmla="*/ 35 h 122"/>
                  <a:gd name="T6" fmla="*/ 56 w 210"/>
                  <a:gd name="T7" fmla="*/ 35 h 122"/>
                  <a:gd name="T8" fmla="*/ 91 w 210"/>
                  <a:gd name="T9" fmla="*/ 0 h 122"/>
                  <a:gd name="T10" fmla="*/ 123 w 210"/>
                  <a:gd name="T11" fmla="*/ 18 h 122"/>
                  <a:gd name="T12" fmla="*/ 134 w 210"/>
                  <a:gd name="T13" fmla="*/ 16 h 122"/>
                  <a:gd name="T14" fmla="*/ 167 w 210"/>
                  <a:gd name="T15" fmla="*/ 49 h 122"/>
                  <a:gd name="T16" fmla="*/ 167 w 210"/>
                  <a:gd name="T17" fmla="*/ 49 h 122"/>
                  <a:gd name="T18" fmla="*/ 172 w 210"/>
                  <a:gd name="T19" fmla="*/ 49 h 122"/>
                  <a:gd name="T20" fmla="*/ 210 w 210"/>
                  <a:gd name="T21" fmla="*/ 85 h 122"/>
                  <a:gd name="T22" fmla="*/ 172 w 210"/>
                  <a:gd name="T23" fmla="*/ 122 h 122"/>
                  <a:gd name="T24" fmla="*/ 33 w 210"/>
                  <a:gd name="T25" fmla="*/ 122 h 122"/>
                  <a:gd name="T26" fmla="*/ 0 w 210"/>
                  <a:gd name="T27" fmla="*/ 90 h 122"/>
                  <a:gd name="T28" fmla="*/ 21 w 210"/>
                  <a:gd name="T29"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122">
                    <a:moveTo>
                      <a:pt x="21" y="61"/>
                    </a:moveTo>
                    <a:cubicBezTo>
                      <a:pt x="25" y="46"/>
                      <a:pt x="39" y="35"/>
                      <a:pt x="56" y="35"/>
                    </a:cubicBezTo>
                    <a:cubicBezTo>
                      <a:pt x="56" y="35"/>
                      <a:pt x="56" y="35"/>
                      <a:pt x="56" y="35"/>
                    </a:cubicBezTo>
                    <a:cubicBezTo>
                      <a:pt x="56" y="35"/>
                      <a:pt x="56" y="35"/>
                      <a:pt x="56" y="35"/>
                    </a:cubicBezTo>
                    <a:cubicBezTo>
                      <a:pt x="56" y="16"/>
                      <a:pt x="72" y="0"/>
                      <a:pt x="91" y="0"/>
                    </a:cubicBezTo>
                    <a:cubicBezTo>
                      <a:pt x="105" y="0"/>
                      <a:pt x="117" y="8"/>
                      <a:pt x="123" y="18"/>
                    </a:cubicBezTo>
                    <a:cubicBezTo>
                      <a:pt x="126" y="17"/>
                      <a:pt x="130" y="16"/>
                      <a:pt x="134" y="16"/>
                    </a:cubicBezTo>
                    <a:cubicBezTo>
                      <a:pt x="152" y="16"/>
                      <a:pt x="167" y="31"/>
                      <a:pt x="167" y="49"/>
                    </a:cubicBezTo>
                    <a:cubicBezTo>
                      <a:pt x="167" y="49"/>
                      <a:pt x="167" y="49"/>
                      <a:pt x="167" y="49"/>
                    </a:cubicBezTo>
                    <a:cubicBezTo>
                      <a:pt x="169" y="49"/>
                      <a:pt x="170" y="49"/>
                      <a:pt x="172" y="49"/>
                    </a:cubicBezTo>
                    <a:cubicBezTo>
                      <a:pt x="193" y="49"/>
                      <a:pt x="210" y="65"/>
                      <a:pt x="210" y="85"/>
                    </a:cubicBezTo>
                    <a:cubicBezTo>
                      <a:pt x="210" y="106"/>
                      <a:pt x="193" y="122"/>
                      <a:pt x="172" y="122"/>
                    </a:cubicBezTo>
                    <a:cubicBezTo>
                      <a:pt x="33" y="122"/>
                      <a:pt x="33" y="122"/>
                      <a:pt x="33" y="122"/>
                    </a:cubicBezTo>
                    <a:cubicBezTo>
                      <a:pt x="15" y="122"/>
                      <a:pt x="0" y="108"/>
                      <a:pt x="0" y="90"/>
                    </a:cubicBezTo>
                    <a:cubicBezTo>
                      <a:pt x="0" y="77"/>
                      <a:pt x="9" y="65"/>
                      <a:pt x="21" y="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49" name="Freeform 44"/>
              <p:cNvSpPr>
                <a:spLocks/>
              </p:cNvSpPr>
              <p:nvPr/>
            </p:nvSpPr>
            <p:spPr bwMode="auto">
              <a:xfrm>
                <a:off x="9077325" y="4816475"/>
                <a:ext cx="217488" cy="212725"/>
              </a:xfrm>
              <a:custGeom>
                <a:avLst/>
                <a:gdLst>
                  <a:gd name="T0" fmla="*/ 29 w 83"/>
                  <a:gd name="T1" fmla="*/ 72 h 82"/>
                  <a:gd name="T2" fmla="*/ 30 w 83"/>
                  <a:gd name="T3" fmla="*/ 73 h 82"/>
                  <a:gd name="T4" fmla="*/ 74 w 83"/>
                  <a:gd name="T5" fmla="*/ 62 h 82"/>
                  <a:gd name="T6" fmla="*/ 63 w 83"/>
                  <a:gd name="T7" fmla="*/ 18 h 82"/>
                  <a:gd name="T8" fmla="*/ 62 w 83"/>
                  <a:gd name="T9" fmla="*/ 17 h 82"/>
                  <a:gd name="T10" fmla="*/ 62 w 83"/>
                  <a:gd name="T11" fmla="*/ 17 h 82"/>
                  <a:gd name="T12" fmla="*/ 33 w 83"/>
                  <a:gd name="T13" fmla="*/ 0 h 82"/>
                  <a:gd name="T14" fmla="*/ 0 w 83"/>
                  <a:gd name="T15" fmla="*/ 55 h 82"/>
                  <a:gd name="T16" fmla="*/ 29 w 83"/>
                  <a:gd name="T17" fmla="*/ 7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2">
                    <a:moveTo>
                      <a:pt x="29" y="72"/>
                    </a:moveTo>
                    <a:cubicBezTo>
                      <a:pt x="29" y="72"/>
                      <a:pt x="30" y="73"/>
                      <a:pt x="30" y="73"/>
                    </a:cubicBezTo>
                    <a:cubicBezTo>
                      <a:pt x="46" y="82"/>
                      <a:pt x="65" y="77"/>
                      <a:pt x="74" y="62"/>
                    </a:cubicBezTo>
                    <a:cubicBezTo>
                      <a:pt x="83" y="47"/>
                      <a:pt x="78" y="27"/>
                      <a:pt x="63" y="18"/>
                    </a:cubicBezTo>
                    <a:cubicBezTo>
                      <a:pt x="62" y="18"/>
                      <a:pt x="62" y="18"/>
                      <a:pt x="62" y="17"/>
                    </a:cubicBezTo>
                    <a:cubicBezTo>
                      <a:pt x="62" y="17"/>
                      <a:pt x="62" y="17"/>
                      <a:pt x="62" y="17"/>
                    </a:cubicBezTo>
                    <a:cubicBezTo>
                      <a:pt x="33" y="0"/>
                      <a:pt x="33" y="0"/>
                      <a:pt x="33" y="0"/>
                    </a:cubicBezTo>
                    <a:cubicBezTo>
                      <a:pt x="0" y="55"/>
                      <a:pt x="0" y="55"/>
                      <a:pt x="0" y="55"/>
                    </a:cubicBezTo>
                    <a:cubicBezTo>
                      <a:pt x="29" y="72"/>
                      <a:pt x="29" y="72"/>
                      <a:pt x="29" y="7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0" name="Rectangle 45"/>
              <p:cNvSpPr>
                <a:spLocks noChangeArrowheads="1"/>
              </p:cNvSpPr>
              <p:nvPr/>
            </p:nvSpPr>
            <p:spPr bwMode="auto">
              <a:xfrm>
                <a:off x="7880350" y="4425950"/>
                <a:ext cx="1017588" cy="139858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1" name="Rectangle 46"/>
              <p:cNvSpPr>
                <a:spLocks noChangeArrowheads="1"/>
              </p:cNvSpPr>
              <p:nvPr/>
            </p:nvSpPr>
            <p:spPr bwMode="auto">
              <a:xfrm>
                <a:off x="7880350" y="4425950"/>
                <a:ext cx="1017588"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2" name="Rectangle 47"/>
              <p:cNvSpPr>
                <a:spLocks noChangeArrowheads="1"/>
              </p:cNvSpPr>
              <p:nvPr/>
            </p:nvSpPr>
            <p:spPr bwMode="auto">
              <a:xfrm>
                <a:off x="7880350" y="5684838"/>
                <a:ext cx="179388"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3" name="Rectangle 48"/>
              <p:cNvSpPr>
                <a:spLocks noChangeArrowheads="1"/>
              </p:cNvSpPr>
              <p:nvPr/>
            </p:nvSpPr>
            <p:spPr bwMode="auto">
              <a:xfrm>
                <a:off x="7880350" y="5684838"/>
                <a:ext cx="179388"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4" name="Freeform 49"/>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5" name="Freeform 50"/>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6" name="Rectangle 51"/>
              <p:cNvSpPr>
                <a:spLocks noChangeArrowheads="1"/>
              </p:cNvSpPr>
              <p:nvPr/>
            </p:nvSpPr>
            <p:spPr bwMode="auto">
              <a:xfrm>
                <a:off x="8721725" y="5684838"/>
                <a:ext cx="176213"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7" name="Rectangle 52"/>
              <p:cNvSpPr>
                <a:spLocks noChangeArrowheads="1"/>
              </p:cNvSpPr>
              <p:nvPr/>
            </p:nvSpPr>
            <p:spPr bwMode="auto">
              <a:xfrm>
                <a:off x="8721725" y="5684838"/>
                <a:ext cx="176213"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8" name="Rectangle 53"/>
              <p:cNvSpPr>
                <a:spLocks noChangeArrowheads="1"/>
              </p:cNvSpPr>
              <p:nvPr/>
            </p:nvSpPr>
            <p:spPr bwMode="auto">
              <a:xfrm>
                <a:off x="82835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59" name="Rectangle 54"/>
              <p:cNvSpPr>
                <a:spLocks noChangeArrowheads="1"/>
              </p:cNvSpPr>
              <p:nvPr/>
            </p:nvSpPr>
            <p:spPr bwMode="auto">
              <a:xfrm>
                <a:off x="82835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0" name="Rectangle 55"/>
              <p:cNvSpPr>
                <a:spLocks noChangeArrowheads="1"/>
              </p:cNvSpPr>
              <p:nvPr/>
            </p:nvSpPr>
            <p:spPr bwMode="auto">
              <a:xfrm>
                <a:off x="91217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1" name="Rectangle 56"/>
              <p:cNvSpPr>
                <a:spLocks noChangeArrowheads="1"/>
              </p:cNvSpPr>
              <p:nvPr/>
            </p:nvSpPr>
            <p:spPr bwMode="auto">
              <a:xfrm>
                <a:off x="91217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2" name="Rectangle 57"/>
              <p:cNvSpPr>
                <a:spLocks noChangeArrowheads="1"/>
              </p:cNvSpPr>
              <p:nvPr/>
            </p:nvSpPr>
            <p:spPr bwMode="auto">
              <a:xfrm>
                <a:off x="8604250" y="5664200"/>
                <a:ext cx="695325" cy="16033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3" name="Rectangle 58"/>
              <p:cNvSpPr>
                <a:spLocks noChangeArrowheads="1"/>
              </p:cNvSpPr>
              <p:nvPr/>
            </p:nvSpPr>
            <p:spPr bwMode="auto">
              <a:xfrm>
                <a:off x="8604250" y="5664200"/>
                <a:ext cx="6953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4" name="Freeform 59"/>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5" name="Freeform 60"/>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6" name="Freeform 61"/>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7" name="Freeform 62"/>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8" name="Freeform 63"/>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69" name="Freeform 64"/>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70" name="Rectangle 65"/>
              <p:cNvSpPr>
                <a:spLocks noChangeArrowheads="1"/>
              </p:cNvSpPr>
              <p:nvPr/>
            </p:nvSpPr>
            <p:spPr bwMode="auto">
              <a:xfrm>
                <a:off x="9121775" y="5824538"/>
                <a:ext cx="88900" cy="949325"/>
              </a:xfrm>
              <a:prstGeom prst="rect">
                <a:avLst/>
              </a:prstGeom>
              <a:solidFill>
                <a:srgbClr val="5B2D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71" name="Rectangle 66"/>
              <p:cNvSpPr>
                <a:spLocks noChangeArrowheads="1"/>
              </p:cNvSpPr>
              <p:nvPr/>
            </p:nvSpPr>
            <p:spPr bwMode="auto">
              <a:xfrm>
                <a:off x="9121775" y="5824538"/>
                <a:ext cx="8890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72" name="Rectangle 67"/>
              <p:cNvSpPr>
                <a:spLocks noChangeArrowheads="1"/>
              </p:cNvSpPr>
              <p:nvPr/>
            </p:nvSpPr>
            <p:spPr bwMode="auto">
              <a:xfrm>
                <a:off x="9002713" y="5018088"/>
                <a:ext cx="1012825" cy="1206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73" name="Rectangle 68"/>
              <p:cNvSpPr>
                <a:spLocks noChangeArrowheads="1"/>
              </p:cNvSpPr>
              <p:nvPr/>
            </p:nvSpPr>
            <p:spPr bwMode="auto">
              <a:xfrm>
                <a:off x="9002713" y="5018088"/>
                <a:ext cx="1012825"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74" name="Rectangle 69"/>
              <p:cNvSpPr>
                <a:spLocks noChangeArrowheads="1"/>
              </p:cNvSpPr>
              <p:nvPr/>
            </p:nvSpPr>
            <p:spPr bwMode="auto">
              <a:xfrm>
                <a:off x="9585325" y="5018088"/>
                <a:ext cx="430213" cy="120650"/>
              </a:xfrm>
              <a:prstGeom prst="rect">
                <a:avLst/>
              </a:prstGeom>
              <a:solidFill>
                <a:srgbClr val="0090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75" name="Rectangle 70"/>
              <p:cNvSpPr>
                <a:spLocks noChangeArrowheads="1"/>
              </p:cNvSpPr>
              <p:nvPr/>
            </p:nvSpPr>
            <p:spPr bwMode="auto">
              <a:xfrm>
                <a:off x="9585325" y="5018088"/>
                <a:ext cx="430213"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76" name="Freeform 71"/>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77" name="Freeform 72"/>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78" name="Freeform 73"/>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79" name="Freeform 74"/>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80" name="Freeform 75"/>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81" name="Freeform 76"/>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82" name="Rectangle 77"/>
              <p:cNvSpPr>
                <a:spLocks noChangeArrowheads="1"/>
              </p:cNvSpPr>
              <p:nvPr/>
            </p:nvSpPr>
            <p:spPr bwMode="auto">
              <a:xfrm>
                <a:off x="8604250" y="5664200"/>
                <a:ext cx="206375" cy="160337"/>
              </a:xfrm>
              <a:prstGeom prst="rect">
                <a:avLst/>
              </a:prstGeom>
              <a:solidFill>
                <a:srgbClr val="5E2D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83" name="Rectangle 78"/>
              <p:cNvSpPr>
                <a:spLocks noChangeArrowheads="1"/>
              </p:cNvSpPr>
              <p:nvPr/>
            </p:nvSpPr>
            <p:spPr bwMode="auto">
              <a:xfrm>
                <a:off x="8604250" y="5664200"/>
                <a:ext cx="20637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84" name="Freeform 79"/>
              <p:cNvSpPr>
                <a:spLocks/>
              </p:cNvSpPr>
              <p:nvPr/>
            </p:nvSpPr>
            <p:spPr bwMode="auto">
              <a:xfrm>
                <a:off x="7988300" y="3446463"/>
                <a:ext cx="603250" cy="550862"/>
              </a:xfrm>
              <a:custGeom>
                <a:avLst/>
                <a:gdLst>
                  <a:gd name="T0" fmla="*/ 135 w 232"/>
                  <a:gd name="T1" fmla="*/ 119 h 212"/>
                  <a:gd name="T2" fmla="*/ 131 w 232"/>
                  <a:gd name="T3" fmla="*/ 115 h 212"/>
                  <a:gd name="T4" fmla="*/ 120 w 232"/>
                  <a:gd name="T5" fmla="*/ 71 h 212"/>
                  <a:gd name="T6" fmla="*/ 78 w 232"/>
                  <a:gd name="T7" fmla="*/ 1 h 212"/>
                  <a:gd name="T8" fmla="*/ 78 w 232"/>
                  <a:gd name="T9" fmla="*/ 3 h 212"/>
                  <a:gd name="T10" fmla="*/ 78 w 232"/>
                  <a:gd name="T11" fmla="*/ 1 h 212"/>
                  <a:gd name="T12" fmla="*/ 21 w 232"/>
                  <a:gd name="T13" fmla="*/ 93 h 212"/>
                  <a:gd name="T14" fmla="*/ 30 w 232"/>
                  <a:gd name="T15" fmla="*/ 125 h 212"/>
                  <a:gd name="T16" fmla="*/ 36 w 232"/>
                  <a:gd name="T17" fmla="*/ 153 h 212"/>
                  <a:gd name="T18" fmla="*/ 59 w 232"/>
                  <a:gd name="T19" fmla="*/ 166 h 212"/>
                  <a:gd name="T20" fmla="*/ 59 w 232"/>
                  <a:gd name="T21" fmla="*/ 168 h 212"/>
                  <a:gd name="T22" fmla="*/ 232 w 232"/>
                  <a:gd name="T23" fmla="*/ 162 h 212"/>
                  <a:gd name="T24" fmla="*/ 135 w 232"/>
                  <a:gd name="T25" fmla="*/ 11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212">
                    <a:moveTo>
                      <a:pt x="135" y="119"/>
                    </a:moveTo>
                    <a:cubicBezTo>
                      <a:pt x="134" y="117"/>
                      <a:pt x="132" y="116"/>
                      <a:pt x="131" y="115"/>
                    </a:cubicBezTo>
                    <a:cubicBezTo>
                      <a:pt x="117" y="100"/>
                      <a:pt x="121" y="90"/>
                      <a:pt x="120" y="71"/>
                    </a:cubicBezTo>
                    <a:cubicBezTo>
                      <a:pt x="119" y="47"/>
                      <a:pt x="103" y="9"/>
                      <a:pt x="78" y="1"/>
                    </a:cubicBezTo>
                    <a:cubicBezTo>
                      <a:pt x="78" y="3"/>
                      <a:pt x="78" y="3"/>
                      <a:pt x="78" y="3"/>
                    </a:cubicBezTo>
                    <a:cubicBezTo>
                      <a:pt x="78" y="1"/>
                      <a:pt x="78" y="1"/>
                      <a:pt x="78" y="1"/>
                    </a:cubicBezTo>
                    <a:cubicBezTo>
                      <a:pt x="34" y="0"/>
                      <a:pt x="0" y="58"/>
                      <a:pt x="21" y="93"/>
                    </a:cubicBezTo>
                    <a:cubicBezTo>
                      <a:pt x="28" y="104"/>
                      <a:pt x="30" y="112"/>
                      <a:pt x="30" y="125"/>
                    </a:cubicBezTo>
                    <a:cubicBezTo>
                      <a:pt x="30" y="136"/>
                      <a:pt x="31" y="144"/>
                      <a:pt x="36" y="153"/>
                    </a:cubicBezTo>
                    <a:cubicBezTo>
                      <a:pt x="40" y="159"/>
                      <a:pt x="49" y="164"/>
                      <a:pt x="59" y="166"/>
                    </a:cubicBezTo>
                    <a:cubicBezTo>
                      <a:pt x="59" y="168"/>
                      <a:pt x="59" y="168"/>
                      <a:pt x="59" y="168"/>
                    </a:cubicBezTo>
                    <a:cubicBezTo>
                      <a:pt x="89" y="212"/>
                      <a:pt x="232" y="162"/>
                      <a:pt x="232" y="162"/>
                    </a:cubicBezTo>
                    <a:cubicBezTo>
                      <a:pt x="204" y="118"/>
                      <a:pt x="135" y="119"/>
                      <a:pt x="135" y="119"/>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85" name="Freeform 80"/>
              <p:cNvSpPr>
                <a:spLocks/>
              </p:cNvSpPr>
              <p:nvPr/>
            </p:nvSpPr>
            <p:spPr bwMode="auto">
              <a:xfrm>
                <a:off x="8310563" y="3706813"/>
                <a:ext cx="195263" cy="98425"/>
              </a:xfrm>
              <a:custGeom>
                <a:avLst/>
                <a:gdLst>
                  <a:gd name="T0" fmla="*/ 0 w 75"/>
                  <a:gd name="T1" fmla="*/ 0 h 38"/>
                  <a:gd name="T2" fmla="*/ 37 w 75"/>
                  <a:gd name="T3" fmla="*/ 38 h 38"/>
                  <a:gd name="T4" fmla="*/ 75 w 75"/>
                  <a:gd name="T5" fmla="*/ 0 h 38"/>
                  <a:gd name="T6" fmla="*/ 0 w 75"/>
                  <a:gd name="T7" fmla="*/ 0 h 38"/>
                </a:gdLst>
                <a:ahLst/>
                <a:cxnLst>
                  <a:cxn ang="0">
                    <a:pos x="T0" y="T1"/>
                  </a:cxn>
                  <a:cxn ang="0">
                    <a:pos x="T2" y="T3"/>
                  </a:cxn>
                  <a:cxn ang="0">
                    <a:pos x="T4" y="T5"/>
                  </a:cxn>
                  <a:cxn ang="0">
                    <a:pos x="T6" y="T7"/>
                  </a:cxn>
                </a:cxnLst>
                <a:rect l="0" t="0" r="r" b="b"/>
                <a:pathLst>
                  <a:path w="75" h="38">
                    <a:moveTo>
                      <a:pt x="0" y="0"/>
                    </a:moveTo>
                    <a:cubicBezTo>
                      <a:pt x="0" y="21"/>
                      <a:pt x="16" y="38"/>
                      <a:pt x="37" y="38"/>
                    </a:cubicBezTo>
                    <a:cubicBezTo>
                      <a:pt x="58" y="38"/>
                      <a:pt x="75" y="21"/>
                      <a:pt x="75" y="0"/>
                    </a:cubicBezTo>
                    <a:cubicBezTo>
                      <a:pt x="0" y="0"/>
                      <a:pt x="0" y="0"/>
                      <a:pt x="0" y="0"/>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sp>
            <p:nvSpPr>
              <p:cNvPr id="86" name="Freeform 81"/>
              <p:cNvSpPr>
                <a:spLocks/>
              </p:cNvSpPr>
              <p:nvPr/>
            </p:nvSpPr>
            <p:spPr bwMode="auto">
              <a:xfrm>
                <a:off x="8356600" y="3706813"/>
                <a:ext cx="100013" cy="49212"/>
              </a:xfrm>
              <a:custGeom>
                <a:avLst/>
                <a:gdLst>
                  <a:gd name="T0" fmla="*/ 38 w 38"/>
                  <a:gd name="T1" fmla="*/ 0 h 19"/>
                  <a:gd name="T2" fmla="*/ 0 w 38"/>
                  <a:gd name="T3" fmla="*/ 0 h 19"/>
                  <a:gd name="T4" fmla="*/ 19 w 38"/>
                  <a:gd name="T5" fmla="*/ 19 h 19"/>
                  <a:gd name="T6" fmla="*/ 19 w 38"/>
                  <a:gd name="T7" fmla="*/ 19 h 19"/>
                  <a:gd name="T8" fmla="*/ 38 w 38"/>
                  <a:gd name="T9" fmla="*/ 0 h 19"/>
                </a:gdLst>
                <a:ahLst/>
                <a:cxnLst>
                  <a:cxn ang="0">
                    <a:pos x="T0" y="T1"/>
                  </a:cxn>
                  <a:cxn ang="0">
                    <a:pos x="T2" y="T3"/>
                  </a:cxn>
                  <a:cxn ang="0">
                    <a:pos x="T4" y="T5"/>
                  </a:cxn>
                  <a:cxn ang="0">
                    <a:pos x="T6" y="T7"/>
                  </a:cxn>
                  <a:cxn ang="0">
                    <a:pos x="T8" y="T9"/>
                  </a:cxn>
                </a:cxnLst>
                <a:rect l="0" t="0" r="r" b="b"/>
                <a:pathLst>
                  <a:path w="38" h="19">
                    <a:moveTo>
                      <a:pt x="38" y="0"/>
                    </a:moveTo>
                    <a:cubicBezTo>
                      <a:pt x="0" y="0"/>
                      <a:pt x="0" y="0"/>
                      <a:pt x="0" y="0"/>
                    </a:cubicBezTo>
                    <a:cubicBezTo>
                      <a:pt x="0" y="10"/>
                      <a:pt x="9" y="19"/>
                      <a:pt x="19" y="19"/>
                    </a:cubicBezTo>
                    <a:cubicBezTo>
                      <a:pt x="19" y="19"/>
                      <a:pt x="19" y="19"/>
                      <a:pt x="19" y="19"/>
                    </a:cubicBezTo>
                    <a:cubicBezTo>
                      <a:pt x="29" y="19"/>
                      <a:pt x="38" y="10"/>
                      <a:pt x="38" y="0"/>
                    </a:cubicBezTo>
                  </a:path>
                </a:pathLst>
              </a:custGeom>
              <a:solidFill>
                <a:srgbClr val="C9BE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dirty="0"/>
              </a:p>
            </p:txBody>
          </p:sp>
        </p:grpSp>
        <p:sp>
          <p:nvSpPr>
            <p:cNvPr id="87" name="Freeform 42"/>
            <p:cNvSpPr>
              <a:spLocks/>
            </p:cNvSpPr>
            <p:nvPr userDrawn="1"/>
          </p:nvSpPr>
          <p:spPr bwMode="auto">
            <a:xfrm>
              <a:off x="11177197" y="3160037"/>
              <a:ext cx="748905" cy="448271"/>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324" dirty="0"/>
            </a:p>
          </p:txBody>
        </p:sp>
      </p:grpSp>
    </p:spTree>
    <p:extLst>
      <p:ext uri="{BB962C8B-B14F-4D97-AF65-F5344CB8AC3E}">
        <p14:creationId xmlns:p14="http://schemas.microsoft.com/office/powerpoint/2010/main" val="2024467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olid Dark">
    <p:bg>
      <p:bgPr>
        <a:solidFill>
          <a:srgbClr val="00206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5" y="139009"/>
            <a:ext cx="8792395" cy="717202"/>
          </a:xfrm>
          <a:noFill/>
        </p:spPr>
        <p:txBody>
          <a:bodyPr lIns="146304" tIns="91440" rIns="146304" bIns="91440" anchor="t" anchorCtr="0"/>
          <a:lstStyle>
            <a:lvl1pPr>
              <a:defRPr sz="3971" spc="-74" baseline="0">
                <a:gradFill>
                  <a:gsLst>
                    <a:gs pos="91000">
                      <a:schemeClr val="tx1"/>
                    </a:gs>
                    <a:gs pos="0">
                      <a:schemeClr val="tx1"/>
                    </a:gs>
                  </a:gsLst>
                  <a:lin ang="5400000" scaled="0"/>
                </a:gradFill>
              </a:defRPr>
            </a:lvl1pPr>
          </a:lstStyle>
          <a:p>
            <a:r>
              <a:rPr lang="en-US" dirty="0"/>
              <a:t>Presentation title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7443820" y="6159323"/>
            <a:ext cx="1344638" cy="386208"/>
          </a:xfrm>
          <a:prstGeom prst="rect">
            <a:avLst/>
          </a:prstGeom>
        </p:spPr>
      </p:pic>
    </p:spTree>
    <p:extLst>
      <p:ext uri="{BB962C8B-B14F-4D97-AF65-F5344CB8AC3E}">
        <p14:creationId xmlns:p14="http://schemas.microsoft.com/office/powerpoint/2010/main" val="40779025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05.06.2018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038482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TEXT title style</a:t>
            </a:r>
          </a:p>
        </p:txBody>
      </p:sp>
      <p:sp>
        <p:nvSpPr>
          <p:cNvPr id="3" name="Text Placeholder 2"/>
          <p:cNvSpPr>
            <a:spLocks noGrp="1"/>
          </p:cNvSpPr>
          <p:nvPr>
            <p:ph type="body" idx="1" hasCustomPrompt="1"/>
          </p:nvPr>
        </p:nvSpPr>
        <p:spPr/>
        <p:txBody>
          <a:bodyPr/>
          <a:lstStyle>
            <a:lvl1pPr>
              <a:defRPr/>
            </a:lvl1pPr>
            <a:lvl2pPr>
              <a:defRPr/>
            </a:lvl2pPr>
            <a:lvl3pPr>
              <a:defRPr/>
            </a:lvl3pPr>
            <a:lvl4pPr>
              <a:defRPr/>
            </a:lvl4pPr>
            <a:lvl5pPr>
              <a:defRPr/>
            </a:lvl5pPr>
          </a:lstStyle>
          <a:p>
            <a:pPr lvl="0"/>
            <a:r>
              <a:rPr lang="en-US" dirty="0"/>
              <a:t>Edit TEXT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798652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TITLE ONLY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461515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Clea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TITLE ONLY title style</a:t>
            </a:r>
          </a:p>
        </p:txBody>
      </p:sp>
    </p:spTree>
    <p:extLst>
      <p:ext uri="{BB962C8B-B14F-4D97-AF65-F5344CB8AC3E}">
        <p14:creationId xmlns:p14="http://schemas.microsoft.com/office/powerpoint/2010/main" val="1407330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9144000" cy="591312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01060" y="639601"/>
            <a:ext cx="874187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01060" y="1441794"/>
            <a:ext cx="874188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01060"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158354" y="5987143"/>
            <a:ext cx="8784586" cy="823460"/>
          </a:xfrm>
          <a:no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111172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9144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279475" y="868681"/>
            <a:ext cx="8574837" cy="5212080"/>
          </a:xfrm>
        </p:spPr>
        <p:txBody>
          <a:bodyPr/>
          <a:lstStyle>
            <a:lvl1pPr marL="0" indent="0">
              <a:buFont typeface="+mj-lt"/>
              <a:buNone/>
              <a:defRPr/>
            </a:lvl1pPr>
            <a:lvl2pPr>
              <a:defRPr/>
            </a:lvl2pPr>
            <a:lvl3pPr>
              <a:defRPr/>
            </a:lvl3pPr>
            <a:lvl4pPr>
              <a:defRPr/>
            </a:lvl4pPr>
            <a:lvl5pPr>
              <a:defRPr/>
            </a:lvl5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218126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9144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93306" y="-4"/>
            <a:ext cx="8836089"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261187" y="2057400"/>
            <a:ext cx="8574837" cy="4138466"/>
          </a:xfrm>
        </p:spPr>
        <p:txBody>
          <a:bodyPr/>
          <a:lstStyle>
            <a:lvl1pPr marL="514350" indent="-514350">
              <a:buFont typeface="+mj-lt"/>
              <a:buAutoNum type="arabicParenR"/>
              <a:defRPr/>
            </a:lvl1pPr>
            <a:lvl2pPr>
              <a:defRPr/>
            </a:lvl2pPr>
            <a:lvl3pPr>
              <a:defRPr/>
            </a:lvl3pPr>
            <a:lvl4pPr>
              <a:defRPr/>
            </a:lvl4pPr>
            <a:lvl5pPr>
              <a:defRPr/>
            </a:lvl5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92296610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9144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140678" y="-3"/>
            <a:ext cx="8827476"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261253" y="1021215"/>
            <a:ext cx="8574837"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6750596" y="6566714"/>
            <a:ext cx="2388641" cy="276999"/>
          </a:xfrm>
          <a:prstGeom prst="rect">
            <a:avLst/>
          </a:prstGeom>
          <a:noFill/>
        </p:spPr>
        <p:txBody>
          <a:bodyPr wrap="square" rtlCol="0">
            <a:spAutoFit/>
          </a:bodyPr>
          <a:lstStyle/>
          <a:p>
            <a:pPr algn="r"/>
            <a:r>
              <a:rPr lang="en-US" sz="1200" b="0" dirty="0">
                <a:solidFill>
                  <a:schemeClr val="bg2">
                    <a:lumMod val="75000"/>
                  </a:schemeClr>
                </a:solidFill>
              </a:rPr>
              <a:t>#70-535 @ITProGuru</a:t>
            </a:r>
          </a:p>
        </p:txBody>
      </p:sp>
    </p:spTree>
    <p:extLst>
      <p:ext uri="{BB962C8B-B14F-4D97-AF65-F5344CB8AC3E}">
        <p14:creationId xmlns:p14="http://schemas.microsoft.com/office/powerpoint/2010/main" val="1036119699"/>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 id="2147483820" r:id="rId21"/>
    <p:sldLayoutId id="2147483821" r:id="rId22"/>
    <p:sldLayoutId id="2147483822" r:id="rId23"/>
    <p:sldLayoutId id="2147483823" r:id="rId24"/>
    <p:sldLayoutId id="2147483824" r:id="rId25"/>
    <p:sldLayoutId id="2147483825" r:id="rId26"/>
    <p:sldLayoutId id="2147483826" r:id="rId27"/>
    <p:sldLayoutId id="2147483827" r:id="rId28"/>
    <p:sldLayoutId id="2147483828" r:id="rId29"/>
    <p:sldLayoutId id="2147483829" r:id="rId30"/>
    <p:sldLayoutId id="2147483830" r:id="rId31"/>
    <p:sldLayoutId id="2147483831" r:id="rId3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Verdana" panose="020B0604030504040204" pitchFamily="34" charset="0"/>
          <a:ea typeface="Verdana" panose="020B0604030504040204"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Verdana" panose="020B0604030504040204" pitchFamily="34" charset="0"/>
          <a:ea typeface="Verdana" panose="020B0604030504040204"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Verdana" panose="020B0604030504040204" pitchFamily="34" charset="0"/>
          <a:ea typeface="Verdana" panose="020B0604030504040204"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Verdana" panose="020B0604030504040204" pitchFamily="34" charset="0"/>
          <a:ea typeface="Verdana" panose="020B0604030504040204"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Verdana" panose="020B0604030504040204" pitchFamily="34" charset="0"/>
          <a:ea typeface="Verdana" panose="020B0604030504040204"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Verdana" panose="020B0604030504040204" pitchFamily="34" charset="0"/>
          <a:ea typeface="Verdana" panose="020B0604030504040204"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azure/monitoring-and-diagnostics/monitoring-overview-azure-monitor"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azure/application-insights/"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azure/security-center/security-center-intro"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azure/advisor/advisor-overview"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hyperlink" Target="https://azure.microsoft.com/en-us/services/network-watcher/"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hyperlink" Target="https://www.chef.io/solutions/windows/" TargetMode="External"/><Relationship Id="rId7"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hyperlink" Target="https://docs.microsoft.com/en-us/azure/automation/automation-intro" TargetMode="External"/><Relationship Id="rId5" Type="http://schemas.openxmlformats.org/officeDocument/2006/relationships/hyperlink" Target="https://docs.microsoft.com/en-us/azure/automation/automation-dsc-overview" TargetMode="External"/><Relationship Id="rId10" Type="http://schemas.openxmlformats.org/officeDocument/2006/relationships/image" Target="../media/image40.png"/><Relationship Id="rId4" Type="http://schemas.openxmlformats.org/officeDocument/2006/relationships/hyperlink" Target="http://puppetlabs.com/solutions/microsoft" TargetMode="External"/><Relationship Id="rId9" Type="http://schemas.openxmlformats.org/officeDocument/2006/relationships/image" Target="../media/image3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en-us/azure/event-grid/overview" TargetMode="External"/><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emf"/><Relationship Id="rId9" Type="http://schemas.openxmlformats.org/officeDocument/2006/relationships/image" Target="../media/image4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ocs.microsoft.com/en-us/azure/automation/automation-create-standalone-account" TargetMode="External"/><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microsoft.com/en-us/learning/exam-70-535.aspx"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emf"/><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emf"/><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png"/><Relationship Id="rId10" Type="http://schemas.openxmlformats.org/officeDocument/2006/relationships/image" Target="../media/image69.emf"/><Relationship Id="rId4" Type="http://schemas.openxmlformats.org/officeDocument/2006/relationships/image" Target="../media/image63.png"/><Relationship Id="rId9" Type="http://schemas.openxmlformats.org/officeDocument/2006/relationships/image" Target="../media/image68.emf"/><Relationship Id="rId14" Type="http://schemas.openxmlformats.org/officeDocument/2006/relationships/image" Target="../media/image73.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aka.ms/azmonitor/"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hyperlink" Target="http://aka.ms/azureresourcehealth/" TargetMode="External"/><Relationship Id="rId4" Type="http://schemas.openxmlformats.org/officeDocument/2006/relationships/hyperlink" Target="http://aka.ms/azureadvisor/"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microsoft.com/en-ie/learning/exam-70-535.aspx"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1.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azure/log-analytics/log-analytics-overview"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sz="3600" dirty="0"/>
              <a:t>Exam 70-535 Architecting Microsoft Azure Solutions</a:t>
            </a:r>
            <a:br>
              <a:rPr lang="en-US" sz="3600" dirty="0"/>
            </a:br>
            <a:endParaRPr lang="en-US" sz="3600" dirty="0"/>
          </a:p>
        </p:txBody>
      </p:sp>
      <p:sp>
        <p:nvSpPr>
          <p:cNvPr id="17" name="Subtitle 16">
            <a:extLst>
              <a:ext uri="{FF2B5EF4-FFF2-40B4-BE49-F238E27FC236}">
                <a16:creationId xmlns:a16="http://schemas.microsoft.com/office/drawing/2014/main" id="{0DD7E3D9-0F16-4FC0-8096-670127E70DF5}"/>
              </a:ext>
            </a:extLst>
          </p:cNvPr>
          <p:cNvSpPr>
            <a:spLocks noGrp="1"/>
          </p:cNvSpPr>
          <p:nvPr>
            <p:ph type="subTitle" sz="quarter" idx="1"/>
          </p:nvPr>
        </p:nvSpPr>
        <p:spPr/>
        <p:txBody>
          <a:bodyPr/>
          <a:lstStyle/>
          <a:p>
            <a:r>
              <a:rPr lang="en-US" dirty="0"/>
              <a:t>Design Computer Infrastructure</a:t>
            </a:r>
          </a:p>
          <a:p>
            <a:r>
              <a:rPr lang="en-US" dirty="0"/>
              <a:t>Design Data Implementation</a:t>
            </a:r>
          </a:p>
          <a:p>
            <a:r>
              <a:rPr lang="en-US" dirty="0"/>
              <a:t>Design Network Implementation</a:t>
            </a:r>
          </a:p>
          <a:p>
            <a:r>
              <a:rPr lang="en-US" dirty="0"/>
              <a:t>Design Security and Identity Solutions</a:t>
            </a:r>
          </a:p>
          <a:p>
            <a:r>
              <a:rPr lang="en-US" dirty="0"/>
              <a:t>Design Solutions by using Platform Services</a:t>
            </a:r>
          </a:p>
          <a:p>
            <a:r>
              <a:rPr lang="en-US" b="1" dirty="0">
                <a:solidFill>
                  <a:srgbClr val="FFC000"/>
                </a:solidFill>
              </a:rPr>
              <a:t>Design for Operations</a:t>
            </a:r>
          </a:p>
          <a:p>
            <a:endParaRPr lang="en-US" dirty="0"/>
          </a:p>
        </p:txBody>
      </p:sp>
      <p:sp>
        <p:nvSpPr>
          <p:cNvPr id="18" name="Text Placeholder 17">
            <a:extLst>
              <a:ext uri="{FF2B5EF4-FFF2-40B4-BE49-F238E27FC236}">
                <a16:creationId xmlns:a16="http://schemas.microsoft.com/office/drawing/2014/main" id="{11C93E1D-2E2F-4845-990B-E2CC8438D003}"/>
              </a:ext>
            </a:extLst>
          </p:cNvPr>
          <p:cNvSpPr>
            <a:spLocks noGrp="1"/>
          </p:cNvSpPr>
          <p:nvPr>
            <p:ph type="body" sz="quarter" idx="11"/>
          </p:nvPr>
        </p:nvSpPr>
        <p:spPr/>
        <p:txBody>
          <a:bodyPr/>
          <a:lstStyle/>
          <a:p>
            <a:r>
              <a:rPr lang="en-US" dirty="0"/>
              <a:t>https://www.microsoft.com/en-ie/learning/exam-70-535.aspx</a:t>
            </a:r>
          </a:p>
        </p:txBody>
      </p:sp>
    </p:spTree>
    <p:extLst>
      <p:ext uri="{BB962C8B-B14F-4D97-AF65-F5344CB8AC3E}">
        <p14:creationId xmlns:p14="http://schemas.microsoft.com/office/powerpoint/2010/main" val="1304892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2739816" y="2568898"/>
            <a:ext cx="5696612" cy="1938992"/>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100" dirty="0">
                <a:solidFill>
                  <a:srgbClr val="505050"/>
                </a:solidFill>
                <a:latin typeface="Verdana" panose="020B0604030504040204" pitchFamily="34" charset="0"/>
              </a:rPr>
              <a:t>View and manage all your monitoring data easily</a:t>
            </a:r>
          </a:p>
          <a:p>
            <a:r>
              <a:rPr lang="en-US" sz="2100" dirty="0">
                <a:solidFill>
                  <a:srgbClr val="505050"/>
                </a:solidFill>
                <a:latin typeface="Verdana" panose="020B0604030504040204" pitchFamily="34" charset="0"/>
              </a:rPr>
              <a:t>Set up alerts and take automated actions</a:t>
            </a:r>
          </a:p>
          <a:p>
            <a:r>
              <a:rPr lang="en-US" sz="2100" dirty="0">
                <a:solidFill>
                  <a:srgbClr val="505050"/>
                </a:solidFill>
                <a:latin typeface="Verdana" panose="020B0604030504040204" pitchFamily="34" charset="0"/>
              </a:rPr>
              <a:t>Diagnose operational issues quickly</a:t>
            </a:r>
          </a:p>
          <a:p>
            <a:r>
              <a:rPr lang="en-US" sz="2100" dirty="0">
                <a:solidFill>
                  <a:srgbClr val="505050"/>
                </a:solidFill>
                <a:latin typeface="Verdana" panose="020B0604030504040204" pitchFamily="34" charset="0"/>
              </a:rPr>
              <a:t>Integrate with your existing tools</a:t>
            </a:r>
          </a:p>
        </p:txBody>
      </p:sp>
      <p:sp>
        <p:nvSpPr>
          <p:cNvPr id="3" name="Title 2">
            <a:extLst>
              <a:ext uri="{FF2B5EF4-FFF2-40B4-BE49-F238E27FC236}">
                <a16:creationId xmlns:a16="http://schemas.microsoft.com/office/drawing/2014/main" id="{065C7B93-44D2-431E-8F0E-B2A578FED161}"/>
              </a:ext>
            </a:extLst>
          </p:cNvPr>
          <p:cNvSpPr>
            <a:spLocks noGrp="1"/>
          </p:cNvSpPr>
          <p:nvPr>
            <p:ph type="title"/>
          </p:nvPr>
        </p:nvSpPr>
        <p:spPr/>
        <p:txBody>
          <a:bodyPr/>
          <a:lstStyle/>
          <a:p>
            <a:r>
              <a:rPr lang="en-GB" dirty="0"/>
              <a:t>Azure Monitor</a:t>
            </a:r>
            <a:endParaRPr lang="en-US" dirty="0"/>
          </a:p>
        </p:txBody>
      </p:sp>
      <p:sp>
        <p:nvSpPr>
          <p:cNvPr id="5" name="Text Placeholder 4">
            <a:extLst>
              <a:ext uri="{FF2B5EF4-FFF2-40B4-BE49-F238E27FC236}">
                <a16:creationId xmlns:a16="http://schemas.microsoft.com/office/drawing/2014/main" id="{4C99EB61-F1A5-4341-8B31-12BAB601F47B}"/>
              </a:ext>
            </a:extLst>
          </p:cNvPr>
          <p:cNvSpPr>
            <a:spLocks noGrp="1"/>
          </p:cNvSpPr>
          <p:nvPr>
            <p:ph type="body" sz="quarter" idx="10"/>
          </p:nvPr>
        </p:nvSpPr>
        <p:spPr/>
        <p:txBody>
          <a:bodyPr/>
          <a:lstStyle/>
          <a:p>
            <a:r>
              <a:rPr lang="en-US" dirty="0">
                <a:hlinkClick r:id="rId3"/>
              </a:rPr>
              <a:t>https://docs.microsoft.com/en-us/azure/monitoring-and-diagnostics/monitoring-overview-azure-monitor</a:t>
            </a:r>
            <a:endParaRPr lang="en-US" dirty="0"/>
          </a:p>
          <a:p>
            <a:endParaRPr lang="en-US" dirty="0"/>
          </a:p>
        </p:txBody>
      </p:sp>
      <p:pic>
        <p:nvPicPr>
          <p:cNvPr id="5122" name="Picture 2" descr="https://azurecomcdn.azureedge.net/cvt-bcbb9a6e6a1c24ebb3ed88d9f84591af867675cffae130f25dcc934edcaf9d0f/images/page/services/monitor/manage-monitoring-data.png">
            <a:extLst>
              <a:ext uri="{FF2B5EF4-FFF2-40B4-BE49-F238E27FC236}">
                <a16:creationId xmlns:a16="http://schemas.microsoft.com/office/drawing/2014/main" id="{574FACBA-11ED-4574-8E92-C83F31D54E0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4636" y="2691153"/>
            <a:ext cx="2278856" cy="1214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9037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E4AE5-F45B-457C-A3FC-6D982928CA07}"/>
              </a:ext>
            </a:extLst>
          </p:cNvPr>
          <p:cNvSpPr>
            <a:spLocks noGrp="1"/>
          </p:cNvSpPr>
          <p:nvPr>
            <p:ph type="title"/>
          </p:nvPr>
        </p:nvSpPr>
        <p:spPr/>
        <p:txBody>
          <a:bodyPr/>
          <a:lstStyle/>
          <a:p>
            <a:r>
              <a:rPr lang="en-US" dirty="0"/>
              <a:t>Azure Application Insights</a:t>
            </a:r>
          </a:p>
        </p:txBody>
      </p:sp>
      <p:sp>
        <p:nvSpPr>
          <p:cNvPr id="4" name="Text Placeholder 3">
            <a:extLst>
              <a:ext uri="{FF2B5EF4-FFF2-40B4-BE49-F238E27FC236}">
                <a16:creationId xmlns:a16="http://schemas.microsoft.com/office/drawing/2014/main" id="{1D2A039C-D0C3-4B37-BA85-A56D9C5511D2}"/>
              </a:ext>
            </a:extLst>
          </p:cNvPr>
          <p:cNvSpPr>
            <a:spLocks noGrp="1"/>
          </p:cNvSpPr>
          <p:nvPr>
            <p:ph type="body" sz="quarter" idx="10"/>
          </p:nvPr>
        </p:nvSpPr>
        <p:spPr/>
        <p:txBody>
          <a:bodyPr/>
          <a:lstStyle/>
          <a:p>
            <a:r>
              <a:rPr lang="en-US" dirty="0">
                <a:hlinkClick r:id="rId3"/>
              </a:rPr>
              <a:t>https://docs.microsoft.com/en-us/azure/application-insights/</a:t>
            </a:r>
            <a:endParaRPr lang="en-US" dirty="0"/>
          </a:p>
          <a:p>
            <a:endParaRPr lang="en-US" dirty="0"/>
          </a:p>
        </p:txBody>
      </p:sp>
      <p:pic>
        <p:nvPicPr>
          <p:cNvPr id="5" name="Picture 4">
            <a:extLst>
              <a:ext uri="{FF2B5EF4-FFF2-40B4-BE49-F238E27FC236}">
                <a16:creationId xmlns:a16="http://schemas.microsoft.com/office/drawing/2014/main" id="{7A1F13BE-99B0-45AB-8D4B-B1674BE7DAB4}"/>
              </a:ext>
            </a:extLst>
          </p:cNvPr>
          <p:cNvPicPr>
            <a:picLocks noChangeAspect="1"/>
          </p:cNvPicPr>
          <p:nvPr/>
        </p:nvPicPr>
        <p:blipFill>
          <a:blip r:embed="rId4"/>
          <a:stretch>
            <a:fillRect/>
          </a:stretch>
        </p:blipFill>
        <p:spPr>
          <a:xfrm>
            <a:off x="0" y="1587818"/>
            <a:ext cx="9144000" cy="3682363"/>
          </a:xfrm>
          <a:prstGeom prst="rect">
            <a:avLst/>
          </a:prstGeom>
        </p:spPr>
      </p:pic>
    </p:spTree>
    <p:extLst>
      <p:ext uri="{BB962C8B-B14F-4D97-AF65-F5344CB8AC3E}">
        <p14:creationId xmlns:p14="http://schemas.microsoft.com/office/powerpoint/2010/main" val="622795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F45C8-60EB-401D-AB89-EB06B236FC83}"/>
              </a:ext>
            </a:extLst>
          </p:cNvPr>
          <p:cNvSpPr>
            <a:spLocks noGrp="1"/>
          </p:cNvSpPr>
          <p:nvPr>
            <p:ph type="title"/>
          </p:nvPr>
        </p:nvSpPr>
        <p:spPr/>
        <p:txBody>
          <a:bodyPr/>
          <a:lstStyle/>
          <a:p>
            <a:r>
              <a:rPr lang="en-US" dirty="0"/>
              <a:t>Azure Application Insights</a:t>
            </a:r>
          </a:p>
        </p:txBody>
      </p:sp>
      <p:sp>
        <p:nvSpPr>
          <p:cNvPr id="3" name="Text Placeholder 2">
            <a:extLst>
              <a:ext uri="{FF2B5EF4-FFF2-40B4-BE49-F238E27FC236}">
                <a16:creationId xmlns:a16="http://schemas.microsoft.com/office/drawing/2014/main" id="{545E4F76-D27B-4492-9728-0296638DE8C4}"/>
              </a:ext>
            </a:extLst>
          </p:cNvPr>
          <p:cNvSpPr>
            <a:spLocks noGrp="1"/>
          </p:cNvSpPr>
          <p:nvPr>
            <p:ph type="body" idx="4294967295"/>
          </p:nvPr>
        </p:nvSpPr>
        <p:spPr>
          <a:xfrm>
            <a:off x="0" y="1020763"/>
            <a:ext cx="8574088" cy="5148262"/>
          </a:xfrm>
        </p:spPr>
        <p:txBody>
          <a:bodyPr/>
          <a:lstStyle/>
          <a:p>
            <a:r>
              <a:rPr lang="en-US" b="1" dirty="0"/>
              <a:t>Capture Performance and Usage Analytics for an ASP.NET Application</a:t>
            </a:r>
          </a:p>
          <a:p>
            <a:endParaRPr lang="en-US" b="1" dirty="0"/>
          </a:p>
          <a:p>
            <a:endParaRPr lang="en-US" b="1" dirty="0"/>
          </a:p>
          <a:p>
            <a:endParaRPr lang="en-US" b="1" dirty="0"/>
          </a:p>
          <a:p>
            <a:r>
              <a:rPr lang="en-US" b="1" dirty="0"/>
              <a:t>Get Additional IIS Performance Telemetry or </a:t>
            </a:r>
            <a:br>
              <a:rPr lang="en-US" b="1" dirty="0"/>
            </a:br>
            <a:r>
              <a:rPr lang="en-US" b="1" dirty="0"/>
              <a:t>Diagnose Issues in a Live Website on IIS Without Redeploying</a:t>
            </a:r>
          </a:p>
          <a:p>
            <a:pPr marL="0" indent="0">
              <a:buNone/>
            </a:pPr>
            <a:br>
              <a:rPr lang="en-US" dirty="0"/>
            </a:br>
            <a:endParaRPr lang="en-US" dirty="0"/>
          </a:p>
        </p:txBody>
      </p:sp>
      <p:pic>
        <p:nvPicPr>
          <p:cNvPr id="1026" name="Picture 2" descr="https://prod-edxapp.edx-cdn.org/assets/courseware/v1/15b205f9c451f651bd60c182c99c6f7a/asset-v1:Microsoft+DEV205Bx+3T2017+type@asset+block/appinsightstable06.png">
            <a:extLst>
              <a:ext uri="{FF2B5EF4-FFF2-40B4-BE49-F238E27FC236}">
                <a16:creationId xmlns:a16="http://schemas.microsoft.com/office/drawing/2014/main" id="{7A2D7829-4E9E-4D79-8737-A541CF2C11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1641" y="1807079"/>
            <a:ext cx="5358770" cy="16219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prod-edxapp.edx-cdn.org/assets/courseware/v1/4f63db06db5866e15030a0198201d5b9/asset-v1:Microsoft+DEV205Bx+3T2017+type@asset+block/appinsightstable13.png">
            <a:extLst>
              <a:ext uri="{FF2B5EF4-FFF2-40B4-BE49-F238E27FC236}">
                <a16:creationId xmlns:a16="http://schemas.microsoft.com/office/drawing/2014/main" id="{30459E5C-3BE2-4702-91F5-F9C555DEF9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8150" y="4346967"/>
            <a:ext cx="5857875" cy="1733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962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86BE5-A816-4ABC-A15A-027424420DA6}"/>
              </a:ext>
            </a:extLst>
          </p:cNvPr>
          <p:cNvSpPr>
            <a:spLocks noGrp="1"/>
          </p:cNvSpPr>
          <p:nvPr>
            <p:ph type="title"/>
          </p:nvPr>
        </p:nvSpPr>
        <p:spPr/>
        <p:txBody>
          <a:bodyPr/>
          <a:lstStyle/>
          <a:p>
            <a:r>
              <a:rPr lang="en-US" dirty="0"/>
              <a:t>Azure Application Insights</a:t>
            </a:r>
          </a:p>
        </p:txBody>
      </p:sp>
      <p:sp>
        <p:nvSpPr>
          <p:cNvPr id="3" name="Text Placeholder 2">
            <a:extLst>
              <a:ext uri="{FF2B5EF4-FFF2-40B4-BE49-F238E27FC236}">
                <a16:creationId xmlns:a16="http://schemas.microsoft.com/office/drawing/2014/main" id="{14550EB3-E9B7-4E2A-9B6F-F5EDEA782678}"/>
              </a:ext>
            </a:extLst>
          </p:cNvPr>
          <p:cNvSpPr>
            <a:spLocks noGrp="1"/>
          </p:cNvSpPr>
          <p:nvPr>
            <p:ph idx="1"/>
          </p:nvPr>
        </p:nvSpPr>
        <p:spPr/>
        <p:txBody>
          <a:bodyPr/>
          <a:lstStyle/>
          <a:p>
            <a:r>
              <a:rPr lang="en-US" b="1" dirty="0"/>
              <a:t>Monitor Availability of Your Website</a:t>
            </a:r>
          </a:p>
          <a:p>
            <a:endParaRPr lang="en-US" b="1" dirty="0"/>
          </a:p>
          <a:p>
            <a:endParaRPr lang="en-US" b="1" dirty="0"/>
          </a:p>
          <a:p>
            <a:endParaRPr lang="en-US" b="1" dirty="0"/>
          </a:p>
          <a:p>
            <a:endParaRPr lang="en-US" b="1" dirty="0"/>
          </a:p>
          <a:p>
            <a:r>
              <a:rPr lang="en-US" b="1" dirty="0"/>
              <a:t>Add Application Insights to your device app project.</a:t>
            </a:r>
          </a:p>
          <a:p>
            <a:pPr marL="0" indent="0">
              <a:buNone/>
            </a:pPr>
            <a:br>
              <a:rPr lang="en-US" dirty="0"/>
            </a:br>
            <a:endParaRPr lang="en-US" b="1" dirty="0"/>
          </a:p>
          <a:p>
            <a:endParaRPr lang="en-US" dirty="0"/>
          </a:p>
        </p:txBody>
      </p:sp>
      <p:sp>
        <p:nvSpPr>
          <p:cNvPr id="4" name="Text Placeholder 3">
            <a:extLst>
              <a:ext uri="{FF2B5EF4-FFF2-40B4-BE49-F238E27FC236}">
                <a16:creationId xmlns:a16="http://schemas.microsoft.com/office/drawing/2014/main" id="{9515498A-4823-4021-BF70-8A86B110D3BE}"/>
              </a:ext>
            </a:extLst>
          </p:cNvPr>
          <p:cNvSpPr>
            <a:spLocks noGrp="1"/>
          </p:cNvSpPr>
          <p:nvPr>
            <p:ph type="body" sz="quarter" idx="13"/>
          </p:nvPr>
        </p:nvSpPr>
        <p:spPr>
          <a:xfrm>
            <a:off x="261253" y="6307137"/>
            <a:ext cx="8574772" cy="410903"/>
          </a:xfrm>
        </p:spPr>
        <p:txBody>
          <a:bodyPr/>
          <a:lstStyle/>
          <a:p>
            <a:pPr marL="0" indent="0">
              <a:buNone/>
            </a:pPr>
            <a:endParaRPr lang="en-US" dirty="0"/>
          </a:p>
        </p:txBody>
      </p:sp>
      <p:pic>
        <p:nvPicPr>
          <p:cNvPr id="5" name="Picture 4">
            <a:extLst>
              <a:ext uri="{FF2B5EF4-FFF2-40B4-BE49-F238E27FC236}">
                <a16:creationId xmlns:a16="http://schemas.microsoft.com/office/drawing/2014/main" id="{26C103CE-B050-4A06-A32A-2285B4AB2C08}"/>
              </a:ext>
            </a:extLst>
          </p:cNvPr>
          <p:cNvPicPr>
            <a:picLocks noChangeAspect="1"/>
          </p:cNvPicPr>
          <p:nvPr/>
        </p:nvPicPr>
        <p:blipFill>
          <a:blip r:embed="rId2"/>
          <a:stretch>
            <a:fillRect/>
          </a:stretch>
        </p:blipFill>
        <p:spPr>
          <a:xfrm>
            <a:off x="2999677" y="1580492"/>
            <a:ext cx="5590245" cy="1848508"/>
          </a:xfrm>
          <a:prstGeom prst="rect">
            <a:avLst/>
          </a:prstGeom>
        </p:spPr>
      </p:pic>
      <p:pic>
        <p:nvPicPr>
          <p:cNvPr id="6" name="Picture 5">
            <a:extLst>
              <a:ext uri="{FF2B5EF4-FFF2-40B4-BE49-F238E27FC236}">
                <a16:creationId xmlns:a16="http://schemas.microsoft.com/office/drawing/2014/main" id="{CDD26847-9333-4083-9783-39FB62E8DD09}"/>
              </a:ext>
            </a:extLst>
          </p:cNvPr>
          <p:cNvPicPr>
            <a:picLocks noChangeAspect="1"/>
          </p:cNvPicPr>
          <p:nvPr/>
        </p:nvPicPr>
        <p:blipFill>
          <a:blip r:embed="rId3"/>
          <a:stretch>
            <a:fillRect/>
          </a:stretch>
        </p:blipFill>
        <p:spPr>
          <a:xfrm>
            <a:off x="2999677" y="4122307"/>
            <a:ext cx="5883070" cy="1882582"/>
          </a:xfrm>
          <a:prstGeom prst="rect">
            <a:avLst/>
          </a:prstGeom>
        </p:spPr>
      </p:pic>
    </p:spTree>
    <p:extLst>
      <p:ext uri="{BB962C8B-B14F-4D97-AF65-F5344CB8AC3E}">
        <p14:creationId xmlns:p14="http://schemas.microsoft.com/office/powerpoint/2010/main" val="604150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Application Insights Ecosystem</a:t>
            </a:r>
          </a:p>
        </p:txBody>
      </p:sp>
      <p:sp>
        <p:nvSpPr>
          <p:cNvPr id="17" name="Text Placeholder 16">
            <a:extLst>
              <a:ext uri="{FF2B5EF4-FFF2-40B4-BE49-F238E27FC236}">
                <a16:creationId xmlns:a16="http://schemas.microsoft.com/office/drawing/2014/main" id="{7624DD2E-4888-4B10-B3D4-A09CEE509AFC}"/>
              </a:ext>
            </a:extLst>
          </p:cNvPr>
          <p:cNvSpPr>
            <a:spLocks noGrp="1"/>
          </p:cNvSpPr>
          <p:nvPr>
            <p:ph type="body" sz="quarter" idx="10"/>
          </p:nvPr>
        </p:nvSpPr>
        <p:spPr/>
        <p:txBody>
          <a:bodyPr/>
          <a:lstStyle/>
          <a:p>
            <a:endParaRPr lang="en-US" dirty="0"/>
          </a:p>
        </p:txBody>
      </p:sp>
      <p:grpSp>
        <p:nvGrpSpPr>
          <p:cNvPr id="13" name="Group 12">
            <a:extLst>
              <a:ext uri="{FF2B5EF4-FFF2-40B4-BE49-F238E27FC236}">
                <a16:creationId xmlns:a16="http://schemas.microsoft.com/office/drawing/2014/main" id="{4BBA2BD5-F853-4D25-BA6F-43E80C8E8202}"/>
              </a:ext>
            </a:extLst>
          </p:cNvPr>
          <p:cNvGrpSpPr/>
          <p:nvPr/>
        </p:nvGrpSpPr>
        <p:grpSpPr>
          <a:xfrm>
            <a:off x="6098476" y="2206001"/>
            <a:ext cx="2885510" cy="1552007"/>
            <a:chOff x="8294351" y="1833898"/>
            <a:chExt cx="3924493" cy="2110838"/>
          </a:xfrm>
        </p:grpSpPr>
        <p:sp>
          <p:nvSpPr>
            <p:cNvPr id="7" name="Text Box 23"/>
            <p:cNvSpPr txBox="1">
              <a:spLocks noChangeArrowheads="1"/>
            </p:cNvSpPr>
            <p:nvPr/>
          </p:nvSpPr>
          <p:spPr bwMode="auto">
            <a:xfrm>
              <a:off x="8294351" y="1833898"/>
              <a:ext cx="3924493" cy="523022"/>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2100" dirty="0">
                  <a:solidFill>
                    <a:srgbClr val="FFFFFF"/>
                  </a:solidFill>
                  <a:latin typeface="Segoe UI Light" panose="020B0502040204020203" pitchFamily="34" charset="0"/>
                </a:rPr>
                <a:t>Export &amp; Correlation</a:t>
              </a:r>
              <a:endParaRPr lang="en-US" altLang="en-US" sz="2100" dirty="0">
                <a:solidFill>
                  <a:srgbClr val="FFFFFF"/>
                </a:solidFill>
                <a:latin typeface="Arial" panose="020B0604020202020204" pitchFamily="34" charset="0"/>
              </a:endParaRPr>
            </a:p>
          </p:txBody>
        </p:sp>
        <p:sp>
          <p:nvSpPr>
            <p:cNvPr id="8" name="Rectangle 24"/>
            <p:cNvSpPr>
              <a:spLocks noChangeArrowheads="1"/>
            </p:cNvSpPr>
            <p:nvPr/>
          </p:nvSpPr>
          <p:spPr bwMode="auto">
            <a:xfrm>
              <a:off x="8294351" y="2356920"/>
              <a:ext cx="3924493" cy="1587816"/>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defTabSz="685644">
                <a:defRPr/>
              </a:pPr>
              <a:endParaRPr lang="en-US" dirty="0">
                <a:solidFill>
                  <a:srgbClr val="FFFFFF"/>
                </a:solidFill>
              </a:endParaRPr>
            </a:p>
          </p:txBody>
        </p:sp>
      </p:grpSp>
      <p:grpSp>
        <p:nvGrpSpPr>
          <p:cNvPr id="12" name="Group 11">
            <a:extLst>
              <a:ext uri="{FF2B5EF4-FFF2-40B4-BE49-F238E27FC236}">
                <a16:creationId xmlns:a16="http://schemas.microsoft.com/office/drawing/2014/main" id="{FE936866-5225-419C-A597-534B38884CEF}"/>
              </a:ext>
            </a:extLst>
          </p:cNvPr>
          <p:cNvGrpSpPr/>
          <p:nvPr/>
        </p:nvGrpSpPr>
        <p:grpSpPr>
          <a:xfrm>
            <a:off x="3133767" y="2206001"/>
            <a:ext cx="2984001" cy="1552008"/>
            <a:chOff x="4262140" y="1833897"/>
            <a:chExt cx="4058449" cy="2110839"/>
          </a:xfrm>
        </p:grpSpPr>
        <p:sp>
          <p:nvSpPr>
            <p:cNvPr id="5" name="Text Box 37"/>
            <p:cNvSpPr txBox="1">
              <a:spLocks noChangeArrowheads="1"/>
            </p:cNvSpPr>
            <p:nvPr/>
          </p:nvSpPr>
          <p:spPr bwMode="auto">
            <a:xfrm>
              <a:off x="4262140" y="1833897"/>
              <a:ext cx="3912475" cy="523326"/>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2100" dirty="0">
                  <a:solidFill>
                    <a:srgbClr val="FFFFFF"/>
                  </a:solidFill>
                  <a:latin typeface="Segoe UI Light" panose="020B0502040204020203" pitchFamily="34" charset="0"/>
                </a:rPr>
                <a:t>Exploration</a:t>
              </a:r>
              <a:endParaRPr lang="en-US" altLang="en-US" sz="2100" dirty="0">
                <a:solidFill>
                  <a:srgbClr val="FFFFFF"/>
                </a:solidFill>
                <a:latin typeface="Arial" panose="020B0604020202020204" pitchFamily="34" charset="0"/>
              </a:endParaRPr>
            </a:p>
          </p:txBody>
        </p:sp>
        <p:sp>
          <p:nvSpPr>
            <p:cNvPr id="6" name="Rectangle 38"/>
            <p:cNvSpPr>
              <a:spLocks noChangeArrowheads="1"/>
            </p:cNvSpPr>
            <p:nvPr/>
          </p:nvSpPr>
          <p:spPr bwMode="auto">
            <a:xfrm>
              <a:off x="4262140" y="2357225"/>
              <a:ext cx="3912475" cy="1587511"/>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defTabSz="685644">
                <a:defRPr/>
              </a:pPr>
              <a:endParaRPr lang="en-US" dirty="0">
                <a:solidFill>
                  <a:srgbClr val="FFFFFF"/>
                </a:solidFill>
              </a:endParaRPr>
            </a:p>
          </p:txBody>
        </p:sp>
        <p:grpSp>
          <p:nvGrpSpPr>
            <p:cNvPr id="83" name="Group 82"/>
            <p:cNvGrpSpPr/>
            <p:nvPr/>
          </p:nvGrpSpPr>
          <p:grpSpPr>
            <a:xfrm>
              <a:off x="4338682" y="2387040"/>
              <a:ext cx="3981907" cy="1542144"/>
              <a:chOff x="4338414" y="2943626"/>
              <a:chExt cx="3982472" cy="1542367"/>
            </a:xfrm>
          </p:grpSpPr>
          <p:grpSp>
            <p:nvGrpSpPr>
              <p:cNvPr id="51" name="Group 50"/>
              <p:cNvGrpSpPr/>
              <p:nvPr/>
            </p:nvGrpSpPr>
            <p:grpSpPr>
              <a:xfrm>
                <a:off x="4399174" y="2943626"/>
                <a:ext cx="3921712" cy="1542367"/>
                <a:chOff x="4367109" y="1706319"/>
                <a:chExt cx="3845165" cy="1512262"/>
              </a:xfrm>
            </p:grpSpPr>
            <p:grpSp>
              <p:nvGrpSpPr>
                <p:cNvPr id="52" name="Group 51"/>
                <p:cNvGrpSpPr/>
                <p:nvPr/>
              </p:nvGrpSpPr>
              <p:grpSpPr>
                <a:xfrm>
                  <a:off x="4367109" y="1706319"/>
                  <a:ext cx="3176108" cy="890053"/>
                  <a:chOff x="935444" y="1660018"/>
                  <a:chExt cx="3176108" cy="890053"/>
                </a:xfrm>
              </p:grpSpPr>
              <p:pic>
                <p:nvPicPr>
                  <p:cNvPr id="54" name="Picture 11" descr="AppInsights"/>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35444" y="1936860"/>
                    <a:ext cx="1033772" cy="61321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55" name="Text Box 12"/>
                  <p:cNvSpPr txBox="1">
                    <a:spLocks noChangeArrowheads="1"/>
                  </p:cNvSpPr>
                  <p:nvPr/>
                </p:nvSpPr>
                <p:spPr bwMode="auto">
                  <a:xfrm>
                    <a:off x="1906595" y="1660018"/>
                    <a:ext cx="2014306" cy="2685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ctr" anchorCtr="0" compatLnSpc="1">
                    <a:prstTxWarp prst="textNoShape">
                      <a:avLst/>
                    </a:prstTxWarp>
                  </a:bodyPr>
                  <a:lstStyle/>
                  <a:p>
                    <a:pPr algn="ctr" defTabSz="685644" eaLnBrk="0" hangingPunct="0">
                      <a:defRPr/>
                    </a:pPr>
                    <a:r>
                      <a:rPr lang="en-US" altLang="en-US" sz="1050" dirty="0">
                        <a:solidFill>
                          <a:srgbClr val="29A2DA"/>
                        </a:solidFill>
                        <a:latin typeface="Segoe UI Semibold" panose="020B0702040204020203" pitchFamily="34" charset="0"/>
                      </a:rPr>
                      <a:t>Microsoft Azure </a:t>
                    </a:r>
                    <a:r>
                      <a:rPr lang="en-US" altLang="en-US" sz="1050" dirty="0">
                        <a:solidFill>
                          <a:srgbClr val="FFFFFF"/>
                        </a:solidFill>
                        <a:latin typeface="Segoe UI Semibold" panose="020B0702040204020203" pitchFamily="34" charset="0"/>
                      </a:rPr>
                      <a:t>Portal</a:t>
                    </a:r>
                    <a:endParaRPr lang="en-US" altLang="en-US" sz="675" dirty="0">
                      <a:solidFill>
                        <a:srgbClr val="FFFFFF"/>
                      </a:solidFill>
                      <a:latin typeface="Segoe UI Bold" panose="020B0802040204020203" pitchFamily="34" charset="0"/>
                      <a:cs typeface="Segoe UI Bold" panose="020B0802040204020203" pitchFamily="34" charset="0"/>
                    </a:endParaRPr>
                  </a:p>
                </p:txBody>
              </p:sp>
              <p:sp>
                <p:nvSpPr>
                  <p:cNvPr id="56" name="Text Box 13"/>
                  <p:cNvSpPr txBox="1">
                    <a:spLocks noChangeArrowheads="1"/>
                  </p:cNvSpPr>
                  <p:nvPr/>
                </p:nvSpPr>
                <p:spPr bwMode="auto">
                  <a:xfrm>
                    <a:off x="1855376" y="1899625"/>
                    <a:ext cx="2256176" cy="64240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FFFFFF"/>
                        </a:solidFill>
                        <a:latin typeface="Segoe UI Semibold" panose="020B0702040204020203" pitchFamily="34" charset="0"/>
                      </a:rPr>
                      <a:t>Azure Monitor</a:t>
                    </a:r>
                  </a:p>
                  <a:p>
                    <a:pPr algn="ctr" defTabSz="685537" eaLnBrk="0" hangingPunct="0">
                      <a:defRPr/>
                    </a:pPr>
                    <a:r>
                      <a:rPr lang="en-US" altLang="en-US" sz="1050" dirty="0">
                        <a:solidFill>
                          <a:srgbClr val="FFFFFF"/>
                        </a:solidFill>
                        <a:latin typeface="Segoe UI Semibold" panose="020B0702040204020203" pitchFamily="34" charset="0"/>
                      </a:rPr>
                      <a:t>Application Map</a:t>
                    </a:r>
                  </a:p>
                  <a:p>
                    <a:pPr algn="ctr" defTabSz="685537" eaLnBrk="0" hangingPunct="0">
                      <a:defRPr/>
                    </a:pPr>
                    <a:r>
                      <a:rPr lang="en-US" altLang="en-US" sz="1050" dirty="0">
                        <a:solidFill>
                          <a:srgbClr val="FFFFFF"/>
                        </a:solidFill>
                        <a:latin typeface="Segoe UI Semibold" panose="020B0702040204020203" pitchFamily="34" charset="0"/>
                      </a:rPr>
                      <a:t>Live Metrics Stream</a:t>
                    </a:r>
                  </a:p>
                  <a:p>
                    <a:pPr algn="ctr" defTabSz="685537" eaLnBrk="0" hangingPunct="0">
                      <a:defRPr/>
                    </a:pPr>
                    <a:r>
                      <a:rPr lang="en-US" altLang="en-US" sz="1050" dirty="0">
                        <a:solidFill>
                          <a:srgbClr val="FFFFFF"/>
                        </a:solidFill>
                        <a:latin typeface="Segoe UI Semibold" panose="020B0702040204020203" pitchFamily="34" charset="0"/>
                      </a:rPr>
                      <a:t>Profiler &amp; Debugger</a:t>
                    </a:r>
                  </a:p>
                </p:txBody>
              </p:sp>
            </p:grpSp>
            <p:sp>
              <p:nvSpPr>
                <p:cNvPr id="53" name="Rectangle 52"/>
                <p:cNvSpPr/>
                <p:nvPr/>
              </p:nvSpPr>
              <p:spPr>
                <a:xfrm>
                  <a:off x="6254581" y="2879929"/>
                  <a:ext cx="1957693" cy="338652"/>
                </a:xfrm>
                <a:prstGeom prst="rect">
                  <a:avLst/>
                </a:prstGeom>
              </p:spPr>
              <p:txBody>
                <a:bodyPr wrap="square">
                  <a:spAutoFit/>
                </a:bodyPr>
                <a:lstStyle/>
                <a:p>
                  <a:pPr algn="ctr" defTabSz="685644" eaLnBrk="0" hangingPunct="0">
                    <a:defRPr/>
                  </a:pPr>
                  <a:r>
                    <a:rPr lang="en-US" altLang="en-US" sz="1050" dirty="0">
                      <a:solidFill>
                        <a:srgbClr val="FFFFFF"/>
                      </a:solidFill>
                      <a:latin typeface="Segoe UI Semibold" panose="020B0702040204020203" pitchFamily="34" charset="0"/>
                    </a:rPr>
                    <a:t>Analytics Portal</a:t>
                  </a:r>
                  <a:endParaRPr lang="en-US" altLang="en-US" sz="1050" dirty="0">
                    <a:solidFill>
                      <a:srgbClr val="FFFFFF"/>
                    </a:solidFill>
                    <a:latin typeface="Arial" panose="020B0604020202020204" pitchFamily="34" charset="0"/>
                  </a:endParaRPr>
                </a:p>
              </p:txBody>
            </p:sp>
          </p:grpSp>
          <p:sp>
            <p:nvSpPr>
              <p:cNvPr id="79" name="Rectangle 78"/>
              <p:cNvSpPr/>
              <p:nvPr/>
            </p:nvSpPr>
            <p:spPr>
              <a:xfrm>
                <a:off x="4699245" y="4127104"/>
                <a:ext cx="1664162" cy="345393"/>
              </a:xfrm>
              <a:prstGeom prst="rect">
                <a:avLst/>
              </a:prstGeom>
            </p:spPr>
            <p:txBody>
              <a:bodyPr wrap="none">
                <a:spAutoFit/>
              </a:bodyPr>
              <a:lstStyle/>
              <a:p>
                <a:pPr defTabSz="685644">
                  <a:defRPr/>
                </a:pPr>
                <a:r>
                  <a:rPr lang="en-US" sz="1050" dirty="0">
                    <a:solidFill>
                      <a:srgbClr val="B379C1"/>
                    </a:solidFill>
                    <a:latin typeface="Segoe UI Semibold" panose="020B0702040204020203" pitchFamily="34" charset="0"/>
                    <a:cs typeface="Segoe UI Semibold" panose="020B0702040204020203" pitchFamily="34" charset="0"/>
                  </a:rPr>
                  <a:t>Visual Studio </a:t>
                </a:r>
                <a:r>
                  <a:rPr lang="en-US" sz="1050" dirty="0">
                    <a:solidFill>
                      <a:srgbClr val="FFFFFF"/>
                    </a:solidFill>
                    <a:latin typeface="Segoe UI Semibold" panose="020B0702040204020203" pitchFamily="34" charset="0"/>
                    <a:cs typeface="Segoe UI Semibold" panose="020B0702040204020203" pitchFamily="34" charset="0"/>
                  </a:rPr>
                  <a:t>IDE</a:t>
                </a:r>
              </a:p>
            </p:txBody>
          </p:sp>
          <p:pic>
            <p:nvPicPr>
              <p:cNvPr id="80" name="Picture 2" descr="Image result for visual studio"/>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338414" y="4097791"/>
                <a:ext cx="370494" cy="37049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84" name="Group 83"/>
          <p:cNvGrpSpPr/>
          <p:nvPr/>
        </p:nvGrpSpPr>
        <p:grpSpPr>
          <a:xfrm>
            <a:off x="6196486" y="2606738"/>
            <a:ext cx="2883680" cy="1218974"/>
            <a:chOff x="8427961" y="2935499"/>
            <a:chExt cx="3922561" cy="1658125"/>
          </a:xfrm>
        </p:grpSpPr>
        <p:grpSp>
          <p:nvGrpSpPr>
            <p:cNvPr id="57" name="Group 56"/>
            <p:cNvGrpSpPr/>
            <p:nvPr/>
          </p:nvGrpSpPr>
          <p:grpSpPr>
            <a:xfrm>
              <a:off x="8427961" y="2935499"/>
              <a:ext cx="3922561" cy="1658125"/>
              <a:chOff x="8317259" y="1698351"/>
              <a:chExt cx="3845997" cy="1625761"/>
            </a:xfrm>
          </p:grpSpPr>
          <p:grpSp>
            <p:nvGrpSpPr>
              <p:cNvPr id="58" name="Group 57"/>
              <p:cNvGrpSpPr/>
              <p:nvPr/>
            </p:nvGrpSpPr>
            <p:grpSpPr>
              <a:xfrm>
                <a:off x="10788013" y="1698351"/>
                <a:ext cx="1375243" cy="377004"/>
                <a:chOff x="10945031" y="617699"/>
                <a:chExt cx="1375243" cy="377004"/>
              </a:xfrm>
            </p:grpSpPr>
            <p:pic>
              <p:nvPicPr>
                <p:cNvPr id="68" name="Picture 33"/>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945031" y="617699"/>
                  <a:ext cx="384256" cy="37700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69" name="Text Box 34"/>
                <p:cNvSpPr txBox="1">
                  <a:spLocks noChangeArrowheads="1"/>
                </p:cNvSpPr>
                <p:nvPr/>
              </p:nvSpPr>
              <p:spPr bwMode="auto">
                <a:xfrm>
                  <a:off x="11104891" y="680655"/>
                  <a:ext cx="1215383" cy="23029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FFFFFF"/>
                      </a:solidFill>
                      <a:latin typeface="Segoe UI Semibold" panose="020B0702040204020203" pitchFamily="34" charset="0"/>
                    </a:rPr>
                    <a:t>Power BI</a:t>
                  </a:r>
                  <a:endParaRPr lang="en-US" altLang="en-US" sz="1050" dirty="0">
                    <a:solidFill>
                      <a:srgbClr val="FFFFFF"/>
                    </a:solidFill>
                    <a:latin typeface="Arial" panose="020B0604020202020204" pitchFamily="34" charset="0"/>
                  </a:endParaRPr>
                </a:p>
              </p:txBody>
            </p:sp>
          </p:grpSp>
          <p:sp>
            <p:nvSpPr>
              <p:cNvPr id="59" name="Text Box 35"/>
              <p:cNvSpPr txBox="1">
                <a:spLocks noChangeArrowheads="1"/>
              </p:cNvSpPr>
              <p:nvPr/>
            </p:nvSpPr>
            <p:spPr bwMode="auto">
              <a:xfrm>
                <a:off x="8978093" y="2143091"/>
                <a:ext cx="2531791" cy="22979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29A2DA"/>
                    </a:solidFill>
                    <a:latin typeface="Segoe UI Semibold" panose="020B0702040204020203" pitchFamily="34" charset="0"/>
                  </a:rPr>
                  <a:t>Microsoft Azure </a:t>
                </a:r>
                <a:r>
                  <a:rPr lang="en-US" altLang="en-US" sz="1050" dirty="0">
                    <a:solidFill>
                      <a:srgbClr val="FFFFFF"/>
                    </a:solidFill>
                    <a:latin typeface="Segoe UI Semibold" panose="020B0702040204020203" pitchFamily="34" charset="0"/>
                  </a:rPr>
                  <a:t>dashboards</a:t>
                </a:r>
                <a:endParaRPr lang="en-US" altLang="en-US" sz="1050" dirty="0">
                  <a:solidFill>
                    <a:srgbClr val="FFFFFF"/>
                  </a:solidFill>
                  <a:latin typeface="Arial" panose="020B0604020202020204" pitchFamily="34" charset="0"/>
                </a:endParaRPr>
              </a:p>
            </p:txBody>
          </p:sp>
          <p:grpSp>
            <p:nvGrpSpPr>
              <p:cNvPr id="60" name="Group 59"/>
              <p:cNvGrpSpPr/>
              <p:nvPr/>
            </p:nvGrpSpPr>
            <p:grpSpPr>
              <a:xfrm>
                <a:off x="8419754" y="1723225"/>
                <a:ext cx="2319371" cy="309233"/>
                <a:chOff x="9111497" y="1745008"/>
                <a:chExt cx="2319371" cy="309233"/>
              </a:xfrm>
            </p:grpSpPr>
            <p:pic>
              <p:nvPicPr>
                <p:cNvPr id="66" name="Picture 6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111497" y="1745008"/>
                  <a:ext cx="743476" cy="309233"/>
                </a:xfrm>
                <a:prstGeom prst="rect">
                  <a:avLst/>
                </a:prstGeom>
              </p:spPr>
            </p:pic>
            <p:sp>
              <p:nvSpPr>
                <p:cNvPr id="67" name="Text Box 34"/>
                <p:cNvSpPr txBox="1">
                  <a:spLocks noChangeArrowheads="1"/>
                </p:cNvSpPr>
                <p:nvPr/>
              </p:nvSpPr>
              <p:spPr bwMode="auto">
                <a:xfrm>
                  <a:off x="9705747" y="1784477"/>
                  <a:ext cx="1725121" cy="23029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FFFFFF"/>
                      </a:solidFill>
                      <a:latin typeface="Segoe UI Semibold" panose="020B0702040204020203" pitchFamily="34" charset="0"/>
                    </a:rPr>
                    <a:t>OMS Connector</a:t>
                  </a:r>
                  <a:endParaRPr lang="en-US" altLang="en-US" sz="1050" dirty="0">
                    <a:solidFill>
                      <a:srgbClr val="FFFFFF"/>
                    </a:solidFill>
                    <a:latin typeface="Arial" panose="020B0604020202020204" pitchFamily="34" charset="0"/>
                  </a:endParaRPr>
                </a:p>
              </p:txBody>
            </p:sp>
          </p:grpSp>
          <p:sp>
            <p:nvSpPr>
              <p:cNvPr id="61" name="Text Box 28"/>
              <p:cNvSpPr txBox="1">
                <a:spLocks noChangeArrowheads="1"/>
              </p:cNvSpPr>
              <p:nvPr/>
            </p:nvSpPr>
            <p:spPr bwMode="auto">
              <a:xfrm>
                <a:off x="8412144" y="2912706"/>
                <a:ext cx="1557166" cy="26833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FFFFFF"/>
                    </a:solidFill>
                    <a:latin typeface="Segoe UI Semibold" panose="020B0702040204020203" pitchFamily="34" charset="0"/>
                  </a:rPr>
                  <a:t>Data Access APIs</a:t>
                </a:r>
                <a:endParaRPr lang="en-US" altLang="en-US" sz="1050" dirty="0">
                  <a:solidFill>
                    <a:srgbClr val="FFFFFF"/>
                  </a:solidFill>
                  <a:latin typeface="Arial" panose="020B0604020202020204" pitchFamily="34" charset="0"/>
                </a:endParaRPr>
              </a:p>
            </p:txBody>
          </p:sp>
          <p:grpSp>
            <p:nvGrpSpPr>
              <p:cNvPr id="62" name="Group 61"/>
              <p:cNvGrpSpPr/>
              <p:nvPr/>
            </p:nvGrpSpPr>
            <p:grpSpPr>
              <a:xfrm>
                <a:off x="8317259" y="2472881"/>
                <a:ext cx="1416644" cy="320032"/>
                <a:chOff x="10362505" y="1669572"/>
                <a:chExt cx="1416644" cy="320032"/>
              </a:xfrm>
            </p:grpSpPr>
            <p:pic>
              <p:nvPicPr>
                <p:cNvPr id="64" name="Picture 63" descr="Automatically generated description: nintendo, screenshot, abstract"/>
                <p:cNvPicPr>
                  <a:picLocks noChangeAspect="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362505" y="1669572"/>
                  <a:ext cx="302466" cy="320032"/>
                </a:xfrm>
                <a:prstGeom prst="rect">
                  <a:avLst/>
                </a:prstGeom>
              </p:spPr>
            </p:pic>
            <p:sp>
              <p:nvSpPr>
                <p:cNvPr id="65" name="Text Box 28"/>
                <p:cNvSpPr txBox="1">
                  <a:spLocks noChangeArrowheads="1"/>
                </p:cNvSpPr>
                <p:nvPr/>
              </p:nvSpPr>
              <p:spPr bwMode="auto">
                <a:xfrm>
                  <a:off x="10643026" y="1698293"/>
                  <a:ext cx="1136123" cy="26833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FFFFFF"/>
                      </a:solidFill>
                      <a:latin typeface="Segoe UI Semibold" panose="020B0702040204020203" pitchFamily="34" charset="0"/>
                    </a:rPr>
                    <a:t>Blob storage</a:t>
                  </a:r>
                  <a:endParaRPr lang="en-US" altLang="en-US" sz="1050" dirty="0">
                    <a:solidFill>
                      <a:srgbClr val="FFFFFF"/>
                    </a:solidFill>
                    <a:latin typeface="Arial" panose="020B0604020202020204" pitchFamily="34" charset="0"/>
                  </a:endParaRPr>
                </a:p>
              </p:txBody>
            </p:sp>
          </p:grpSp>
          <p:sp>
            <p:nvSpPr>
              <p:cNvPr id="63" name="Rectangle 62"/>
              <p:cNvSpPr/>
              <p:nvPr/>
            </p:nvSpPr>
            <p:spPr>
              <a:xfrm>
                <a:off x="10616879" y="2554452"/>
                <a:ext cx="1320070" cy="769660"/>
              </a:xfrm>
              <a:prstGeom prst="rect">
                <a:avLst/>
              </a:prstGeom>
            </p:spPr>
            <p:txBody>
              <a:bodyPr wrap="square">
                <a:spAutoFit/>
              </a:bodyPr>
              <a:lstStyle/>
              <a:p>
                <a:pPr defTabSz="685644">
                  <a:defRPr/>
                </a:pPr>
                <a:r>
                  <a:rPr lang="en-US" sz="1050" dirty="0">
                    <a:solidFill>
                      <a:srgbClr val="B379C1"/>
                    </a:solidFill>
                    <a:latin typeface="Segoe UI Semibold" panose="020B0702040204020203" pitchFamily="34" charset="0"/>
                    <a:cs typeface="Segoe UI Semibold" panose="020B0702040204020203" pitchFamily="34" charset="0"/>
                  </a:rPr>
                  <a:t>Visual Studio</a:t>
                </a:r>
                <a:r>
                  <a:rPr lang="en-US" sz="1050" dirty="0">
                    <a:solidFill>
                      <a:srgbClr val="505050"/>
                    </a:solidFill>
                    <a:latin typeface="Segoe UI Semibold" panose="020B0702040204020203" pitchFamily="34" charset="0"/>
                    <a:cs typeface="Segoe UI Semibold" panose="020B0702040204020203" pitchFamily="34" charset="0"/>
                  </a:rPr>
                  <a:t> </a:t>
                </a:r>
                <a:r>
                  <a:rPr lang="en-US" sz="1050" dirty="0">
                    <a:solidFill>
                      <a:srgbClr val="FFFFFF"/>
                    </a:solidFill>
                    <a:latin typeface="Segoe UI Semibold" panose="020B0702040204020203" pitchFamily="34" charset="0"/>
                    <a:cs typeface="Segoe UI Semibold" panose="020B0702040204020203" pitchFamily="34" charset="0"/>
                  </a:rPr>
                  <a:t>Team Services</a:t>
                </a:r>
              </a:p>
            </p:txBody>
          </p:sp>
        </p:grpSp>
        <p:pic>
          <p:nvPicPr>
            <p:cNvPr id="81" name="Picture 2" descr="Image result for visual studio"/>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342990" y="3900673"/>
              <a:ext cx="370494" cy="370494"/>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 Box 37">
            <a:extLst>
              <a:ext uri="{FF2B5EF4-FFF2-40B4-BE49-F238E27FC236}">
                <a16:creationId xmlns:a16="http://schemas.microsoft.com/office/drawing/2014/main" id="{5F00BFC9-5C84-4672-A84A-BEAFE6CC3BEA}"/>
              </a:ext>
            </a:extLst>
          </p:cNvPr>
          <p:cNvSpPr txBox="1">
            <a:spLocks noChangeArrowheads="1"/>
          </p:cNvSpPr>
          <p:nvPr/>
        </p:nvSpPr>
        <p:spPr bwMode="auto">
          <a:xfrm>
            <a:off x="169057" y="4152187"/>
            <a:ext cx="8814929" cy="384779"/>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2100" dirty="0">
                <a:solidFill>
                  <a:srgbClr val="FFFFFF"/>
                </a:solidFill>
                <a:latin typeface="Segoe UI Light" panose="020B0502040204020203" pitchFamily="34" charset="0"/>
              </a:rPr>
              <a:t>Support</a:t>
            </a:r>
            <a:endParaRPr lang="en-US" altLang="en-US" sz="2100" dirty="0">
              <a:solidFill>
                <a:srgbClr val="FFFFFF"/>
              </a:solidFill>
              <a:latin typeface="Arial" panose="020B0604020202020204" pitchFamily="34" charset="0"/>
            </a:endParaRPr>
          </a:p>
        </p:txBody>
      </p:sp>
      <p:sp>
        <p:nvSpPr>
          <p:cNvPr id="44" name="Rectangle 38">
            <a:extLst>
              <a:ext uri="{FF2B5EF4-FFF2-40B4-BE49-F238E27FC236}">
                <a16:creationId xmlns:a16="http://schemas.microsoft.com/office/drawing/2014/main" id="{8193B7A8-165E-4076-874C-1A608A5BDEF9}"/>
              </a:ext>
            </a:extLst>
          </p:cNvPr>
          <p:cNvSpPr>
            <a:spLocks noChangeArrowheads="1"/>
          </p:cNvSpPr>
          <p:nvPr/>
        </p:nvSpPr>
        <p:spPr bwMode="auto">
          <a:xfrm>
            <a:off x="169057" y="4536968"/>
            <a:ext cx="8814929" cy="1167228"/>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5" anchor="t" anchorCtr="0" compatLnSpc="1">
            <a:prstTxWarp prst="textNoShape">
              <a:avLst/>
            </a:prstTxWarp>
          </a:bodyPr>
          <a:lstStyle/>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ASP.NET</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ASP.NET Core</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Java - J2EE</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Windows Desktop</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WCF</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JavaScript</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Node.JS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PHP</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Python</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Ruby</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Angular</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Docker</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Kubernetes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Dynamics CRM</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Azure Web Apps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Azure Cloud Services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Azure VMs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Azure Functions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Azure Service Fabric</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Glimpse</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Spring</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Log4Net/NLog</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Log4J/Logback</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System.Diagnostics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Semantic Logging (SLAB)</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ETW/</a:t>
            </a:r>
            <a:r>
              <a:rPr lang="en-US" sz="1050" dirty="0" err="1">
                <a:solidFill>
                  <a:srgbClr val="FFFFFF"/>
                </a:solidFill>
                <a:latin typeface="Segoe UI Semibold" panose="020B0702040204020203" pitchFamily="34" charset="0"/>
                <a:cs typeface="Segoe UI Semibold" panose="020B0702040204020203" pitchFamily="34" charset="0"/>
              </a:rPr>
              <a:t>EventSource</a:t>
            </a:r>
            <a:endParaRPr lang="en-US" sz="1050" dirty="0">
              <a:solidFill>
                <a:srgbClr val="FFFFFF"/>
              </a:solidFill>
              <a:latin typeface="Segoe UI Semibold" panose="020B0702040204020203" pitchFamily="34" charset="0"/>
              <a:cs typeface="Segoe UI Semibold" panose="020B0702040204020203" pitchFamily="34" charset="0"/>
            </a:endParaRP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LogStash</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Collectd</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Concrete</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Drupal</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Joomla</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SharePoint</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WordPress</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Orchard</a:t>
            </a:r>
          </a:p>
          <a:p>
            <a:pPr defTabSz="685644">
              <a:defRPr/>
            </a:pPr>
            <a:r>
              <a:rPr lang="en-US" sz="1050" dirty="0">
                <a:solidFill>
                  <a:srgbClr val="FFFFFF"/>
                </a:solidFill>
                <a:latin typeface="Segoe UI Semibold" panose="020B0702040204020203" pitchFamily="34" charset="0"/>
                <a:cs typeface="Segoe UI Semibold" panose="020B0702040204020203" pitchFamily="34" charset="0"/>
              </a:rPr>
              <a:t>OSS/Public Endpoints</a:t>
            </a:r>
          </a:p>
        </p:txBody>
      </p:sp>
      <p:sp>
        <p:nvSpPr>
          <p:cNvPr id="3" name="TextBox 2">
            <a:extLst>
              <a:ext uri="{FF2B5EF4-FFF2-40B4-BE49-F238E27FC236}">
                <a16:creationId xmlns:a16="http://schemas.microsoft.com/office/drawing/2014/main" id="{DE09A68E-98B2-4B67-97FC-53574DCD9729}"/>
              </a:ext>
            </a:extLst>
          </p:cNvPr>
          <p:cNvSpPr txBox="1"/>
          <p:nvPr/>
        </p:nvSpPr>
        <p:spPr>
          <a:xfrm>
            <a:off x="8609683" y="5355123"/>
            <a:ext cx="466794" cy="415498"/>
          </a:xfrm>
          <a:prstGeom prst="rect">
            <a:avLst/>
          </a:prstGeom>
          <a:noFill/>
        </p:spPr>
        <p:txBody>
          <a:bodyPr wrap="none" rtlCol="0">
            <a:spAutoFit/>
          </a:bodyPr>
          <a:lstStyle/>
          <a:p>
            <a:pPr defTabSz="685775">
              <a:defRPr/>
            </a:pPr>
            <a:r>
              <a:rPr lang="en-US" sz="2100" dirty="0">
                <a:solidFill>
                  <a:srgbClr val="FFFFFF"/>
                </a:solidFill>
              </a:rPr>
              <a:t>…</a:t>
            </a:r>
          </a:p>
        </p:txBody>
      </p:sp>
      <p:grpSp>
        <p:nvGrpSpPr>
          <p:cNvPr id="2" name="Group 1">
            <a:extLst>
              <a:ext uri="{FF2B5EF4-FFF2-40B4-BE49-F238E27FC236}">
                <a16:creationId xmlns:a16="http://schemas.microsoft.com/office/drawing/2014/main" id="{2839B3B5-177A-43BF-A0AE-021E0F7C51AB}"/>
              </a:ext>
            </a:extLst>
          </p:cNvPr>
          <p:cNvGrpSpPr/>
          <p:nvPr/>
        </p:nvGrpSpPr>
        <p:grpSpPr>
          <a:xfrm>
            <a:off x="208180" y="2205999"/>
            <a:ext cx="2876673" cy="1552009"/>
            <a:chOff x="229930" y="1833897"/>
            <a:chExt cx="3912475" cy="2110840"/>
          </a:xfrm>
        </p:grpSpPr>
        <p:sp>
          <p:nvSpPr>
            <p:cNvPr id="9" name="Text Box 3"/>
            <p:cNvSpPr txBox="1">
              <a:spLocks noChangeArrowheads="1"/>
            </p:cNvSpPr>
            <p:nvPr/>
          </p:nvSpPr>
          <p:spPr bwMode="auto">
            <a:xfrm>
              <a:off x="229930" y="1833897"/>
              <a:ext cx="3912475" cy="523326"/>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2100" dirty="0">
                  <a:solidFill>
                    <a:srgbClr val="FFFFFF"/>
                  </a:solidFill>
                  <a:latin typeface="Segoe UI Light" panose="020B0502040204020203" pitchFamily="34" charset="0"/>
                </a:rPr>
                <a:t>Ingestion</a:t>
              </a:r>
              <a:endParaRPr lang="en-US" altLang="en-US" sz="525" dirty="0">
                <a:solidFill>
                  <a:srgbClr val="FFFFFF"/>
                </a:solidFill>
                <a:latin typeface="Arial" panose="020B0604020202020204" pitchFamily="34" charset="0"/>
              </a:endParaRPr>
            </a:p>
          </p:txBody>
        </p:sp>
        <p:sp>
          <p:nvSpPr>
            <p:cNvPr id="10" name="Rectangle 9"/>
            <p:cNvSpPr>
              <a:spLocks noChangeArrowheads="1"/>
            </p:cNvSpPr>
            <p:nvPr/>
          </p:nvSpPr>
          <p:spPr bwMode="auto">
            <a:xfrm>
              <a:off x="229930" y="2357225"/>
              <a:ext cx="3912475" cy="1587512"/>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defTabSz="685644">
                <a:defRPr/>
              </a:pPr>
              <a:endParaRPr lang="en-US">
                <a:solidFill>
                  <a:srgbClr val="FFFFFF"/>
                </a:solidFill>
              </a:endParaRPr>
            </a:p>
          </p:txBody>
        </p:sp>
        <p:grpSp>
          <p:nvGrpSpPr>
            <p:cNvPr id="14" name="Group 13">
              <a:extLst>
                <a:ext uri="{FF2B5EF4-FFF2-40B4-BE49-F238E27FC236}">
                  <a16:creationId xmlns:a16="http://schemas.microsoft.com/office/drawing/2014/main" id="{38CA6177-6A57-45B7-8AE4-D942B6A6E5DD}"/>
                </a:ext>
              </a:extLst>
            </p:cNvPr>
            <p:cNvGrpSpPr/>
            <p:nvPr/>
          </p:nvGrpSpPr>
          <p:grpSpPr>
            <a:xfrm>
              <a:off x="350986" y="2418719"/>
              <a:ext cx="3707333" cy="1461717"/>
              <a:chOff x="350986" y="2418719"/>
              <a:chExt cx="3707333" cy="1461717"/>
            </a:xfrm>
          </p:grpSpPr>
          <p:grpSp>
            <p:nvGrpSpPr>
              <p:cNvPr id="71" name="Group 70"/>
              <p:cNvGrpSpPr/>
              <p:nvPr/>
            </p:nvGrpSpPr>
            <p:grpSpPr>
              <a:xfrm>
                <a:off x="350986" y="2418719"/>
                <a:ext cx="3707333" cy="1461717"/>
                <a:chOff x="397120" y="1737370"/>
                <a:chExt cx="3635484" cy="1433387"/>
              </a:xfrm>
            </p:grpSpPr>
            <p:sp>
              <p:nvSpPr>
                <p:cNvPr id="73" name="Text Box 13"/>
                <p:cNvSpPr txBox="1">
                  <a:spLocks noChangeArrowheads="1"/>
                </p:cNvSpPr>
                <p:nvPr/>
              </p:nvSpPr>
              <p:spPr bwMode="auto">
                <a:xfrm>
                  <a:off x="397120" y="2820361"/>
                  <a:ext cx="3635484" cy="35039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FFFFFF"/>
                      </a:solidFill>
                      <a:latin typeface="Segoe UI Semibold" panose="020B0702040204020203" pitchFamily="34" charset="0"/>
                    </a:rPr>
                    <a:t>    SCOM MP                      Open Schema</a:t>
                  </a:r>
                  <a:endParaRPr lang="en-US" altLang="en-US" sz="675" dirty="0">
                    <a:solidFill>
                      <a:srgbClr val="FFFFFF"/>
                    </a:solidFill>
                    <a:latin typeface="Arial" panose="020B0604020202020204" pitchFamily="34" charset="0"/>
                  </a:endParaRPr>
                </a:p>
              </p:txBody>
            </p:sp>
            <p:grpSp>
              <p:nvGrpSpPr>
                <p:cNvPr id="74" name="Group 73"/>
                <p:cNvGrpSpPr/>
                <p:nvPr/>
              </p:nvGrpSpPr>
              <p:grpSpPr>
                <a:xfrm>
                  <a:off x="558537" y="1737370"/>
                  <a:ext cx="3063952" cy="882010"/>
                  <a:chOff x="929743" y="1660018"/>
                  <a:chExt cx="3063952" cy="882010"/>
                </a:xfrm>
              </p:grpSpPr>
              <p:pic>
                <p:nvPicPr>
                  <p:cNvPr id="76" name="Picture 11" descr="AppInsights"/>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29743" y="1838720"/>
                    <a:ext cx="1033772" cy="61321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77" name="Text Box 12"/>
                  <p:cNvSpPr txBox="1">
                    <a:spLocks noChangeArrowheads="1"/>
                  </p:cNvSpPr>
                  <p:nvPr/>
                </p:nvSpPr>
                <p:spPr bwMode="auto">
                  <a:xfrm>
                    <a:off x="1822526" y="1660018"/>
                    <a:ext cx="2104600" cy="2685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ctr" anchorCtr="0" compatLnSpc="1">
                    <a:prstTxWarp prst="textNoShape">
                      <a:avLst/>
                    </a:prstTxWarp>
                  </a:bodyPr>
                  <a:lstStyle/>
                  <a:p>
                    <a:pPr algn="ctr" defTabSz="685537" eaLnBrk="0" hangingPunct="0">
                      <a:defRPr/>
                    </a:pPr>
                    <a:r>
                      <a:rPr lang="en-US" altLang="en-US" sz="1050" dirty="0">
                        <a:solidFill>
                          <a:srgbClr val="E0C8E6"/>
                        </a:solidFill>
                        <a:latin typeface="Segoe UI Bold" panose="020B0802040204020203" pitchFamily="34" charset="0"/>
                        <a:cs typeface="Segoe UI Bold" panose="020B0802040204020203" pitchFamily="34" charset="0"/>
                      </a:rPr>
                      <a:t>Application Insights</a:t>
                    </a:r>
                    <a:endParaRPr lang="en-US" altLang="en-US" sz="675" dirty="0">
                      <a:solidFill>
                        <a:srgbClr val="E0C8E6"/>
                      </a:solidFill>
                      <a:latin typeface="Segoe UI Bold" panose="020B0802040204020203" pitchFamily="34" charset="0"/>
                      <a:cs typeface="Segoe UI Bold" panose="020B0802040204020203" pitchFamily="34" charset="0"/>
                    </a:endParaRPr>
                  </a:p>
                </p:txBody>
              </p:sp>
              <p:sp>
                <p:nvSpPr>
                  <p:cNvPr id="78" name="Text Box 13"/>
                  <p:cNvSpPr txBox="1">
                    <a:spLocks noChangeArrowheads="1"/>
                  </p:cNvSpPr>
                  <p:nvPr/>
                </p:nvSpPr>
                <p:spPr bwMode="auto">
                  <a:xfrm>
                    <a:off x="1771300" y="1899625"/>
                    <a:ext cx="2222395" cy="64240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27425" tIns="27425" rIns="27425" bIns="27425" numCol="1" anchor="t" anchorCtr="0" compatLnSpc="1">
                    <a:prstTxWarp prst="textNoShape">
                      <a:avLst/>
                    </a:prstTxWarp>
                  </a:bodyPr>
                  <a:lstStyle/>
                  <a:p>
                    <a:pPr algn="ctr" defTabSz="685537" eaLnBrk="0" hangingPunct="0">
                      <a:defRPr/>
                    </a:pPr>
                    <a:r>
                      <a:rPr lang="en-US" altLang="en-US" sz="1050" dirty="0">
                        <a:solidFill>
                          <a:srgbClr val="FFFFFF"/>
                        </a:solidFill>
                        <a:latin typeface="Segoe UI Semibold" panose="020B0702040204020203" pitchFamily="34" charset="0"/>
                      </a:rPr>
                      <a:t>Open Source SDKs</a:t>
                    </a:r>
                  </a:p>
                  <a:p>
                    <a:pPr algn="ctr" defTabSz="685537" eaLnBrk="0" hangingPunct="0">
                      <a:defRPr/>
                    </a:pPr>
                    <a:r>
                      <a:rPr lang="en-US" altLang="en-US" sz="1050" dirty="0">
                        <a:solidFill>
                          <a:srgbClr val="FFFFFF"/>
                        </a:solidFill>
                        <a:latin typeface="Segoe UI Semibold" panose="020B0702040204020203" pitchFamily="34" charset="0"/>
                      </a:rPr>
                      <a:t>Status Monitor </a:t>
                    </a:r>
                  </a:p>
                  <a:p>
                    <a:pPr algn="ctr" defTabSz="685537" eaLnBrk="0" hangingPunct="0">
                      <a:defRPr/>
                    </a:pPr>
                    <a:r>
                      <a:rPr lang="en-US" altLang="en-US" sz="1050" dirty="0">
                        <a:solidFill>
                          <a:srgbClr val="FFFFFF"/>
                        </a:solidFill>
                        <a:latin typeface="Segoe UI Semibold" panose="020B0702040204020203" pitchFamily="34" charset="0"/>
                      </a:rPr>
                      <a:t>Azure Extensions</a:t>
                    </a:r>
                  </a:p>
                </p:txBody>
              </p:sp>
            </p:grpSp>
          </p:grpSp>
          <p:pic>
            <p:nvPicPr>
              <p:cNvPr id="1028" name="Picture 4" descr="Image result for scom icon">
                <a:extLst>
                  <a:ext uri="{FF2B5EF4-FFF2-40B4-BE49-F238E27FC236}">
                    <a16:creationId xmlns:a16="http://schemas.microsoft.com/office/drawing/2014/main" id="{673002B1-D8C6-4B31-8D22-0273D3E55A66}"/>
                  </a:ext>
                </a:extLst>
              </p:cNvPr>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16337" y="3381009"/>
                <a:ext cx="380311" cy="405665"/>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14840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042255-1901-4639-B120-005F391ABF4A}"/>
              </a:ext>
            </a:extLst>
          </p:cNvPr>
          <p:cNvSpPr>
            <a:spLocks noGrp="1"/>
          </p:cNvSpPr>
          <p:nvPr>
            <p:ph type="ctrTitle" sz="quarter"/>
          </p:nvPr>
        </p:nvSpPr>
        <p:spPr/>
        <p:txBody>
          <a:bodyPr/>
          <a:lstStyle/>
          <a:p>
            <a:r>
              <a:rPr lang="en-US" dirty="0"/>
              <a:t>Design a platform monitoring and alerting strategy</a:t>
            </a:r>
          </a:p>
        </p:txBody>
      </p:sp>
      <p:sp>
        <p:nvSpPr>
          <p:cNvPr id="6" name="Subtitle 5">
            <a:extLst>
              <a:ext uri="{FF2B5EF4-FFF2-40B4-BE49-F238E27FC236}">
                <a16:creationId xmlns:a16="http://schemas.microsoft.com/office/drawing/2014/main" id="{82A304BB-281D-492D-92BA-66E70E5CC9B7}"/>
              </a:ext>
            </a:extLst>
          </p:cNvPr>
          <p:cNvSpPr>
            <a:spLocks noGrp="1"/>
          </p:cNvSpPr>
          <p:nvPr>
            <p:ph type="subTitle" sz="quarter" idx="1"/>
          </p:nvPr>
        </p:nvSpPr>
        <p:spPr/>
        <p:txBody>
          <a:bodyPr>
            <a:normAutofit fontScale="77500" lnSpcReduction="20000"/>
          </a:bodyPr>
          <a:lstStyle/>
          <a:p>
            <a:r>
              <a:rPr lang="en-US" sz="2400" dirty="0"/>
              <a:t>Determine the appropriate Microsoft products and services for monitoring Azure platform solutions</a:t>
            </a:r>
          </a:p>
          <a:p>
            <a:r>
              <a:rPr lang="en-US" sz="2400" dirty="0"/>
              <a:t>Define a monitoring solution using Azure Health, Azure Advisor, and Activity Log</a:t>
            </a:r>
          </a:p>
          <a:p>
            <a:r>
              <a:rPr lang="en-US" sz="2400" dirty="0"/>
              <a:t>Define a monitoring solution for Azure Networks using Log Analytics and Network Watcher service</a:t>
            </a:r>
          </a:p>
          <a:p>
            <a:r>
              <a:rPr lang="en-US" sz="2400" dirty="0"/>
              <a:t>Monitor security with Azure Security Center</a:t>
            </a:r>
            <a:br>
              <a:rPr lang="en-US" sz="2400" dirty="0"/>
            </a:br>
            <a:endParaRPr lang="en-US" sz="2400" dirty="0"/>
          </a:p>
        </p:txBody>
      </p:sp>
      <p:sp>
        <p:nvSpPr>
          <p:cNvPr id="2" name="Text Placeholder 1">
            <a:extLst>
              <a:ext uri="{FF2B5EF4-FFF2-40B4-BE49-F238E27FC236}">
                <a16:creationId xmlns:a16="http://schemas.microsoft.com/office/drawing/2014/main" id="{E6A96E27-2748-417C-BBB6-EDE73E55695E}"/>
              </a:ext>
            </a:extLst>
          </p:cNvPr>
          <p:cNvSpPr>
            <a:spLocks noGrp="1"/>
          </p:cNvSpPr>
          <p:nvPr>
            <p:ph type="body" sz="quarter" idx="10"/>
          </p:nvPr>
        </p:nvSpPr>
        <p:spPr/>
        <p:txBody>
          <a:bodyPr/>
          <a:lstStyle/>
          <a:p>
            <a:r>
              <a:rPr lang="en-US" dirty="0"/>
              <a:t> </a:t>
            </a:r>
          </a:p>
        </p:txBody>
      </p:sp>
      <p:sp>
        <p:nvSpPr>
          <p:cNvPr id="3" name="Text Placeholder 2">
            <a:extLst>
              <a:ext uri="{FF2B5EF4-FFF2-40B4-BE49-F238E27FC236}">
                <a16:creationId xmlns:a16="http://schemas.microsoft.com/office/drawing/2014/main" id="{BF668174-945E-4630-A1B4-E328A6AB8108}"/>
              </a:ext>
            </a:extLst>
          </p:cNvPr>
          <p:cNvSpPr>
            <a:spLocks noGrp="1"/>
          </p:cNvSpPr>
          <p:nvPr>
            <p:ph type="body" sz="quarter" idx="11"/>
          </p:nvPr>
        </p:nvSpPr>
        <p:spPr/>
        <p:txBody>
          <a:bodyPr/>
          <a:lstStyle/>
          <a:p>
            <a:endParaRPr lang="en-US" dirty="0"/>
          </a:p>
        </p:txBody>
      </p:sp>
      <p:sp>
        <p:nvSpPr>
          <p:cNvPr id="9" name="Freeform 5">
            <a:extLst>
              <a:ext uri="{FF2B5EF4-FFF2-40B4-BE49-F238E27FC236}">
                <a16:creationId xmlns:a16="http://schemas.microsoft.com/office/drawing/2014/main" id="{28962115-BFBB-4D64-BA0B-7C50E6B2140E}"/>
              </a:ext>
            </a:extLst>
          </p:cNvPr>
          <p:cNvSpPr>
            <a:spLocks/>
          </p:cNvSpPr>
          <p:nvPr/>
        </p:nvSpPr>
        <p:spPr bwMode="auto">
          <a:xfrm>
            <a:off x="519101" y="3164639"/>
            <a:ext cx="2503872" cy="1363350"/>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w="9525">
            <a:solidFill>
              <a:srgbClr val="000000"/>
            </a:solidFill>
            <a:round/>
            <a:headEnd/>
            <a:tailEnd/>
          </a:ln>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ea typeface="MS PGothic" panose="020B0600070205080204" pitchFamily="34" charset="-128"/>
            </a:endParaRPr>
          </a:p>
        </p:txBody>
      </p:sp>
      <p:pic>
        <p:nvPicPr>
          <p:cNvPr id="10" name="Picture 2" descr="https://azurecomcdn.azureedge.net/cvt-a1c8b5576aaf22ba5f9f7e57ec5f1f44d7dd332b4dab762e550e713e4d9572c3/images/page/services/monitor/integrate-existing-tools.png">
            <a:extLst>
              <a:ext uri="{FF2B5EF4-FFF2-40B4-BE49-F238E27FC236}">
                <a16:creationId xmlns:a16="http://schemas.microsoft.com/office/drawing/2014/main" id="{8FD6950C-91CE-4FCC-AA7E-311A7B08EDE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84931" y="3638696"/>
            <a:ext cx="1595688" cy="1392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190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6211BB-14A8-4DD6-9EC1-AA10873F5C30}"/>
              </a:ext>
            </a:extLst>
          </p:cNvPr>
          <p:cNvSpPr>
            <a:spLocks noGrp="1"/>
          </p:cNvSpPr>
          <p:nvPr>
            <p:ph type="title"/>
          </p:nvPr>
        </p:nvSpPr>
        <p:spPr/>
        <p:txBody>
          <a:bodyPr/>
          <a:lstStyle/>
          <a:p>
            <a:r>
              <a:rPr lang="en-US" dirty="0"/>
              <a:t>Full set of cloud management capabilities</a:t>
            </a:r>
          </a:p>
        </p:txBody>
      </p:sp>
      <p:sp>
        <p:nvSpPr>
          <p:cNvPr id="2" name="Text Placeholder 1">
            <a:extLst>
              <a:ext uri="{FF2B5EF4-FFF2-40B4-BE49-F238E27FC236}">
                <a16:creationId xmlns:a16="http://schemas.microsoft.com/office/drawing/2014/main" id="{D636706E-76E5-4B16-B1BB-94F4D07E0BF9}"/>
              </a:ext>
            </a:extLst>
          </p:cNvPr>
          <p:cNvSpPr>
            <a:spLocks noGrp="1"/>
          </p:cNvSpPr>
          <p:nvPr>
            <p:ph type="body" sz="quarter" idx="10"/>
          </p:nvPr>
        </p:nvSpPr>
        <p:spPr/>
        <p:txBody>
          <a:bodyPr/>
          <a:lstStyle/>
          <a:p>
            <a:endParaRPr lang="en-US" dirty="0"/>
          </a:p>
        </p:txBody>
      </p:sp>
      <p:grpSp>
        <p:nvGrpSpPr>
          <p:cNvPr id="107" name="Group 4">
            <a:extLst>
              <a:ext uri="{FF2B5EF4-FFF2-40B4-BE49-F238E27FC236}">
                <a16:creationId xmlns:a16="http://schemas.microsoft.com/office/drawing/2014/main" id="{06DC9610-8020-45A7-80A0-7D1830B2FF24}"/>
              </a:ext>
            </a:extLst>
          </p:cNvPr>
          <p:cNvGrpSpPr>
            <a:grpSpLocks noChangeAspect="1"/>
          </p:cNvGrpSpPr>
          <p:nvPr/>
        </p:nvGrpSpPr>
        <p:grpSpPr bwMode="auto">
          <a:xfrm flipV="1">
            <a:off x="2804610" y="1302893"/>
            <a:ext cx="3238507" cy="3187109"/>
            <a:chOff x="8085" y="74"/>
            <a:chExt cx="2998" cy="2950"/>
          </a:xfrm>
        </p:grpSpPr>
        <p:sp>
          <p:nvSpPr>
            <p:cNvPr id="108" name="Freeform 5">
              <a:extLst>
                <a:ext uri="{FF2B5EF4-FFF2-40B4-BE49-F238E27FC236}">
                  <a16:creationId xmlns:a16="http://schemas.microsoft.com/office/drawing/2014/main" id="{F23C0E49-F196-4895-8567-DF562C260363}"/>
                </a:ext>
              </a:extLst>
            </p:cNvPr>
            <p:cNvSpPr>
              <a:spLocks/>
            </p:cNvSpPr>
            <p:nvPr/>
          </p:nvSpPr>
          <p:spPr bwMode="auto">
            <a:xfrm>
              <a:off x="8779" y="74"/>
              <a:ext cx="1615" cy="244"/>
            </a:xfrm>
            <a:custGeom>
              <a:avLst/>
              <a:gdLst>
                <a:gd name="T0" fmla="*/ 0 w 410"/>
                <a:gd name="T1" fmla="*/ 61 h 62"/>
                <a:gd name="T2" fmla="*/ 205 w 410"/>
                <a:gd name="T3" fmla="*/ 0 h 62"/>
                <a:gd name="T4" fmla="*/ 410 w 410"/>
                <a:gd name="T5" fmla="*/ 62 h 62"/>
              </a:gdLst>
              <a:ahLst/>
              <a:cxnLst>
                <a:cxn ang="0">
                  <a:pos x="T0" y="T1"/>
                </a:cxn>
                <a:cxn ang="0">
                  <a:pos x="T2" y="T3"/>
                </a:cxn>
                <a:cxn ang="0">
                  <a:pos x="T4" y="T5"/>
                </a:cxn>
              </a:cxnLst>
              <a:rect l="0" t="0" r="r" b="b"/>
              <a:pathLst>
                <a:path w="410" h="62">
                  <a:moveTo>
                    <a:pt x="0" y="61"/>
                  </a:moveTo>
                  <a:cubicBezTo>
                    <a:pt x="59" y="23"/>
                    <a:pt x="129" y="0"/>
                    <a:pt x="205" y="0"/>
                  </a:cubicBezTo>
                  <a:cubicBezTo>
                    <a:pt x="280" y="0"/>
                    <a:pt x="350" y="23"/>
                    <a:pt x="410" y="62"/>
                  </a:cubicBezTo>
                </a:path>
              </a:pathLst>
            </a:custGeom>
            <a:noFill/>
            <a:ln w="7620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cs typeface="+mn-cs"/>
              </a:endParaRPr>
            </a:p>
          </p:txBody>
        </p:sp>
        <p:sp>
          <p:nvSpPr>
            <p:cNvPr id="109" name="Freeform 11">
              <a:extLst>
                <a:ext uri="{FF2B5EF4-FFF2-40B4-BE49-F238E27FC236}">
                  <a16:creationId xmlns:a16="http://schemas.microsoft.com/office/drawing/2014/main" id="{370E0296-EEDD-4636-BC13-4292ECC25CB5}"/>
                </a:ext>
              </a:extLst>
            </p:cNvPr>
            <p:cNvSpPr>
              <a:spLocks/>
            </p:cNvSpPr>
            <p:nvPr/>
          </p:nvSpPr>
          <p:spPr bwMode="auto">
            <a:xfrm>
              <a:off x="8085" y="401"/>
              <a:ext cx="575" cy="1532"/>
            </a:xfrm>
            <a:custGeom>
              <a:avLst/>
              <a:gdLst>
                <a:gd name="T0" fmla="*/ 19 w 146"/>
                <a:gd name="T1" fmla="*/ 389 h 389"/>
                <a:gd name="T2" fmla="*/ 24 w 146"/>
                <a:gd name="T3" fmla="*/ 176 h 389"/>
                <a:gd name="T4" fmla="*/ 146 w 146"/>
                <a:gd name="T5" fmla="*/ 0 h 389"/>
              </a:gdLst>
              <a:ahLst/>
              <a:cxnLst>
                <a:cxn ang="0">
                  <a:pos x="T0" y="T1"/>
                </a:cxn>
                <a:cxn ang="0">
                  <a:pos x="T2" y="T3"/>
                </a:cxn>
                <a:cxn ang="0">
                  <a:pos x="T4" y="T5"/>
                </a:cxn>
              </a:cxnLst>
              <a:rect l="0" t="0" r="r" b="b"/>
              <a:pathLst>
                <a:path w="146" h="389">
                  <a:moveTo>
                    <a:pt x="19" y="389"/>
                  </a:moveTo>
                  <a:cubicBezTo>
                    <a:pt x="0" y="321"/>
                    <a:pt x="1" y="248"/>
                    <a:pt x="24" y="176"/>
                  </a:cubicBezTo>
                  <a:cubicBezTo>
                    <a:pt x="47" y="104"/>
                    <a:pt x="91" y="44"/>
                    <a:pt x="146" y="0"/>
                  </a:cubicBezTo>
                </a:path>
              </a:pathLst>
            </a:custGeom>
            <a:noFill/>
            <a:ln w="7620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cs typeface="+mn-cs"/>
              </a:endParaRPr>
            </a:p>
          </p:txBody>
        </p:sp>
        <p:sp>
          <p:nvSpPr>
            <p:cNvPr id="110" name="Freeform 12">
              <a:extLst>
                <a:ext uri="{FF2B5EF4-FFF2-40B4-BE49-F238E27FC236}">
                  <a16:creationId xmlns:a16="http://schemas.microsoft.com/office/drawing/2014/main" id="{7F5B9D7B-121B-47BD-A339-44E3E153AF8B}"/>
                </a:ext>
              </a:extLst>
            </p:cNvPr>
            <p:cNvSpPr>
              <a:spLocks/>
            </p:cNvSpPr>
            <p:nvPr/>
          </p:nvSpPr>
          <p:spPr bwMode="auto">
            <a:xfrm>
              <a:off x="10512" y="405"/>
              <a:ext cx="571" cy="1532"/>
            </a:xfrm>
            <a:custGeom>
              <a:avLst/>
              <a:gdLst>
                <a:gd name="T0" fmla="*/ 0 w 145"/>
                <a:gd name="T1" fmla="*/ 0 h 389"/>
                <a:gd name="T2" fmla="*/ 121 w 145"/>
                <a:gd name="T3" fmla="*/ 175 h 389"/>
                <a:gd name="T4" fmla="*/ 126 w 145"/>
                <a:gd name="T5" fmla="*/ 389 h 389"/>
              </a:gdLst>
              <a:ahLst/>
              <a:cxnLst>
                <a:cxn ang="0">
                  <a:pos x="T0" y="T1"/>
                </a:cxn>
                <a:cxn ang="0">
                  <a:pos x="T2" y="T3"/>
                </a:cxn>
                <a:cxn ang="0">
                  <a:pos x="T4" y="T5"/>
                </a:cxn>
              </a:cxnLst>
              <a:rect l="0" t="0" r="r" b="b"/>
              <a:pathLst>
                <a:path w="145" h="389">
                  <a:moveTo>
                    <a:pt x="0" y="0"/>
                  </a:moveTo>
                  <a:cubicBezTo>
                    <a:pt x="55" y="44"/>
                    <a:pt x="98" y="104"/>
                    <a:pt x="121" y="175"/>
                  </a:cubicBezTo>
                  <a:cubicBezTo>
                    <a:pt x="144" y="247"/>
                    <a:pt x="145" y="321"/>
                    <a:pt x="126" y="389"/>
                  </a:cubicBezTo>
                </a:path>
              </a:pathLst>
            </a:custGeom>
            <a:noFill/>
            <a:ln w="7620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cs typeface="+mn-cs"/>
              </a:endParaRPr>
            </a:p>
          </p:txBody>
        </p:sp>
        <p:sp>
          <p:nvSpPr>
            <p:cNvPr id="111" name="Freeform 13">
              <a:extLst>
                <a:ext uri="{FF2B5EF4-FFF2-40B4-BE49-F238E27FC236}">
                  <a16:creationId xmlns:a16="http://schemas.microsoft.com/office/drawing/2014/main" id="{B2316900-AD55-452F-B744-991AE86BDC26}"/>
                </a:ext>
              </a:extLst>
            </p:cNvPr>
            <p:cNvSpPr>
              <a:spLocks/>
            </p:cNvSpPr>
            <p:nvPr/>
          </p:nvSpPr>
          <p:spPr bwMode="auto">
            <a:xfrm>
              <a:off x="8203" y="2075"/>
              <a:ext cx="1304" cy="949"/>
            </a:xfrm>
            <a:custGeom>
              <a:avLst/>
              <a:gdLst>
                <a:gd name="T0" fmla="*/ 331 w 331"/>
                <a:gd name="T1" fmla="*/ 241 h 241"/>
                <a:gd name="T2" fmla="*/ 130 w 331"/>
                <a:gd name="T3" fmla="*/ 170 h 241"/>
                <a:gd name="T4" fmla="*/ 0 w 331"/>
                <a:gd name="T5" fmla="*/ 0 h 241"/>
              </a:gdLst>
              <a:ahLst/>
              <a:cxnLst>
                <a:cxn ang="0">
                  <a:pos x="T0" y="T1"/>
                </a:cxn>
                <a:cxn ang="0">
                  <a:pos x="T2" y="T3"/>
                </a:cxn>
                <a:cxn ang="0">
                  <a:pos x="T4" y="T5"/>
                </a:cxn>
              </a:cxnLst>
              <a:rect l="0" t="0" r="r" b="b"/>
              <a:pathLst>
                <a:path w="331" h="241">
                  <a:moveTo>
                    <a:pt x="331" y="241"/>
                  </a:moveTo>
                  <a:cubicBezTo>
                    <a:pt x="261" y="238"/>
                    <a:pt x="191" y="215"/>
                    <a:pt x="130" y="170"/>
                  </a:cubicBezTo>
                  <a:cubicBezTo>
                    <a:pt x="69" y="126"/>
                    <a:pt x="25" y="66"/>
                    <a:pt x="0" y="0"/>
                  </a:cubicBezTo>
                </a:path>
              </a:pathLst>
            </a:custGeom>
            <a:noFill/>
            <a:ln w="7620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cs typeface="+mn-cs"/>
              </a:endParaRPr>
            </a:p>
          </p:txBody>
        </p:sp>
        <p:sp>
          <p:nvSpPr>
            <p:cNvPr id="112" name="Freeform 14">
              <a:extLst>
                <a:ext uri="{FF2B5EF4-FFF2-40B4-BE49-F238E27FC236}">
                  <a16:creationId xmlns:a16="http://schemas.microsoft.com/office/drawing/2014/main" id="{24D4CC71-9455-4C13-935C-BF641901DDEE}"/>
                </a:ext>
              </a:extLst>
            </p:cNvPr>
            <p:cNvSpPr>
              <a:spLocks/>
            </p:cNvSpPr>
            <p:nvPr/>
          </p:nvSpPr>
          <p:spPr bwMode="auto">
            <a:xfrm>
              <a:off x="9657" y="2079"/>
              <a:ext cx="1304" cy="945"/>
            </a:xfrm>
            <a:custGeom>
              <a:avLst/>
              <a:gdLst>
                <a:gd name="T0" fmla="*/ 331 w 331"/>
                <a:gd name="T1" fmla="*/ 0 h 240"/>
                <a:gd name="T2" fmla="*/ 202 w 331"/>
                <a:gd name="T3" fmla="*/ 169 h 240"/>
                <a:gd name="T4" fmla="*/ 0 w 331"/>
                <a:gd name="T5" fmla="*/ 240 h 240"/>
              </a:gdLst>
              <a:ahLst/>
              <a:cxnLst>
                <a:cxn ang="0">
                  <a:pos x="T0" y="T1"/>
                </a:cxn>
                <a:cxn ang="0">
                  <a:pos x="T2" y="T3"/>
                </a:cxn>
                <a:cxn ang="0">
                  <a:pos x="T4" y="T5"/>
                </a:cxn>
              </a:cxnLst>
              <a:rect l="0" t="0" r="r" b="b"/>
              <a:pathLst>
                <a:path w="331" h="240">
                  <a:moveTo>
                    <a:pt x="331" y="0"/>
                  </a:moveTo>
                  <a:cubicBezTo>
                    <a:pt x="306" y="66"/>
                    <a:pt x="263" y="125"/>
                    <a:pt x="202" y="169"/>
                  </a:cubicBezTo>
                  <a:cubicBezTo>
                    <a:pt x="141" y="214"/>
                    <a:pt x="70" y="237"/>
                    <a:pt x="0" y="240"/>
                  </a:cubicBezTo>
                </a:path>
              </a:pathLst>
            </a:custGeom>
            <a:noFill/>
            <a:ln w="7620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cs typeface="+mn-cs"/>
              </a:endParaRPr>
            </a:p>
          </p:txBody>
        </p:sp>
      </p:grpSp>
      <p:sp>
        <p:nvSpPr>
          <p:cNvPr id="113" name="TextBox 112">
            <a:extLst>
              <a:ext uri="{FF2B5EF4-FFF2-40B4-BE49-F238E27FC236}">
                <a16:creationId xmlns:a16="http://schemas.microsoft.com/office/drawing/2014/main" id="{0FB23400-CF61-4A56-87AC-55585FDC79E7}"/>
              </a:ext>
            </a:extLst>
          </p:cNvPr>
          <p:cNvSpPr txBox="1">
            <a:spLocks noChangeAspect="1"/>
          </p:cNvSpPr>
          <p:nvPr/>
        </p:nvSpPr>
        <p:spPr>
          <a:xfrm>
            <a:off x="7089836" y="2827410"/>
            <a:ext cx="1546675"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457200" fontAlgn="auto">
              <a:spcBef>
                <a:spcPts val="0"/>
              </a:spcBef>
            </a:pPr>
            <a:r>
              <a:rPr lang="en-US" sz="1800" dirty="0">
                <a:gradFill>
                  <a:gsLst>
                    <a:gs pos="78761">
                      <a:prstClr val="black"/>
                    </a:gs>
                    <a:gs pos="0">
                      <a:prstClr val="black"/>
                    </a:gs>
                  </a:gsLst>
                  <a:lin ang="5400000" scaled="0"/>
                </a:gradFill>
                <a:latin typeface="Verdana" panose="020B0604030504040204" pitchFamily="34" charset="0"/>
                <a:cs typeface="Segoe UI" panose="020B0502040204020203" pitchFamily="34" charset="0"/>
              </a:rPr>
              <a:t>PROTECT</a:t>
            </a:r>
          </a:p>
        </p:txBody>
      </p:sp>
      <p:sp>
        <p:nvSpPr>
          <p:cNvPr id="116" name="TextBox 115">
            <a:extLst>
              <a:ext uri="{FF2B5EF4-FFF2-40B4-BE49-F238E27FC236}">
                <a16:creationId xmlns:a16="http://schemas.microsoft.com/office/drawing/2014/main" id="{6BABF33F-22E8-4A47-A642-6B0E67CA5F55}"/>
              </a:ext>
            </a:extLst>
          </p:cNvPr>
          <p:cNvSpPr txBox="1">
            <a:spLocks noChangeAspect="1"/>
          </p:cNvSpPr>
          <p:nvPr/>
        </p:nvSpPr>
        <p:spPr>
          <a:xfrm>
            <a:off x="6691140" y="1057855"/>
            <a:ext cx="1375154"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457200" fontAlgn="auto">
              <a:spcBef>
                <a:spcPts val="0"/>
              </a:spcBef>
            </a:pPr>
            <a:r>
              <a:rPr lang="en-US" sz="1800" dirty="0">
                <a:gradFill>
                  <a:gsLst>
                    <a:gs pos="78761">
                      <a:prstClr val="black"/>
                    </a:gs>
                    <a:gs pos="0">
                      <a:prstClr val="black"/>
                    </a:gs>
                  </a:gsLst>
                  <a:lin ang="5400000" scaled="0"/>
                </a:gradFill>
                <a:latin typeface="Verdana" panose="020B0604030504040204" pitchFamily="34" charset="0"/>
                <a:cs typeface="Segoe UI" panose="020B0502040204020203" pitchFamily="34" charset="0"/>
              </a:rPr>
              <a:t>SECURE</a:t>
            </a:r>
          </a:p>
        </p:txBody>
      </p:sp>
      <p:sp>
        <p:nvSpPr>
          <p:cNvPr id="120" name="TextBox 119">
            <a:extLst>
              <a:ext uri="{FF2B5EF4-FFF2-40B4-BE49-F238E27FC236}">
                <a16:creationId xmlns:a16="http://schemas.microsoft.com/office/drawing/2014/main" id="{774AC220-DC1B-4861-8651-97FF83D3243F}"/>
              </a:ext>
            </a:extLst>
          </p:cNvPr>
          <p:cNvSpPr txBox="1">
            <a:spLocks noChangeAspect="1"/>
          </p:cNvSpPr>
          <p:nvPr/>
        </p:nvSpPr>
        <p:spPr>
          <a:xfrm>
            <a:off x="3578992" y="5265717"/>
            <a:ext cx="1675620"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457200" fontAlgn="auto">
              <a:spcBef>
                <a:spcPts val="0"/>
              </a:spcBef>
            </a:pPr>
            <a:r>
              <a:rPr lang="en-US" sz="1800" spc="49" dirty="0">
                <a:gradFill>
                  <a:gsLst>
                    <a:gs pos="78761">
                      <a:prstClr val="black"/>
                    </a:gs>
                    <a:gs pos="0">
                      <a:prstClr val="black"/>
                    </a:gs>
                  </a:gsLst>
                  <a:lin ang="5400000" scaled="0"/>
                </a:gradFill>
                <a:latin typeface="Verdana" panose="020B0604030504040204" pitchFamily="34" charset="0"/>
                <a:cs typeface="Segoe UI" panose="020B0502040204020203" pitchFamily="34" charset="0"/>
              </a:rPr>
              <a:t>MONITOR</a:t>
            </a:r>
          </a:p>
        </p:txBody>
      </p:sp>
      <p:sp>
        <p:nvSpPr>
          <p:cNvPr id="121" name="TextBox 120">
            <a:extLst>
              <a:ext uri="{FF2B5EF4-FFF2-40B4-BE49-F238E27FC236}">
                <a16:creationId xmlns:a16="http://schemas.microsoft.com/office/drawing/2014/main" id="{622D25EE-209A-4695-A1E7-899A64B1CC44}"/>
              </a:ext>
            </a:extLst>
          </p:cNvPr>
          <p:cNvSpPr txBox="1">
            <a:spLocks noChangeAspect="1"/>
          </p:cNvSpPr>
          <p:nvPr/>
        </p:nvSpPr>
        <p:spPr>
          <a:xfrm>
            <a:off x="-189959" y="2827410"/>
            <a:ext cx="1967111"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457200" fontAlgn="auto">
              <a:spcBef>
                <a:spcPts val="0"/>
              </a:spcBef>
            </a:pPr>
            <a:r>
              <a:rPr lang="en-US" sz="1800" spc="49" dirty="0">
                <a:gradFill>
                  <a:gsLst>
                    <a:gs pos="78761">
                      <a:prstClr val="black"/>
                    </a:gs>
                    <a:gs pos="0">
                      <a:prstClr val="black"/>
                    </a:gs>
                  </a:gsLst>
                  <a:lin ang="5400000" scaled="0"/>
                </a:gradFill>
                <a:latin typeface="Verdana" panose="020B0604030504040204" pitchFamily="34" charset="0"/>
                <a:cs typeface="Segoe UI" panose="020B0502040204020203" pitchFamily="34" charset="0"/>
              </a:rPr>
              <a:t>CONFIGURE</a:t>
            </a:r>
          </a:p>
        </p:txBody>
      </p:sp>
      <p:sp>
        <p:nvSpPr>
          <p:cNvPr id="122" name="TextBox 121">
            <a:extLst>
              <a:ext uri="{FF2B5EF4-FFF2-40B4-BE49-F238E27FC236}">
                <a16:creationId xmlns:a16="http://schemas.microsoft.com/office/drawing/2014/main" id="{DFFB459D-4C4F-448F-819F-5F4198ACE84D}"/>
              </a:ext>
            </a:extLst>
          </p:cNvPr>
          <p:cNvSpPr txBox="1">
            <a:spLocks noChangeAspect="1"/>
          </p:cNvSpPr>
          <p:nvPr/>
        </p:nvSpPr>
        <p:spPr>
          <a:xfrm>
            <a:off x="674651" y="1057855"/>
            <a:ext cx="1455305"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457200" fontAlgn="auto">
              <a:spcBef>
                <a:spcPts val="0"/>
              </a:spcBef>
            </a:pPr>
            <a:r>
              <a:rPr lang="en-US" sz="1800" dirty="0">
                <a:gradFill>
                  <a:gsLst>
                    <a:gs pos="78761">
                      <a:prstClr val="black"/>
                    </a:gs>
                    <a:gs pos="0">
                      <a:prstClr val="black"/>
                    </a:gs>
                  </a:gsLst>
                  <a:lin ang="5400000" scaled="0"/>
                </a:gradFill>
                <a:latin typeface="Verdana" panose="020B0604030504040204" pitchFamily="34" charset="0"/>
                <a:cs typeface="Segoe UI" panose="020B0502040204020203" pitchFamily="34" charset="0"/>
              </a:rPr>
              <a:t>GOVERN</a:t>
            </a:r>
          </a:p>
        </p:txBody>
      </p:sp>
      <p:sp>
        <p:nvSpPr>
          <p:cNvPr id="125" name="Oval 124">
            <a:extLst>
              <a:ext uri="{FF2B5EF4-FFF2-40B4-BE49-F238E27FC236}">
                <a16:creationId xmlns:a16="http://schemas.microsoft.com/office/drawing/2014/main" id="{2F6F2CA2-CF39-4840-9DDC-0329C55262BC}"/>
              </a:ext>
            </a:extLst>
          </p:cNvPr>
          <p:cNvSpPr/>
          <p:nvPr/>
        </p:nvSpPr>
        <p:spPr bwMode="auto">
          <a:xfrm>
            <a:off x="3162589" y="1635948"/>
            <a:ext cx="2528653" cy="2529012"/>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77" tIns="143422" rIns="179277" bIns="143422"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Verdana" panose="020B0604030504040204" pitchFamily="34" charset="0"/>
              <a:cs typeface="Segoe UI" pitchFamily="34" charset="0"/>
            </a:endParaRPr>
          </a:p>
        </p:txBody>
      </p:sp>
      <p:sp>
        <p:nvSpPr>
          <p:cNvPr id="127" name="TextBox 126">
            <a:extLst>
              <a:ext uri="{FF2B5EF4-FFF2-40B4-BE49-F238E27FC236}">
                <a16:creationId xmlns:a16="http://schemas.microsoft.com/office/drawing/2014/main" id="{4A7877B5-F6C1-4286-8CEC-6540C49B2FEF}"/>
              </a:ext>
            </a:extLst>
          </p:cNvPr>
          <p:cNvSpPr txBox="1"/>
          <p:nvPr/>
        </p:nvSpPr>
        <p:spPr>
          <a:xfrm>
            <a:off x="6786737" y="1352175"/>
            <a:ext cx="2329645" cy="715916"/>
          </a:xfrm>
          <a:prstGeom prst="rect">
            <a:avLst/>
          </a:prstGeom>
          <a:noFill/>
        </p:spPr>
        <p:txBody>
          <a:bodyPr wrap="none" lIns="179277" tIns="143422" rIns="179277" bIns="143422" rtlCol="0">
            <a:spAutoFit/>
          </a:bodyPr>
          <a:lstStyle/>
          <a:p>
            <a:pPr defTabSz="932384" fontAlgn="auto">
              <a:lnSpc>
                <a:spcPct val="90000"/>
              </a:lnSpc>
              <a:spcBef>
                <a:spcPts val="294"/>
              </a:spcBef>
              <a:spcAft>
                <a:spcPts val="0"/>
              </a:spcAft>
              <a:defRPr/>
            </a:pPr>
            <a:r>
              <a:rPr lang="en-US" sz="1400" b="0" dirty="0">
                <a:gradFill>
                  <a:gsLst>
                    <a:gs pos="78761">
                      <a:prstClr val="black"/>
                    </a:gs>
                    <a:gs pos="0">
                      <a:prstClr val="black"/>
                    </a:gs>
                  </a:gsLst>
                  <a:lin ang="5400000" scaled="0"/>
                </a:gradFill>
                <a:cs typeface="Segoe UI" panose="020B0502040204020203" pitchFamily="34" charset="0"/>
              </a:rPr>
              <a:t>Security Management</a:t>
            </a:r>
          </a:p>
          <a:p>
            <a:pPr defTabSz="932384" fontAlgn="auto">
              <a:lnSpc>
                <a:spcPct val="90000"/>
              </a:lnSpc>
              <a:spcBef>
                <a:spcPts val="294"/>
              </a:spcBef>
              <a:spcAft>
                <a:spcPts val="0"/>
              </a:spcAft>
              <a:defRPr/>
            </a:pPr>
            <a:r>
              <a:rPr lang="en-US" sz="1400" b="0" dirty="0">
                <a:gradFill>
                  <a:gsLst>
                    <a:gs pos="78761">
                      <a:prstClr val="black"/>
                    </a:gs>
                    <a:gs pos="0">
                      <a:prstClr val="black"/>
                    </a:gs>
                  </a:gsLst>
                  <a:lin ang="5400000" scaled="0"/>
                </a:gradFill>
                <a:cs typeface="Segoe UI" panose="020B0502040204020203" pitchFamily="34" charset="0"/>
              </a:rPr>
              <a:t>Threat Protection</a:t>
            </a:r>
          </a:p>
        </p:txBody>
      </p:sp>
      <p:sp>
        <p:nvSpPr>
          <p:cNvPr id="128" name="TextBox 127">
            <a:extLst>
              <a:ext uri="{FF2B5EF4-FFF2-40B4-BE49-F238E27FC236}">
                <a16:creationId xmlns:a16="http://schemas.microsoft.com/office/drawing/2014/main" id="{1512CDA9-FA51-4F8C-BEB3-EB1ABAF70763}"/>
              </a:ext>
            </a:extLst>
          </p:cNvPr>
          <p:cNvSpPr txBox="1"/>
          <p:nvPr/>
        </p:nvSpPr>
        <p:spPr>
          <a:xfrm>
            <a:off x="7195886" y="3147011"/>
            <a:ext cx="1983397" cy="715916"/>
          </a:xfrm>
          <a:prstGeom prst="rect">
            <a:avLst/>
          </a:prstGeom>
          <a:noFill/>
        </p:spPr>
        <p:txBody>
          <a:bodyPr wrap="none" lIns="179277" tIns="143422" rIns="179277" bIns="143422" rtlCol="0">
            <a:spAutoFit/>
          </a:bodyPr>
          <a:lstStyle/>
          <a:p>
            <a:pPr defTabSz="932384" fontAlgn="auto">
              <a:lnSpc>
                <a:spcPct val="90000"/>
              </a:lnSpc>
              <a:spcBef>
                <a:spcPts val="294"/>
              </a:spcBef>
              <a:spcAft>
                <a:spcPts val="0"/>
              </a:spcAft>
              <a:defRPr/>
            </a:pPr>
            <a:r>
              <a:rPr lang="en-US" sz="1400" b="0" dirty="0">
                <a:gradFill>
                  <a:gsLst>
                    <a:gs pos="78761">
                      <a:prstClr val="black"/>
                    </a:gs>
                    <a:gs pos="0">
                      <a:prstClr val="black"/>
                    </a:gs>
                  </a:gsLst>
                  <a:lin ang="5400000" scaled="0"/>
                </a:gradFill>
                <a:cs typeface="Segoe UI" panose="020B0502040204020203" pitchFamily="34" charset="0"/>
              </a:rPr>
              <a:t>Backup</a:t>
            </a:r>
          </a:p>
          <a:p>
            <a:pPr defTabSz="932384" fontAlgn="auto">
              <a:lnSpc>
                <a:spcPct val="90000"/>
              </a:lnSpc>
              <a:spcBef>
                <a:spcPts val="294"/>
              </a:spcBef>
              <a:spcAft>
                <a:spcPts val="0"/>
              </a:spcAft>
              <a:defRPr/>
            </a:pPr>
            <a:r>
              <a:rPr lang="en-US" sz="1400" b="0" dirty="0">
                <a:gradFill>
                  <a:gsLst>
                    <a:gs pos="78761">
                      <a:prstClr val="black"/>
                    </a:gs>
                    <a:gs pos="0">
                      <a:prstClr val="black"/>
                    </a:gs>
                  </a:gsLst>
                  <a:lin ang="5400000" scaled="0"/>
                </a:gradFill>
                <a:cs typeface="Segoe UI" panose="020B0502040204020203" pitchFamily="34" charset="0"/>
              </a:rPr>
              <a:t>Disaster Recovery</a:t>
            </a:r>
          </a:p>
        </p:txBody>
      </p:sp>
      <p:sp>
        <p:nvSpPr>
          <p:cNvPr id="129" name="TextBox 128">
            <a:extLst>
              <a:ext uri="{FF2B5EF4-FFF2-40B4-BE49-F238E27FC236}">
                <a16:creationId xmlns:a16="http://schemas.microsoft.com/office/drawing/2014/main" id="{C48EC7E8-90CE-4207-AF08-EC14B13B83E9}"/>
              </a:ext>
            </a:extLst>
          </p:cNvPr>
          <p:cNvSpPr txBox="1"/>
          <p:nvPr/>
        </p:nvSpPr>
        <p:spPr>
          <a:xfrm>
            <a:off x="-53262" y="1352175"/>
            <a:ext cx="2101763" cy="715916"/>
          </a:xfrm>
          <a:prstGeom prst="rect">
            <a:avLst/>
          </a:prstGeom>
          <a:noFill/>
        </p:spPr>
        <p:txBody>
          <a:bodyPr wrap="none" lIns="179277" tIns="143422" rIns="179277" bIns="143422" rtlCol="0">
            <a:spAutoFit/>
          </a:bodyPr>
          <a:lstStyle/>
          <a:p>
            <a:pPr algn="r" defTabSz="932384" fontAlgn="auto">
              <a:lnSpc>
                <a:spcPct val="90000"/>
              </a:lnSpc>
              <a:spcBef>
                <a:spcPts val="294"/>
              </a:spcBef>
              <a:spcAft>
                <a:spcPts val="0"/>
              </a:spcAft>
              <a:defRPr/>
            </a:pPr>
            <a:r>
              <a:rPr lang="en-US" sz="1400" b="0" dirty="0">
                <a:gradFill>
                  <a:gsLst>
                    <a:gs pos="78761">
                      <a:prstClr val="black"/>
                    </a:gs>
                    <a:gs pos="0">
                      <a:prstClr val="black"/>
                    </a:gs>
                  </a:gsLst>
                  <a:lin ang="5400000" scaled="0"/>
                </a:gradFill>
                <a:cs typeface="Segoe UI" panose="020B0502040204020203" pitchFamily="34" charset="0"/>
              </a:rPr>
              <a:t>Policy Management</a:t>
            </a:r>
          </a:p>
          <a:p>
            <a:pPr algn="r" defTabSz="932384" fontAlgn="auto">
              <a:lnSpc>
                <a:spcPct val="90000"/>
              </a:lnSpc>
              <a:spcBef>
                <a:spcPts val="294"/>
              </a:spcBef>
              <a:spcAft>
                <a:spcPts val="0"/>
              </a:spcAft>
              <a:defRPr/>
            </a:pPr>
            <a:r>
              <a:rPr lang="en-US" sz="1400" b="0" dirty="0">
                <a:gradFill>
                  <a:gsLst>
                    <a:gs pos="78761">
                      <a:prstClr val="black"/>
                    </a:gs>
                    <a:gs pos="0">
                      <a:prstClr val="black"/>
                    </a:gs>
                  </a:gsLst>
                  <a:lin ang="5400000" scaled="0"/>
                </a:gradFill>
                <a:cs typeface="Segoe UI" panose="020B0502040204020203" pitchFamily="34" charset="0"/>
              </a:rPr>
              <a:t>Cost Management</a:t>
            </a:r>
          </a:p>
        </p:txBody>
      </p:sp>
      <p:sp>
        <p:nvSpPr>
          <p:cNvPr id="130" name="TextBox 129">
            <a:extLst>
              <a:ext uri="{FF2B5EF4-FFF2-40B4-BE49-F238E27FC236}">
                <a16:creationId xmlns:a16="http://schemas.microsoft.com/office/drawing/2014/main" id="{28180059-D57F-44E2-B42A-4E4ACBD9995A}"/>
              </a:ext>
            </a:extLst>
          </p:cNvPr>
          <p:cNvSpPr txBox="1"/>
          <p:nvPr/>
        </p:nvSpPr>
        <p:spPr>
          <a:xfrm>
            <a:off x="-355633" y="3156375"/>
            <a:ext cx="2231157" cy="1180658"/>
          </a:xfrm>
          <a:prstGeom prst="rect">
            <a:avLst/>
          </a:prstGeom>
          <a:noFill/>
        </p:spPr>
        <p:txBody>
          <a:bodyPr wrap="none" lIns="179277" tIns="143422" rIns="179277" bIns="143422" rtlCol="0">
            <a:spAutoFit/>
          </a:bodyPr>
          <a:lstStyle/>
          <a:p>
            <a:pPr algn="r" defTabSz="932384" fontAlgn="auto">
              <a:lnSpc>
                <a:spcPct val="90000"/>
              </a:lnSpc>
              <a:spcBef>
                <a:spcPts val="294"/>
              </a:spcBef>
              <a:spcAft>
                <a:spcPts val="0"/>
              </a:spcAft>
              <a:defRPr/>
            </a:pPr>
            <a:r>
              <a:rPr lang="en-US" sz="1400" b="0" dirty="0">
                <a:gradFill>
                  <a:gsLst>
                    <a:gs pos="78761">
                      <a:prstClr val="black"/>
                    </a:gs>
                    <a:gs pos="0">
                      <a:prstClr val="black"/>
                    </a:gs>
                  </a:gsLst>
                  <a:lin ang="5400000" scaled="0"/>
                </a:gradFill>
                <a:cs typeface="Segoe UI" panose="020B0502040204020203" pitchFamily="34" charset="0"/>
              </a:rPr>
              <a:t>Configuration</a:t>
            </a:r>
          </a:p>
          <a:p>
            <a:pPr algn="r" defTabSz="932384" fontAlgn="auto">
              <a:lnSpc>
                <a:spcPct val="90000"/>
              </a:lnSpc>
              <a:spcBef>
                <a:spcPts val="294"/>
              </a:spcBef>
              <a:spcAft>
                <a:spcPts val="0"/>
              </a:spcAft>
              <a:defRPr/>
            </a:pPr>
            <a:r>
              <a:rPr lang="en-US" sz="1400" b="0" dirty="0">
                <a:gradFill>
                  <a:gsLst>
                    <a:gs pos="78761">
                      <a:prstClr val="black"/>
                    </a:gs>
                    <a:gs pos="0">
                      <a:prstClr val="black"/>
                    </a:gs>
                  </a:gsLst>
                  <a:lin ang="5400000" scaled="0"/>
                </a:gradFill>
                <a:cs typeface="Segoe UI" panose="020B0502040204020203" pitchFamily="34" charset="0"/>
              </a:rPr>
              <a:t>Update Management</a:t>
            </a:r>
          </a:p>
          <a:p>
            <a:pPr algn="r" defTabSz="932384" fontAlgn="auto">
              <a:lnSpc>
                <a:spcPct val="90000"/>
              </a:lnSpc>
              <a:spcBef>
                <a:spcPts val="294"/>
              </a:spcBef>
              <a:spcAft>
                <a:spcPts val="0"/>
              </a:spcAft>
              <a:defRPr/>
            </a:pPr>
            <a:r>
              <a:rPr lang="en-US" sz="1400" b="0" dirty="0">
                <a:gradFill>
                  <a:gsLst>
                    <a:gs pos="78761">
                      <a:prstClr val="black"/>
                    </a:gs>
                    <a:gs pos="0">
                      <a:prstClr val="black"/>
                    </a:gs>
                  </a:gsLst>
                  <a:lin ang="5400000" scaled="0"/>
                </a:gradFill>
                <a:cs typeface="Segoe UI" panose="020B0502040204020203" pitchFamily="34" charset="0"/>
              </a:rPr>
              <a:t>Automation</a:t>
            </a:r>
          </a:p>
          <a:p>
            <a:pPr algn="r" defTabSz="932384" fontAlgn="auto">
              <a:lnSpc>
                <a:spcPct val="90000"/>
              </a:lnSpc>
              <a:spcBef>
                <a:spcPts val="294"/>
              </a:spcBef>
              <a:spcAft>
                <a:spcPts val="0"/>
              </a:spcAft>
              <a:defRPr/>
            </a:pPr>
            <a:r>
              <a:rPr lang="en-US" sz="1400" b="0" dirty="0">
                <a:gradFill>
                  <a:gsLst>
                    <a:gs pos="78761">
                      <a:prstClr val="black"/>
                    </a:gs>
                    <a:gs pos="0">
                      <a:prstClr val="black"/>
                    </a:gs>
                  </a:gsLst>
                  <a:lin ang="5400000" scaled="0"/>
                </a:gradFill>
                <a:cs typeface="Segoe UI" panose="020B0502040204020203" pitchFamily="34" charset="0"/>
              </a:rPr>
              <a:t>Scripting</a:t>
            </a:r>
          </a:p>
        </p:txBody>
      </p:sp>
      <p:grpSp>
        <p:nvGrpSpPr>
          <p:cNvPr id="132" name="Group 131">
            <a:extLst>
              <a:ext uri="{FF2B5EF4-FFF2-40B4-BE49-F238E27FC236}">
                <a16:creationId xmlns:a16="http://schemas.microsoft.com/office/drawing/2014/main" id="{AB47794B-C1BF-48BB-8B0C-4AE27AD6E841}"/>
              </a:ext>
            </a:extLst>
          </p:cNvPr>
          <p:cNvGrpSpPr/>
          <p:nvPr/>
        </p:nvGrpSpPr>
        <p:grpSpPr>
          <a:xfrm>
            <a:off x="5668716" y="3045985"/>
            <a:ext cx="717140" cy="717242"/>
            <a:chOff x="431800" y="3725863"/>
            <a:chExt cx="731520" cy="731520"/>
          </a:xfrm>
        </p:grpSpPr>
        <p:sp>
          <p:nvSpPr>
            <p:cNvPr id="133" name="Oval 132">
              <a:extLst>
                <a:ext uri="{FF2B5EF4-FFF2-40B4-BE49-F238E27FC236}">
                  <a16:creationId xmlns:a16="http://schemas.microsoft.com/office/drawing/2014/main" id="{40BD9F04-8E61-4D1D-8927-C2D5C83E5287}"/>
                </a:ext>
              </a:extLst>
            </p:cNvPr>
            <p:cNvSpPr/>
            <p:nvPr/>
          </p:nvSpPr>
          <p:spPr bwMode="auto">
            <a:xfrm>
              <a:off x="431800" y="3725863"/>
              <a:ext cx="731520" cy="731520"/>
            </a:xfrm>
            <a:prstGeom prst="ellipse">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Verdana" panose="020B0604030504040204" pitchFamily="34" charset="0"/>
                <a:cs typeface="Segoe UI" pitchFamily="34" charset="0"/>
              </a:endParaRPr>
            </a:p>
          </p:txBody>
        </p:sp>
        <p:sp>
          <p:nvSpPr>
            <p:cNvPr id="134" name="Oval 133">
              <a:extLst>
                <a:ext uri="{FF2B5EF4-FFF2-40B4-BE49-F238E27FC236}">
                  <a16:creationId xmlns:a16="http://schemas.microsoft.com/office/drawing/2014/main" id="{75FE344E-0C32-4D50-86A9-948925265E57}"/>
                </a:ext>
              </a:extLst>
            </p:cNvPr>
            <p:cNvSpPr/>
            <p:nvPr/>
          </p:nvSpPr>
          <p:spPr bwMode="auto">
            <a:xfrm>
              <a:off x="467531" y="3771650"/>
              <a:ext cx="652164" cy="652164"/>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Verdana" panose="020B0604030504040204" pitchFamily="34" charset="0"/>
                <a:cs typeface="Segoe UI" pitchFamily="34" charset="0"/>
              </a:endParaRPr>
            </a:p>
          </p:txBody>
        </p:sp>
        <p:sp>
          <p:nvSpPr>
            <p:cNvPr id="135" name="server_2">
              <a:extLst>
                <a:ext uri="{FF2B5EF4-FFF2-40B4-BE49-F238E27FC236}">
                  <a16:creationId xmlns:a16="http://schemas.microsoft.com/office/drawing/2014/main" id="{33A71F30-FB21-450B-A903-EC3A90B2B0B4}"/>
                </a:ext>
              </a:extLst>
            </p:cNvPr>
            <p:cNvSpPr>
              <a:spLocks noChangeAspect="1" noEditPoints="1"/>
            </p:cNvSpPr>
            <p:nvPr/>
          </p:nvSpPr>
          <p:spPr bwMode="auto">
            <a:xfrm>
              <a:off x="672552" y="3948728"/>
              <a:ext cx="260467" cy="323283"/>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Calibri" panose="020F0502020204030204"/>
                <a:cs typeface="+mn-cs"/>
              </a:endParaRPr>
            </a:p>
          </p:txBody>
        </p:sp>
      </p:grpSp>
      <p:grpSp>
        <p:nvGrpSpPr>
          <p:cNvPr id="136" name="Group 135">
            <a:extLst>
              <a:ext uri="{FF2B5EF4-FFF2-40B4-BE49-F238E27FC236}">
                <a16:creationId xmlns:a16="http://schemas.microsoft.com/office/drawing/2014/main" id="{F4B70BE9-C015-43B9-9378-F806ACB07DE3}"/>
              </a:ext>
            </a:extLst>
          </p:cNvPr>
          <p:cNvGrpSpPr/>
          <p:nvPr/>
        </p:nvGrpSpPr>
        <p:grpSpPr>
          <a:xfrm>
            <a:off x="3054304" y="1213238"/>
            <a:ext cx="717140" cy="717242"/>
            <a:chOff x="431800" y="2925763"/>
            <a:chExt cx="731520" cy="731520"/>
          </a:xfrm>
        </p:grpSpPr>
        <p:sp>
          <p:nvSpPr>
            <p:cNvPr id="137" name="Oval 136">
              <a:extLst>
                <a:ext uri="{FF2B5EF4-FFF2-40B4-BE49-F238E27FC236}">
                  <a16:creationId xmlns:a16="http://schemas.microsoft.com/office/drawing/2014/main" id="{1D28116F-ED38-4E89-A838-95F2B4F20E39}"/>
                </a:ext>
              </a:extLst>
            </p:cNvPr>
            <p:cNvSpPr/>
            <p:nvPr/>
          </p:nvSpPr>
          <p:spPr bwMode="auto">
            <a:xfrm>
              <a:off x="431800" y="2925763"/>
              <a:ext cx="731520" cy="731520"/>
            </a:xfrm>
            <a:prstGeom prst="ellipse">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Verdana" panose="020B0604030504040204" pitchFamily="34" charset="0"/>
                <a:cs typeface="Segoe UI" pitchFamily="34" charset="0"/>
              </a:endParaRPr>
            </a:p>
          </p:txBody>
        </p:sp>
        <p:sp>
          <p:nvSpPr>
            <p:cNvPr id="138" name="Oval 137">
              <a:extLst>
                <a:ext uri="{FF2B5EF4-FFF2-40B4-BE49-F238E27FC236}">
                  <a16:creationId xmlns:a16="http://schemas.microsoft.com/office/drawing/2014/main" id="{A73BE96B-0574-4F61-A0B9-CA399D5B050E}"/>
                </a:ext>
              </a:extLst>
            </p:cNvPr>
            <p:cNvSpPr/>
            <p:nvPr/>
          </p:nvSpPr>
          <p:spPr bwMode="auto">
            <a:xfrm>
              <a:off x="460496" y="2954459"/>
              <a:ext cx="675042" cy="675042"/>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Verdana" panose="020B0604030504040204" pitchFamily="34" charset="0"/>
                <a:cs typeface="Segoe UI" pitchFamily="34" charset="0"/>
              </a:endParaRPr>
            </a:p>
          </p:txBody>
        </p:sp>
        <p:sp>
          <p:nvSpPr>
            <p:cNvPr id="139" name="Compare_F057">
              <a:extLst>
                <a:ext uri="{FF2B5EF4-FFF2-40B4-BE49-F238E27FC236}">
                  <a16:creationId xmlns:a16="http://schemas.microsoft.com/office/drawing/2014/main" id="{16181435-65AB-40BC-9ACA-9BF928D1E595}"/>
                </a:ext>
              </a:extLst>
            </p:cNvPr>
            <p:cNvSpPr>
              <a:spLocks noChangeAspect="1" noEditPoints="1"/>
            </p:cNvSpPr>
            <p:nvPr/>
          </p:nvSpPr>
          <p:spPr bwMode="auto">
            <a:xfrm>
              <a:off x="637591" y="3132172"/>
              <a:ext cx="313834" cy="324074"/>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Calibri" panose="020F0502020204030204"/>
                <a:cs typeface="+mn-cs"/>
              </a:endParaRPr>
            </a:p>
          </p:txBody>
        </p:sp>
      </p:grpSp>
      <p:cxnSp>
        <p:nvCxnSpPr>
          <p:cNvPr id="140" name="Connector: Elbow 139">
            <a:extLst>
              <a:ext uri="{FF2B5EF4-FFF2-40B4-BE49-F238E27FC236}">
                <a16:creationId xmlns:a16="http://schemas.microsoft.com/office/drawing/2014/main" id="{4402BD0D-43BE-4631-8C80-3B59377DD59E}"/>
              </a:ext>
            </a:extLst>
          </p:cNvPr>
          <p:cNvCxnSpPr>
            <a:stCxn id="133" idx="6"/>
            <a:endCxn id="113" idx="1"/>
          </p:cNvCxnSpPr>
          <p:nvPr/>
        </p:nvCxnSpPr>
        <p:spPr>
          <a:xfrm flipV="1">
            <a:off x="6385856" y="3096882"/>
            <a:ext cx="703980" cy="307724"/>
          </a:xfrm>
          <a:prstGeom prst="bentConnector3">
            <a:avLst>
              <a:gd name="adj1" fmla="val 50000"/>
            </a:avLst>
          </a:prstGeom>
          <a:noFill/>
          <a:ln w="25400" cap="flat" cmpd="sng" algn="ctr">
            <a:solidFill>
              <a:srgbClr val="E7E6E6"/>
            </a:solidFill>
            <a:prstDash val="sysDash"/>
            <a:miter lim="800000"/>
            <a:headEnd type="none"/>
            <a:tailEnd type="oval"/>
          </a:ln>
          <a:effectLst/>
        </p:spPr>
      </p:cxnSp>
      <p:cxnSp>
        <p:nvCxnSpPr>
          <p:cNvPr id="141" name="Connector: Elbow 140">
            <a:extLst>
              <a:ext uri="{FF2B5EF4-FFF2-40B4-BE49-F238E27FC236}">
                <a16:creationId xmlns:a16="http://schemas.microsoft.com/office/drawing/2014/main" id="{41C481ED-4F7E-4572-A09E-021BE39B3D1E}"/>
              </a:ext>
            </a:extLst>
          </p:cNvPr>
          <p:cNvCxnSpPr>
            <a:endCxn id="121" idx="3"/>
          </p:cNvCxnSpPr>
          <p:nvPr/>
        </p:nvCxnSpPr>
        <p:spPr>
          <a:xfrm rot="10800000">
            <a:off x="1777153" y="3096882"/>
            <a:ext cx="603849" cy="307726"/>
          </a:xfrm>
          <a:prstGeom prst="bentConnector3">
            <a:avLst>
              <a:gd name="adj1" fmla="val 50000"/>
            </a:avLst>
          </a:prstGeom>
          <a:noFill/>
          <a:ln w="25400" cap="flat" cmpd="sng" algn="ctr">
            <a:solidFill>
              <a:srgbClr val="E7E6E6"/>
            </a:solidFill>
            <a:prstDash val="sysDash"/>
            <a:miter lim="800000"/>
            <a:headEnd type="none"/>
            <a:tailEnd type="oval"/>
          </a:ln>
          <a:effectLst/>
        </p:spPr>
      </p:cxnSp>
      <p:cxnSp>
        <p:nvCxnSpPr>
          <p:cNvPr id="142" name="Connector: Elbow 141">
            <a:extLst>
              <a:ext uri="{FF2B5EF4-FFF2-40B4-BE49-F238E27FC236}">
                <a16:creationId xmlns:a16="http://schemas.microsoft.com/office/drawing/2014/main" id="{97795085-D51B-428B-9A1A-E074C63F4350}"/>
              </a:ext>
            </a:extLst>
          </p:cNvPr>
          <p:cNvCxnSpPr>
            <a:stCxn id="152" idx="6"/>
            <a:endCxn id="116" idx="1"/>
          </p:cNvCxnSpPr>
          <p:nvPr/>
        </p:nvCxnSpPr>
        <p:spPr>
          <a:xfrm flipV="1">
            <a:off x="5779125" y="1327327"/>
            <a:ext cx="912015" cy="244532"/>
          </a:xfrm>
          <a:prstGeom prst="bentConnector3">
            <a:avLst>
              <a:gd name="adj1" fmla="val 50000"/>
            </a:avLst>
          </a:prstGeom>
          <a:noFill/>
          <a:ln w="25400" cap="flat" cmpd="sng" algn="ctr">
            <a:solidFill>
              <a:srgbClr val="E7E6E6"/>
            </a:solidFill>
            <a:prstDash val="sysDash"/>
            <a:miter lim="800000"/>
            <a:headEnd type="none"/>
            <a:tailEnd type="oval"/>
          </a:ln>
          <a:effectLst/>
        </p:spPr>
      </p:cxnSp>
      <p:cxnSp>
        <p:nvCxnSpPr>
          <p:cNvPr id="143" name="Connector: Elbow 142">
            <a:extLst>
              <a:ext uri="{FF2B5EF4-FFF2-40B4-BE49-F238E27FC236}">
                <a16:creationId xmlns:a16="http://schemas.microsoft.com/office/drawing/2014/main" id="{46F35D58-CCED-424D-BF40-718FDB50CA95}"/>
              </a:ext>
            </a:extLst>
          </p:cNvPr>
          <p:cNvCxnSpPr>
            <a:stCxn id="137" idx="2"/>
            <a:endCxn id="122" idx="3"/>
          </p:cNvCxnSpPr>
          <p:nvPr/>
        </p:nvCxnSpPr>
        <p:spPr>
          <a:xfrm rot="10800000">
            <a:off x="2129956" y="1327327"/>
            <a:ext cx="924348" cy="244532"/>
          </a:xfrm>
          <a:prstGeom prst="bentConnector3">
            <a:avLst>
              <a:gd name="adj1" fmla="val 50000"/>
            </a:avLst>
          </a:prstGeom>
          <a:noFill/>
          <a:ln w="25400" cap="flat" cmpd="sng" algn="ctr">
            <a:solidFill>
              <a:srgbClr val="E7E6E6"/>
            </a:solidFill>
            <a:prstDash val="sysDash"/>
            <a:miter lim="800000"/>
            <a:headEnd type="none"/>
            <a:tailEnd type="oval"/>
          </a:ln>
          <a:effectLst/>
        </p:spPr>
      </p:cxnSp>
      <p:cxnSp>
        <p:nvCxnSpPr>
          <p:cNvPr id="144" name="Straight Connector 143">
            <a:extLst>
              <a:ext uri="{FF2B5EF4-FFF2-40B4-BE49-F238E27FC236}">
                <a16:creationId xmlns:a16="http://schemas.microsoft.com/office/drawing/2014/main" id="{FCB70455-BF56-4FC0-8A4B-6E25DDF966E7}"/>
              </a:ext>
            </a:extLst>
          </p:cNvPr>
          <p:cNvCxnSpPr>
            <a:stCxn id="157" idx="4"/>
            <a:endCxn id="120" idx="0"/>
          </p:cNvCxnSpPr>
          <p:nvPr/>
        </p:nvCxnSpPr>
        <p:spPr>
          <a:xfrm flipH="1">
            <a:off x="4416802" y="5002065"/>
            <a:ext cx="528" cy="263652"/>
          </a:xfrm>
          <a:prstGeom prst="line">
            <a:avLst/>
          </a:prstGeom>
          <a:noFill/>
          <a:ln w="25400" cap="flat" cmpd="sng" algn="ctr">
            <a:solidFill>
              <a:srgbClr val="E7E6E6"/>
            </a:solidFill>
            <a:prstDash val="sysDash"/>
            <a:miter lim="800000"/>
            <a:headEnd type="none"/>
            <a:tailEnd type="oval"/>
          </a:ln>
          <a:effectLst/>
        </p:spPr>
      </p:cxnSp>
      <p:grpSp>
        <p:nvGrpSpPr>
          <p:cNvPr id="145" name="Group 144">
            <a:extLst>
              <a:ext uri="{FF2B5EF4-FFF2-40B4-BE49-F238E27FC236}">
                <a16:creationId xmlns:a16="http://schemas.microsoft.com/office/drawing/2014/main" id="{8AEADBF8-9A5B-49E4-964C-D581978B9B0A}"/>
              </a:ext>
            </a:extLst>
          </p:cNvPr>
          <p:cNvGrpSpPr/>
          <p:nvPr/>
        </p:nvGrpSpPr>
        <p:grpSpPr>
          <a:xfrm>
            <a:off x="2448189" y="3045985"/>
            <a:ext cx="717140" cy="717242"/>
            <a:chOff x="4180755" y="3548790"/>
            <a:chExt cx="731520" cy="731520"/>
          </a:xfrm>
        </p:grpSpPr>
        <p:sp>
          <p:nvSpPr>
            <p:cNvPr id="146" name="Oval 145">
              <a:extLst>
                <a:ext uri="{FF2B5EF4-FFF2-40B4-BE49-F238E27FC236}">
                  <a16:creationId xmlns:a16="http://schemas.microsoft.com/office/drawing/2014/main" id="{C447C6D8-25DD-4DD1-93C5-7160C89286DA}"/>
                </a:ext>
              </a:extLst>
            </p:cNvPr>
            <p:cNvSpPr/>
            <p:nvPr/>
          </p:nvSpPr>
          <p:spPr bwMode="auto">
            <a:xfrm>
              <a:off x="4180755" y="3548790"/>
              <a:ext cx="731520" cy="731520"/>
            </a:xfrm>
            <a:prstGeom prst="ellipse">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Verdana" panose="020B0604030504040204" pitchFamily="34" charset="0"/>
                <a:cs typeface="Segoe UI" pitchFamily="34" charset="0"/>
              </a:endParaRPr>
            </a:p>
          </p:txBody>
        </p:sp>
        <p:sp>
          <p:nvSpPr>
            <p:cNvPr id="147" name="Oval 146">
              <a:extLst>
                <a:ext uri="{FF2B5EF4-FFF2-40B4-BE49-F238E27FC236}">
                  <a16:creationId xmlns:a16="http://schemas.microsoft.com/office/drawing/2014/main" id="{02E26DC2-2C43-4334-BA04-AB91138CDD52}"/>
                </a:ext>
              </a:extLst>
            </p:cNvPr>
            <p:cNvSpPr/>
            <p:nvPr/>
          </p:nvSpPr>
          <p:spPr bwMode="auto">
            <a:xfrm>
              <a:off x="4220755" y="3583003"/>
              <a:ext cx="652164" cy="652164"/>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Verdana" panose="020B0604030504040204" pitchFamily="34" charset="0"/>
                <a:cs typeface="Segoe UI" pitchFamily="34" charset="0"/>
              </a:endParaRPr>
            </a:p>
          </p:txBody>
        </p:sp>
        <p:sp>
          <p:nvSpPr>
            <p:cNvPr id="148" name="Processing_E9F5">
              <a:extLst>
                <a:ext uri="{FF2B5EF4-FFF2-40B4-BE49-F238E27FC236}">
                  <a16:creationId xmlns:a16="http://schemas.microsoft.com/office/drawing/2014/main" id="{211C14AA-C112-4595-BABE-82ADD6FA6980}"/>
                </a:ext>
              </a:extLst>
            </p:cNvPr>
            <p:cNvSpPr>
              <a:spLocks noChangeAspect="1" noEditPoints="1"/>
            </p:cNvSpPr>
            <p:nvPr/>
          </p:nvSpPr>
          <p:spPr bwMode="auto">
            <a:xfrm>
              <a:off x="4359029" y="3756092"/>
              <a:ext cx="375768" cy="327271"/>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sq">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grpSp>
      <p:grpSp>
        <p:nvGrpSpPr>
          <p:cNvPr id="149" name="Group 148">
            <a:extLst>
              <a:ext uri="{FF2B5EF4-FFF2-40B4-BE49-F238E27FC236}">
                <a16:creationId xmlns:a16="http://schemas.microsoft.com/office/drawing/2014/main" id="{29D7A411-E7BD-4A90-ADC0-3E5B353955CC}"/>
              </a:ext>
            </a:extLst>
          </p:cNvPr>
          <p:cNvGrpSpPr/>
          <p:nvPr/>
        </p:nvGrpSpPr>
        <p:grpSpPr>
          <a:xfrm>
            <a:off x="5061985" y="1213238"/>
            <a:ext cx="717140" cy="717242"/>
            <a:chOff x="6846963" y="1679558"/>
            <a:chExt cx="731520" cy="731520"/>
          </a:xfrm>
        </p:grpSpPr>
        <p:grpSp>
          <p:nvGrpSpPr>
            <p:cNvPr id="150" name="Group 149">
              <a:extLst>
                <a:ext uri="{FF2B5EF4-FFF2-40B4-BE49-F238E27FC236}">
                  <a16:creationId xmlns:a16="http://schemas.microsoft.com/office/drawing/2014/main" id="{C7FE7DB7-C5A4-4E6C-BD2F-B55D5D0C6435}"/>
                </a:ext>
              </a:extLst>
            </p:cNvPr>
            <p:cNvGrpSpPr/>
            <p:nvPr/>
          </p:nvGrpSpPr>
          <p:grpSpPr>
            <a:xfrm>
              <a:off x="6846963" y="1679558"/>
              <a:ext cx="731520" cy="731520"/>
              <a:chOff x="6846963" y="1679558"/>
              <a:chExt cx="731520" cy="731520"/>
            </a:xfrm>
          </p:grpSpPr>
          <p:sp>
            <p:nvSpPr>
              <p:cNvPr id="152" name="Oval 151">
                <a:extLst>
                  <a:ext uri="{FF2B5EF4-FFF2-40B4-BE49-F238E27FC236}">
                    <a16:creationId xmlns:a16="http://schemas.microsoft.com/office/drawing/2014/main" id="{0A2DD81E-1F27-4D79-8F58-7D03EE0EA338}"/>
                  </a:ext>
                </a:extLst>
              </p:cNvPr>
              <p:cNvSpPr/>
              <p:nvPr/>
            </p:nvSpPr>
            <p:spPr bwMode="auto">
              <a:xfrm>
                <a:off x="6846963" y="1679558"/>
                <a:ext cx="731520" cy="731520"/>
              </a:xfrm>
              <a:prstGeom prst="ellipse">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Verdana" panose="020B0604030504040204" pitchFamily="34" charset="0"/>
                  <a:cs typeface="Segoe UI" pitchFamily="34" charset="0"/>
                </a:endParaRPr>
              </a:p>
            </p:txBody>
          </p:sp>
          <p:sp>
            <p:nvSpPr>
              <p:cNvPr id="153" name="Oval 152">
                <a:extLst>
                  <a:ext uri="{FF2B5EF4-FFF2-40B4-BE49-F238E27FC236}">
                    <a16:creationId xmlns:a16="http://schemas.microsoft.com/office/drawing/2014/main" id="{248CC9C8-1310-4D1A-A8A6-F3CAD2C27561}"/>
                  </a:ext>
                </a:extLst>
              </p:cNvPr>
              <p:cNvSpPr/>
              <p:nvPr/>
            </p:nvSpPr>
            <p:spPr bwMode="auto">
              <a:xfrm>
                <a:off x="6874833" y="1713211"/>
                <a:ext cx="664297" cy="664297"/>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Verdana" panose="020B0604030504040204" pitchFamily="34" charset="0"/>
                  <a:cs typeface="Segoe UI" pitchFamily="34" charset="0"/>
                </a:endParaRPr>
              </a:p>
            </p:txBody>
          </p:sp>
        </p:grpSp>
        <p:sp>
          <p:nvSpPr>
            <p:cNvPr id="151" name="Shield_EA18">
              <a:extLst>
                <a:ext uri="{FF2B5EF4-FFF2-40B4-BE49-F238E27FC236}">
                  <a16:creationId xmlns:a16="http://schemas.microsoft.com/office/drawing/2014/main" id="{6C36E718-3CAE-44CE-8198-3CFFC4AA89EA}"/>
                </a:ext>
              </a:extLst>
            </p:cNvPr>
            <p:cNvSpPr>
              <a:spLocks noChangeAspect="1"/>
            </p:cNvSpPr>
            <p:nvPr/>
          </p:nvSpPr>
          <p:spPr bwMode="auto">
            <a:xfrm>
              <a:off x="7059411" y="1897083"/>
              <a:ext cx="307874" cy="3277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Calibri" panose="020F0502020204030204"/>
                <a:cs typeface="+mn-cs"/>
              </a:endParaRPr>
            </a:p>
          </p:txBody>
        </p:sp>
      </p:grpSp>
      <p:grpSp>
        <p:nvGrpSpPr>
          <p:cNvPr id="154" name="Group 153">
            <a:extLst>
              <a:ext uri="{FF2B5EF4-FFF2-40B4-BE49-F238E27FC236}">
                <a16:creationId xmlns:a16="http://schemas.microsoft.com/office/drawing/2014/main" id="{BD3DC25D-8785-4758-819A-2CB72F29A808}"/>
              </a:ext>
            </a:extLst>
          </p:cNvPr>
          <p:cNvGrpSpPr/>
          <p:nvPr/>
        </p:nvGrpSpPr>
        <p:grpSpPr>
          <a:xfrm>
            <a:off x="4058760" y="4284823"/>
            <a:ext cx="717140" cy="717242"/>
            <a:chOff x="5823621" y="4812291"/>
            <a:chExt cx="731520" cy="731520"/>
          </a:xfrm>
        </p:grpSpPr>
        <p:grpSp>
          <p:nvGrpSpPr>
            <p:cNvPr id="155" name="Group 154">
              <a:extLst>
                <a:ext uri="{FF2B5EF4-FFF2-40B4-BE49-F238E27FC236}">
                  <a16:creationId xmlns:a16="http://schemas.microsoft.com/office/drawing/2014/main" id="{85DD40A4-17C6-44C3-BCE7-397554644D98}"/>
                </a:ext>
              </a:extLst>
            </p:cNvPr>
            <p:cNvGrpSpPr/>
            <p:nvPr/>
          </p:nvGrpSpPr>
          <p:grpSpPr>
            <a:xfrm>
              <a:off x="5823621" y="4812291"/>
              <a:ext cx="731520" cy="731520"/>
              <a:chOff x="431800" y="4525963"/>
              <a:chExt cx="731520" cy="731520"/>
            </a:xfrm>
          </p:grpSpPr>
          <p:sp>
            <p:nvSpPr>
              <p:cNvPr id="157" name="Oval 156">
                <a:extLst>
                  <a:ext uri="{FF2B5EF4-FFF2-40B4-BE49-F238E27FC236}">
                    <a16:creationId xmlns:a16="http://schemas.microsoft.com/office/drawing/2014/main" id="{357C07C5-D27F-4BA7-B785-F3735E7D5B97}"/>
                  </a:ext>
                </a:extLst>
              </p:cNvPr>
              <p:cNvSpPr/>
              <p:nvPr/>
            </p:nvSpPr>
            <p:spPr bwMode="auto">
              <a:xfrm>
                <a:off x="431800" y="4525963"/>
                <a:ext cx="731520" cy="731520"/>
              </a:xfrm>
              <a:prstGeom prst="ellipse">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Verdana" panose="020B0604030504040204" pitchFamily="34" charset="0"/>
                  <a:cs typeface="Segoe UI" pitchFamily="34" charset="0"/>
                </a:endParaRPr>
              </a:p>
            </p:txBody>
          </p:sp>
          <p:sp>
            <p:nvSpPr>
              <p:cNvPr id="158" name="Oval 157">
                <a:extLst>
                  <a:ext uri="{FF2B5EF4-FFF2-40B4-BE49-F238E27FC236}">
                    <a16:creationId xmlns:a16="http://schemas.microsoft.com/office/drawing/2014/main" id="{81024A3F-9B23-42AE-BC90-67BEEE2D3872}"/>
                  </a:ext>
                </a:extLst>
              </p:cNvPr>
              <p:cNvSpPr/>
              <p:nvPr/>
            </p:nvSpPr>
            <p:spPr bwMode="auto">
              <a:xfrm>
                <a:off x="478096" y="4572259"/>
                <a:ext cx="640080" cy="640080"/>
              </a:xfrm>
              <a:prstGeom prst="ellipse">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Verdana" panose="020B0604030504040204" pitchFamily="34" charset="0"/>
                  <a:cs typeface="Segoe UI" pitchFamily="34" charset="0"/>
                </a:endParaRPr>
              </a:p>
            </p:txBody>
          </p:sp>
        </p:grpSp>
        <p:sp>
          <p:nvSpPr>
            <p:cNvPr id="156" name="magnify">
              <a:extLst>
                <a:ext uri="{FF2B5EF4-FFF2-40B4-BE49-F238E27FC236}">
                  <a16:creationId xmlns:a16="http://schemas.microsoft.com/office/drawing/2014/main" id="{9E47F971-6BA6-44CC-BF10-0695B40E3940}"/>
                </a:ext>
              </a:extLst>
            </p:cNvPr>
            <p:cNvSpPr>
              <a:spLocks noChangeAspect="1" noEditPoints="1"/>
            </p:cNvSpPr>
            <p:nvPr/>
          </p:nvSpPr>
          <p:spPr bwMode="auto">
            <a:xfrm flipH="1">
              <a:off x="6041981" y="5036887"/>
              <a:ext cx="306731" cy="300869"/>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cs typeface="+mn-cs"/>
              </a:endParaRPr>
            </a:p>
          </p:txBody>
        </p:sp>
      </p:grpSp>
      <p:sp>
        <p:nvSpPr>
          <p:cNvPr id="159" name="Freeform: Shape 158">
            <a:extLst>
              <a:ext uri="{FF2B5EF4-FFF2-40B4-BE49-F238E27FC236}">
                <a16:creationId xmlns:a16="http://schemas.microsoft.com/office/drawing/2014/main" id="{9D7DAACA-E29A-41EF-A618-1A66B559A39A}"/>
              </a:ext>
            </a:extLst>
          </p:cNvPr>
          <p:cNvSpPr/>
          <p:nvPr/>
        </p:nvSpPr>
        <p:spPr bwMode="auto">
          <a:xfrm>
            <a:off x="3504670" y="2323849"/>
            <a:ext cx="1808623" cy="99836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ysClr val="window" lastClr="FFFFFF"/>
          </a:solidFill>
          <a:ln w="22225" cap="sq">
            <a:solidFill>
              <a:srgbClr val="4472C4"/>
            </a:solidFill>
            <a:prstDash val="solid"/>
            <a:miter lim="800000"/>
            <a:headEnd/>
            <a:tailEnd/>
          </a:ln>
        </p:spPr>
        <p:txBody>
          <a:bodyPr vert="horz" wrap="square" lIns="89639" tIns="44819" rIns="89639" bIns="44819"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err="1">
              <a:ln>
                <a:noFill/>
              </a:ln>
              <a:gradFill>
                <a:gsLst>
                  <a:gs pos="0">
                    <a:srgbClr val="505050"/>
                  </a:gs>
                  <a:gs pos="100000">
                    <a:srgbClr val="505050"/>
                  </a:gs>
                </a:gsLst>
              </a:gradFill>
              <a:effectLst/>
              <a:uLnTx/>
              <a:uFillTx/>
              <a:latin typeface="Segoe UI Semilight"/>
              <a:cs typeface="+mn-cs"/>
            </a:endParaRPr>
          </a:p>
        </p:txBody>
      </p:sp>
      <p:sp>
        <p:nvSpPr>
          <p:cNvPr id="160" name="MS cloud text">
            <a:extLst>
              <a:ext uri="{FF2B5EF4-FFF2-40B4-BE49-F238E27FC236}">
                <a16:creationId xmlns:a16="http://schemas.microsoft.com/office/drawing/2014/main" id="{E523D823-212B-4962-9C49-5FC169DC6D7B}"/>
              </a:ext>
            </a:extLst>
          </p:cNvPr>
          <p:cNvSpPr txBox="1">
            <a:spLocks/>
          </p:cNvSpPr>
          <p:nvPr/>
        </p:nvSpPr>
        <p:spPr>
          <a:xfrm>
            <a:off x="3623164" y="2820175"/>
            <a:ext cx="1746442" cy="270704"/>
          </a:xfrm>
          <a:prstGeom prst="rect">
            <a:avLst/>
          </a:prstGeom>
        </p:spPr>
        <p:txBody>
          <a:bodyPr vert="horz" wrap="square" lIns="143422" tIns="89639" rIns="143422" bIns="89639"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896386" fontAlgn="auto">
              <a:spcAft>
                <a:spcPts val="0"/>
              </a:spcAft>
              <a:defRPr/>
            </a:pPr>
            <a:r>
              <a:rPr sz="1600" kern="0" spc="0">
                <a:solidFill>
                  <a:srgbClr val="4472C4"/>
                </a:solidFill>
                <a:latin typeface="Segoe UI Semilight"/>
                <a:cs typeface="Segoe UI Semilight" panose="020B0402040204020203" pitchFamily="34" charset="0"/>
              </a:rPr>
              <a:t>Microsoft Azure</a:t>
            </a:r>
            <a:endParaRPr sz="1600" kern="0" spc="0">
              <a:solidFill>
                <a:srgbClr val="4472C4"/>
              </a:solidFill>
              <a:latin typeface="Segoe UI Light"/>
              <a:cs typeface="Segoe UI Semilight" panose="020B0402040204020203" pitchFamily="34" charset="0"/>
            </a:endParaRPr>
          </a:p>
        </p:txBody>
      </p:sp>
      <p:sp>
        <p:nvSpPr>
          <p:cNvPr id="161" name="Rectangle 160">
            <a:extLst>
              <a:ext uri="{FF2B5EF4-FFF2-40B4-BE49-F238E27FC236}">
                <a16:creationId xmlns:a16="http://schemas.microsoft.com/office/drawing/2014/main" id="{9486AAD3-A409-4F42-85EE-D7CCE75660E4}"/>
              </a:ext>
            </a:extLst>
          </p:cNvPr>
          <p:cNvSpPr/>
          <p:nvPr/>
        </p:nvSpPr>
        <p:spPr>
          <a:xfrm>
            <a:off x="3054305" y="5823593"/>
            <a:ext cx="3039070" cy="483544"/>
          </a:xfrm>
          <a:prstGeom prst="rect">
            <a:avLst/>
          </a:prstGeom>
          <a:noFill/>
        </p:spPr>
        <p:txBody>
          <a:bodyPr wrap="none" lIns="179277" tIns="143422" rIns="179277" bIns="143422" rtlCol="0">
            <a:spAutoFit/>
          </a:bodyPr>
          <a:lstStyle/>
          <a:p>
            <a:pPr defTabSz="932384" fontAlgn="auto">
              <a:lnSpc>
                <a:spcPct val="90000"/>
              </a:lnSpc>
              <a:spcBef>
                <a:spcPts val="294"/>
              </a:spcBef>
              <a:spcAft>
                <a:spcPts val="0"/>
              </a:spcAft>
              <a:defRPr/>
            </a:pPr>
            <a:r>
              <a:rPr lang="en-US" sz="1400" b="0" dirty="0">
                <a:gradFill>
                  <a:gsLst>
                    <a:gs pos="78761">
                      <a:srgbClr val="353535"/>
                    </a:gs>
                    <a:gs pos="0">
                      <a:srgbClr val="353535"/>
                    </a:gs>
                  </a:gsLst>
                  <a:lin ang="5400000" scaled="0"/>
                </a:gradFill>
                <a:cs typeface="Segoe UI" panose="020B0502040204020203" pitchFamily="34" charset="0"/>
              </a:rPr>
              <a:t>Log Analytics and Diagnostics</a:t>
            </a:r>
          </a:p>
        </p:txBody>
      </p:sp>
      <p:sp>
        <p:nvSpPr>
          <p:cNvPr id="162" name="Rectangle 161">
            <a:extLst>
              <a:ext uri="{FF2B5EF4-FFF2-40B4-BE49-F238E27FC236}">
                <a16:creationId xmlns:a16="http://schemas.microsoft.com/office/drawing/2014/main" id="{1935032B-DF20-40A0-AEF4-492AEA9B1CE2}"/>
              </a:ext>
            </a:extLst>
          </p:cNvPr>
          <p:cNvSpPr/>
          <p:nvPr/>
        </p:nvSpPr>
        <p:spPr>
          <a:xfrm>
            <a:off x="2927389" y="5606523"/>
            <a:ext cx="3358710" cy="483544"/>
          </a:xfrm>
          <a:prstGeom prst="rect">
            <a:avLst/>
          </a:prstGeom>
          <a:noFill/>
        </p:spPr>
        <p:txBody>
          <a:bodyPr wrap="none" lIns="179277" tIns="143422" rIns="179277" bIns="143422" rtlCol="0">
            <a:spAutoFit/>
          </a:bodyPr>
          <a:lstStyle/>
          <a:p>
            <a:pPr defTabSz="932384" fontAlgn="auto">
              <a:lnSpc>
                <a:spcPct val="90000"/>
              </a:lnSpc>
              <a:spcBef>
                <a:spcPts val="294"/>
              </a:spcBef>
              <a:spcAft>
                <a:spcPts val="0"/>
              </a:spcAft>
              <a:defRPr/>
            </a:pPr>
            <a:r>
              <a:rPr lang="en-US" sz="1400" b="0" dirty="0">
                <a:gradFill>
                  <a:gsLst>
                    <a:gs pos="78761">
                      <a:srgbClr val="353535"/>
                    </a:gs>
                    <a:gs pos="0">
                      <a:srgbClr val="353535"/>
                    </a:gs>
                  </a:gsLst>
                  <a:lin ang="5400000" scaled="0"/>
                </a:gradFill>
                <a:cs typeface="Segoe UI" panose="020B0502040204020203" pitchFamily="34" charset="0"/>
              </a:rPr>
              <a:t>App, Infra, &amp; Network Monitoring</a:t>
            </a:r>
          </a:p>
        </p:txBody>
      </p:sp>
    </p:spTree>
    <p:extLst>
      <p:ext uri="{BB962C8B-B14F-4D97-AF65-F5344CB8AC3E}">
        <p14:creationId xmlns:p14="http://schemas.microsoft.com/office/powerpoint/2010/main" val="250824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500"/>
                                        <p:tgtEl>
                                          <p:spTgt spid="127"/>
                                        </p:tgtEl>
                                      </p:cBhvr>
                                    </p:animEffect>
                                  </p:childTnLst>
                                </p:cTn>
                              </p:par>
                              <p:par>
                                <p:cTn id="8" presetID="35" presetClass="path" presetSubtype="0" decel="100000" fill="hold" grpId="1" nodeType="withEffect">
                                  <p:stCondLst>
                                    <p:cond delay="0"/>
                                  </p:stCondLst>
                                  <p:childTnLst>
                                    <p:animMotion origin="layout" path="M 4.94001E-6 2.51929E-6 L 0.01467 2.51929E-6 " pathEditMode="relative" rAng="0" ptsTypes="AA">
                                      <p:cBhvr>
                                        <p:cTn id="9" dur="500" spd="-100000" fill="hold"/>
                                        <p:tgtEl>
                                          <p:spTgt spid="127"/>
                                        </p:tgtEl>
                                        <p:attrNameLst>
                                          <p:attrName>ppt_x</p:attrName>
                                          <p:attrName>ppt_y</p:attrName>
                                        </p:attrNameLst>
                                      </p:cBhvr>
                                      <p:rCtr x="728" y="0"/>
                                    </p:animMotion>
                                  </p:childTnLst>
                                </p:cTn>
                              </p:par>
                              <p:par>
                                <p:cTn id="10" presetID="10" presetClass="entr" presetSubtype="0" fill="hold" grpId="0" nodeType="withEffect">
                                  <p:stCondLst>
                                    <p:cond delay="0"/>
                                  </p:stCondLst>
                                  <p:childTnLst>
                                    <p:set>
                                      <p:cBhvr>
                                        <p:cTn id="11" dur="1" fill="hold">
                                          <p:stCondLst>
                                            <p:cond delay="0"/>
                                          </p:stCondLst>
                                        </p:cTn>
                                        <p:tgtEl>
                                          <p:spTgt spid="128"/>
                                        </p:tgtEl>
                                        <p:attrNameLst>
                                          <p:attrName>style.visibility</p:attrName>
                                        </p:attrNameLst>
                                      </p:cBhvr>
                                      <p:to>
                                        <p:strVal val="visible"/>
                                      </p:to>
                                    </p:set>
                                    <p:animEffect transition="in" filter="fade">
                                      <p:cBhvr>
                                        <p:cTn id="12" dur="500"/>
                                        <p:tgtEl>
                                          <p:spTgt spid="128"/>
                                        </p:tgtEl>
                                      </p:cBhvr>
                                    </p:animEffect>
                                  </p:childTnLst>
                                </p:cTn>
                              </p:par>
                              <p:par>
                                <p:cTn id="13" presetID="35" presetClass="path" presetSubtype="0" decel="100000" fill="hold" grpId="1" nodeType="withEffect">
                                  <p:stCondLst>
                                    <p:cond delay="0"/>
                                  </p:stCondLst>
                                  <p:childTnLst>
                                    <p:animMotion origin="layout" path="M 4.23283E-6 2.67817E-6 L 0.01468 2.67817E-6 " pathEditMode="relative" rAng="0" ptsTypes="AA">
                                      <p:cBhvr>
                                        <p:cTn id="14" dur="500" spd="-100000" fill="hold"/>
                                        <p:tgtEl>
                                          <p:spTgt spid="128"/>
                                        </p:tgtEl>
                                        <p:attrNameLst>
                                          <p:attrName>ppt_x</p:attrName>
                                          <p:attrName>ppt_y</p:attrName>
                                        </p:attrNameLst>
                                      </p:cBhvr>
                                      <p:rCtr x="728" y="0"/>
                                    </p:animMotion>
                                  </p:childTnLst>
                                </p:cTn>
                              </p:par>
                              <p:par>
                                <p:cTn id="15" presetID="10" presetClass="entr" presetSubtype="0" fill="hold" grpId="0" nodeType="withEffect">
                                  <p:stCondLst>
                                    <p:cond delay="0"/>
                                  </p:stCondLst>
                                  <p:childTnLst>
                                    <p:set>
                                      <p:cBhvr>
                                        <p:cTn id="16" dur="1" fill="hold">
                                          <p:stCondLst>
                                            <p:cond delay="0"/>
                                          </p:stCondLst>
                                        </p:cTn>
                                        <p:tgtEl>
                                          <p:spTgt spid="129"/>
                                        </p:tgtEl>
                                        <p:attrNameLst>
                                          <p:attrName>style.visibility</p:attrName>
                                        </p:attrNameLst>
                                      </p:cBhvr>
                                      <p:to>
                                        <p:strVal val="visible"/>
                                      </p:to>
                                    </p:set>
                                    <p:animEffect transition="in" filter="fade">
                                      <p:cBhvr>
                                        <p:cTn id="17" dur="500"/>
                                        <p:tgtEl>
                                          <p:spTgt spid="129"/>
                                        </p:tgtEl>
                                      </p:cBhvr>
                                    </p:animEffect>
                                  </p:childTnLst>
                                </p:cTn>
                              </p:par>
                              <p:par>
                                <p:cTn id="18" presetID="35" presetClass="path" presetSubtype="0" decel="100000" fill="hold" grpId="1" nodeType="withEffect">
                                  <p:stCondLst>
                                    <p:cond delay="0"/>
                                  </p:stCondLst>
                                  <p:childTnLst>
                                    <p:animMotion origin="layout" path="M 7.27598E-7 2.51929E-6 L -0.01532 2.51929E-6 " pathEditMode="relative" rAng="0" ptsTypes="AA">
                                      <p:cBhvr>
                                        <p:cTn id="19" dur="500" spd="-100000" fill="hold"/>
                                        <p:tgtEl>
                                          <p:spTgt spid="129"/>
                                        </p:tgtEl>
                                        <p:attrNameLst>
                                          <p:attrName>ppt_x</p:attrName>
                                          <p:attrName>ppt_y</p:attrName>
                                        </p:attrNameLst>
                                      </p:cBhvr>
                                      <p:rCtr x="-766" y="0"/>
                                    </p:animMotion>
                                  </p:childTnLst>
                                </p:cTn>
                              </p:par>
                              <p:par>
                                <p:cTn id="20" presetID="10" presetClass="entr" presetSubtype="0" fill="hold" grpId="0" nodeType="withEffect">
                                  <p:stCondLst>
                                    <p:cond delay="0"/>
                                  </p:stCondLst>
                                  <p:childTnLst>
                                    <p:set>
                                      <p:cBhvr>
                                        <p:cTn id="21" dur="1" fill="hold">
                                          <p:stCondLst>
                                            <p:cond delay="0"/>
                                          </p:stCondLst>
                                        </p:cTn>
                                        <p:tgtEl>
                                          <p:spTgt spid="130"/>
                                        </p:tgtEl>
                                        <p:attrNameLst>
                                          <p:attrName>style.visibility</p:attrName>
                                        </p:attrNameLst>
                                      </p:cBhvr>
                                      <p:to>
                                        <p:strVal val="visible"/>
                                      </p:to>
                                    </p:set>
                                    <p:animEffect transition="in" filter="fade">
                                      <p:cBhvr>
                                        <p:cTn id="22" dur="500"/>
                                        <p:tgtEl>
                                          <p:spTgt spid="130"/>
                                        </p:tgtEl>
                                      </p:cBhvr>
                                    </p:animEffect>
                                  </p:childTnLst>
                                </p:cTn>
                              </p:par>
                              <p:par>
                                <p:cTn id="23" presetID="35" presetClass="path" presetSubtype="0" decel="100000" fill="hold" grpId="1" nodeType="withEffect">
                                  <p:stCondLst>
                                    <p:cond delay="0"/>
                                  </p:stCondLst>
                                  <p:childTnLst>
                                    <p:animMotion origin="layout" path="M -4.91703E-6 4.26691E-6 L -0.01531 4.26691E-6 " pathEditMode="relative" rAng="0" ptsTypes="AA">
                                      <p:cBhvr>
                                        <p:cTn id="24" dur="500" spd="-100000" fill="hold"/>
                                        <p:tgtEl>
                                          <p:spTgt spid="130"/>
                                        </p:tgtEl>
                                        <p:attrNameLst>
                                          <p:attrName>ppt_x</p:attrName>
                                          <p:attrName>ppt_y</p:attrName>
                                        </p:attrNameLst>
                                      </p:cBhvr>
                                      <p:rCtr x="-766" y="0"/>
                                    </p:animMotion>
                                  </p:childTnLst>
                                </p:cTn>
                              </p:par>
                              <p:par>
                                <p:cTn id="25" presetID="10" presetClass="entr" presetSubtype="0" fill="hold" grpId="0" nodeType="withEffect">
                                  <p:stCondLst>
                                    <p:cond delay="0"/>
                                  </p:stCondLst>
                                  <p:childTnLst>
                                    <p:set>
                                      <p:cBhvr>
                                        <p:cTn id="26" dur="1" fill="hold">
                                          <p:stCondLst>
                                            <p:cond delay="0"/>
                                          </p:stCondLst>
                                        </p:cTn>
                                        <p:tgtEl>
                                          <p:spTgt spid="121"/>
                                        </p:tgtEl>
                                        <p:attrNameLst>
                                          <p:attrName>style.visibility</p:attrName>
                                        </p:attrNameLst>
                                      </p:cBhvr>
                                      <p:to>
                                        <p:strVal val="visible"/>
                                      </p:to>
                                    </p:set>
                                    <p:animEffect transition="in" filter="fade">
                                      <p:cBhvr>
                                        <p:cTn id="27" dur="500"/>
                                        <p:tgtEl>
                                          <p:spTgt spid="121"/>
                                        </p:tgtEl>
                                      </p:cBhvr>
                                    </p:animEffect>
                                  </p:childTnLst>
                                </p:cTn>
                              </p:par>
                              <p:par>
                                <p:cTn id="28" presetID="35" presetClass="path" presetSubtype="0" decel="100000" fill="hold" grpId="1" nodeType="withEffect">
                                  <p:stCondLst>
                                    <p:cond delay="0"/>
                                  </p:stCondLst>
                                  <p:childTnLst>
                                    <p:animMotion origin="layout" path="M -4.91703E-6 4.26691E-6 L -0.01531 4.26691E-6 " pathEditMode="relative" rAng="0" ptsTypes="AA">
                                      <p:cBhvr>
                                        <p:cTn id="29" dur="500" spd="-100000" fill="hold"/>
                                        <p:tgtEl>
                                          <p:spTgt spid="121"/>
                                        </p:tgtEl>
                                        <p:attrNameLst>
                                          <p:attrName>ppt_x</p:attrName>
                                          <p:attrName>ppt_y</p:attrName>
                                        </p:attrNameLst>
                                      </p:cBhvr>
                                      <p:rCtr x="-766" y="0"/>
                                    </p:animMotion>
                                  </p:childTnLst>
                                </p:cTn>
                              </p:par>
                              <p:par>
                                <p:cTn id="30" presetID="10" presetClass="entr" presetSubtype="0" fill="hold" grpId="0" nodeType="withEffect">
                                  <p:stCondLst>
                                    <p:cond delay="0"/>
                                  </p:stCondLst>
                                  <p:childTnLst>
                                    <p:set>
                                      <p:cBhvr>
                                        <p:cTn id="31" dur="1" fill="hold">
                                          <p:stCondLst>
                                            <p:cond delay="0"/>
                                          </p:stCondLst>
                                        </p:cTn>
                                        <p:tgtEl>
                                          <p:spTgt spid="122"/>
                                        </p:tgtEl>
                                        <p:attrNameLst>
                                          <p:attrName>style.visibility</p:attrName>
                                        </p:attrNameLst>
                                      </p:cBhvr>
                                      <p:to>
                                        <p:strVal val="visible"/>
                                      </p:to>
                                    </p:set>
                                    <p:animEffect transition="in" filter="fade">
                                      <p:cBhvr>
                                        <p:cTn id="32" dur="500"/>
                                        <p:tgtEl>
                                          <p:spTgt spid="122"/>
                                        </p:tgtEl>
                                      </p:cBhvr>
                                    </p:animEffect>
                                  </p:childTnLst>
                                </p:cTn>
                              </p:par>
                              <p:par>
                                <p:cTn id="33" presetID="35" presetClass="path" presetSubtype="0" decel="100000" fill="hold" grpId="1" nodeType="withEffect">
                                  <p:stCondLst>
                                    <p:cond delay="0"/>
                                  </p:stCondLst>
                                  <p:childTnLst>
                                    <p:animMotion origin="layout" path="M 7.27598E-7 2.51929E-6 L -0.01532 2.51929E-6 " pathEditMode="relative" rAng="0" ptsTypes="AA">
                                      <p:cBhvr>
                                        <p:cTn id="34" dur="500" spd="-100000" fill="hold"/>
                                        <p:tgtEl>
                                          <p:spTgt spid="122"/>
                                        </p:tgtEl>
                                        <p:attrNameLst>
                                          <p:attrName>ppt_x</p:attrName>
                                          <p:attrName>ppt_y</p:attrName>
                                        </p:attrNameLst>
                                      </p:cBhvr>
                                      <p:rCtr x="-766" y="0"/>
                                    </p:animMotion>
                                  </p:childTnLst>
                                </p:cTn>
                              </p:par>
                              <p:par>
                                <p:cTn id="35" presetID="10" presetClass="entr" presetSubtype="0" fill="hold" grpId="0" nodeType="withEffect">
                                  <p:stCondLst>
                                    <p:cond delay="0"/>
                                  </p:stCondLst>
                                  <p:childTnLst>
                                    <p:set>
                                      <p:cBhvr>
                                        <p:cTn id="36" dur="1" fill="hold">
                                          <p:stCondLst>
                                            <p:cond delay="0"/>
                                          </p:stCondLst>
                                        </p:cTn>
                                        <p:tgtEl>
                                          <p:spTgt spid="116"/>
                                        </p:tgtEl>
                                        <p:attrNameLst>
                                          <p:attrName>style.visibility</p:attrName>
                                        </p:attrNameLst>
                                      </p:cBhvr>
                                      <p:to>
                                        <p:strVal val="visible"/>
                                      </p:to>
                                    </p:set>
                                    <p:animEffect transition="in" filter="fade">
                                      <p:cBhvr>
                                        <p:cTn id="37" dur="500"/>
                                        <p:tgtEl>
                                          <p:spTgt spid="116"/>
                                        </p:tgtEl>
                                      </p:cBhvr>
                                    </p:animEffect>
                                  </p:childTnLst>
                                </p:cTn>
                              </p:par>
                              <p:par>
                                <p:cTn id="38" presetID="35" presetClass="path" presetSubtype="0" decel="100000" fill="hold" grpId="1" nodeType="withEffect">
                                  <p:stCondLst>
                                    <p:cond delay="0"/>
                                  </p:stCondLst>
                                  <p:childTnLst>
                                    <p:animMotion origin="layout" path="M 4.94001E-6 2.51929E-6 L 0.01467 2.51929E-6 " pathEditMode="relative" rAng="0" ptsTypes="AA">
                                      <p:cBhvr>
                                        <p:cTn id="39" dur="500" spd="-100000" fill="hold"/>
                                        <p:tgtEl>
                                          <p:spTgt spid="116"/>
                                        </p:tgtEl>
                                        <p:attrNameLst>
                                          <p:attrName>ppt_x</p:attrName>
                                          <p:attrName>ppt_y</p:attrName>
                                        </p:attrNameLst>
                                      </p:cBhvr>
                                      <p:rCtr x="728" y="0"/>
                                    </p:animMotion>
                                  </p:childTnLst>
                                </p:cTn>
                              </p:par>
                              <p:par>
                                <p:cTn id="40" presetID="10" presetClass="entr" presetSubtype="0" fill="hold" grpId="0" nodeType="withEffect">
                                  <p:stCondLst>
                                    <p:cond delay="0"/>
                                  </p:stCondLst>
                                  <p:childTnLst>
                                    <p:set>
                                      <p:cBhvr>
                                        <p:cTn id="41" dur="1" fill="hold">
                                          <p:stCondLst>
                                            <p:cond delay="0"/>
                                          </p:stCondLst>
                                        </p:cTn>
                                        <p:tgtEl>
                                          <p:spTgt spid="113"/>
                                        </p:tgtEl>
                                        <p:attrNameLst>
                                          <p:attrName>style.visibility</p:attrName>
                                        </p:attrNameLst>
                                      </p:cBhvr>
                                      <p:to>
                                        <p:strVal val="visible"/>
                                      </p:to>
                                    </p:set>
                                    <p:animEffect transition="in" filter="fade">
                                      <p:cBhvr>
                                        <p:cTn id="42" dur="500"/>
                                        <p:tgtEl>
                                          <p:spTgt spid="113"/>
                                        </p:tgtEl>
                                      </p:cBhvr>
                                    </p:animEffect>
                                  </p:childTnLst>
                                </p:cTn>
                              </p:par>
                              <p:par>
                                <p:cTn id="43" presetID="35" presetClass="path" presetSubtype="0" decel="100000" fill="hold" grpId="1" nodeType="withEffect">
                                  <p:stCondLst>
                                    <p:cond delay="0"/>
                                  </p:stCondLst>
                                  <p:childTnLst>
                                    <p:animMotion origin="layout" path="M 4.94001E-6 2.51929E-6 L 0.01467 2.51929E-6 " pathEditMode="relative" rAng="0" ptsTypes="AA">
                                      <p:cBhvr>
                                        <p:cTn id="44" dur="500" spd="-100000" fill="hold"/>
                                        <p:tgtEl>
                                          <p:spTgt spid="113"/>
                                        </p:tgtEl>
                                        <p:attrNameLst>
                                          <p:attrName>ppt_x</p:attrName>
                                          <p:attrName>ppt_y</p:attrName>
                                        </p:attrNameLst>
                                      </p:cBhvr>
                                      <p:rCtr x="728" y="0"/>
                                    </p:animMotion>
                                  </p:childTnLst>
                                </p:cTn>
                              </p:par>
                              <p:par>
                                <p:cTn id="45" presetID="10" presetClass="entr" presetSubtype="0" fill="hold" grpId="0" nodeType="withEffect">
                                  <p:stCondLst>
                                    <p:cond delay="0"/>
                                  </p:stCondLst>
                                  <p:childTnLst>
                                    <p:set>
                                      <p:cBhvr>
                                        <p:cTn id="46" dur="1" fill="hold">
                                          <p:stCondLst>
                                            <p:cond delay="0"/>
                                          </p:stCondLst>
                                        </p:cTn>
                                        <p:tgtEl>
                                          <p:spTgt spid="120"/>
                                        </p:tgtEl>
                                        <p:attrNameLst>
                                          <p:attrName>style.visibility</p:attrName>
                                        </p:attrNameLst>
                                      </p:cBhvr>
                                      <p:to>
                                        <p:strVal val="visible"/>
                                      </p:to>
                                    </p:set>
                                    <p:animEffect transition="in" filter="fade">
                                      <p:cBhvr>
                                        <p:cTn id="47" dur="500"/>
                                        <p:tgtEl>
                                          <p:spTgt spid="120"/>
                                        </p:tgtEl>
                                      </p:cBhvr>
                                    </p:animEffect>
                                  </p:childTnLst>
                                </p:cTn>
                              </p:par>
                              <p:par>
                                <p:cTn id="48" presetID="35" presetClass="path" presetSubtype="0" decel="100000" fill="hold" grpId="1" nodeType="withEffect">
                                  <p:stCondLst>
                                    <p:cond delay="0"/>
                                  </p:stCondLst>
                                  <p:childTnLst>
                                    <p:animMotion origin="layout" path="M 1.21777E-6 -4.25783E-6 L -0.01532 -4.25783E-6 " pathEditMode="relative" rAng="0" ptsTypes="AA">
                                      <p:cBhvr>
                                        <p:cTn id="49" dur="500" spd="-100000" fill="hold"/>
                                        <p:tgtEl>
                                          <p:spTgt spid="120"/>
                                        </p:tgtEl>
                                        <p:attrNameLst>
                                          <p:attrName>ppt_x</p:attrName>
                                          <p:attrName>ppt_y</p:attrName>
                                        </p:attrNameLst>
                                      </p:cBhvr>
                                      <p:rCtr x="-766" y="0"/>
                                    </p:animMotion>
                                  </p:childTnLst>
                                </p:cTn>
                              </p:par>
                              <p:par>
                                <p:cTn id="50" presetID="22" presetClass="entr" presetSubtype="2" fill="hold" nodeType="withEffect">
                                  <p:stCondLst>
                                    <p:cond delay="0"/>
                                  </p:stCondLst>
                                  <p:childTnLst>
                                    <p:set>
                                      <p:cBhvr>
                                        <p:cTn id="51" dur="1" fill="hold">
                                          <p:stCondLst>
                                            <p:cond delay="0"/>
                                          </p:stCondLst>
                                        </p:cTn>
                                        <p:tgtEl>
                                          <p:spTgt spid="143"/>
                                        </p:tgtEl>
                                        <p:attrNameLst>
                                          <p:attrName>style.visibility</p:attrName>
                                        </p:attrNameLst>
                                      </p:cBhvr>
                                      <p:to>
                                        <p:strVal val="visible"/>
                                      </p:to>
                                    </p:set>
                                    <p:animEffect transition="in" filter="wipe(right)">
                                      <p:cBhvr>
                                        <p:cTn id="52" dur="500"/>
                                        <p:tgtEl>
                                          <p:spTgt spid="143"/>
                                        </p:tgtEl>
                                      </p:cBhvr>
                                    </p:animEffect>
                                  </p:childTnLst>
                                </p:cTn>
                              </p:par>
                              <p:par>
                                <p:cTn id="53" presetID="22" presetClass="entr" presetSubtype="2" fill="hold" nodeType="withEffect">
                                  <p:stCondLst>
                                    <p:cond delay="0"/>
                                  </p:stCondLst>
                                  <p:childTnLst>
                                    <p:set>
                                      <p:cBhvr>
                                        <p:cTn id="54" dur="1" fill="hold">
                                          <p:stCondLst>
                                            <p:cond delay="0"/>
                                          </p:stCondLst>
                                        </p:cTn>
                                        <p:tgtEl>
                                          <p:spTgt spid="141"/>
                                        </p:tgtEl>
                                        <p:attrNameLst>
                                          <p:attrName>style.visibility</p:attrName>
                                        </p:attrNameLst>
                                      </p:cBhvr>
                                      <p:to>
                                        <p:strVal val="visible"/>
                                      </p:to>
                                    </p:set>
                                    <p:animEffect transition="in" filter="wipe(right)">
                                      <p:cBhvr>
                                        <p:cTn id="55" dur="500"/>
                                        <p:tgtEl>
                                          <p:spTgt spid="141"/>
                                        </p:tgtEl>
                                      </p:cBhvr>
                                    </p:animEffect>
                                  </p:childTnLst>
                                </p:cTn>
                              </p:par>
                              <p:par>
                                <p:cTn id="56" presetID="22" presetClass="entr" presetSubtype="8" fill="hold" nodeType="withEffect">
                                  <p:stCondLst>
                                    <p:cond delay="0"/>
                                  </p:stCondLst>
                                  <p:childTnLst>
                                    <p:set>
                                      <p:cBhvr>
                                        <p:cTn id="57" dur="1" fill="hold">
                                          <p:stCondLst>
                                            <p:cond delay="0"/>
                                          </p:stCondLst>
                                        </p:cTn>
                                        <p:tgtEl>
                                          <p:spTgt spid="140"/>
                                        </p:tgtEl>
                                        <p:attrNameLst>
                                          <p:attrName>style.visibility</p:attrName>
                                        </p:attrNameLst>
                                      </p:cBhvr>
                                      <p:to>
                                        <p:strVal val="visible"/>
                                      </p:to>
                                    </p:set>
                                    <p:animEffect transition="in" filter="wipe(left)">
                                      <p:cBhvr>
                                        <p:cTn id="58" dur="500"/>
                                        <p:tgtEl>
                                          <p:spTgt spid="140"/>
                                        </p:tgtEl>
                                      </p:cBhvr>
                                    </p:animEffect>
                                  </p:childTnLst>
                                </p:cTn>
                              </p:par>
                              <p:par>
                                <p:cTn id="59" presetID="22" presetClass="entr" presetSubtype="8" fill="hold" nodeType="withEffect">
                                  <p:stCondLst>
                                    <p:cond delay="0"/>
                                  </p:stCondLst>
                                  <p:childTnLst>
                                    <p:set>
                                      <p:cBhvr>
                                        <p:cTn id="60" dur="1" fill="hold">
                                          <p:stCondLst>
                                            <p:cond delay="0"/>
                                          </p:stCondLst>
                                        </p:cTn>
                                        <p:tgtEl>
                                          <p:spTgt spid="142"/>
                                        </p:tgtEl>
                                        <p:attrNameLst>
                                          <p:attrName>style.visibility</p:attrName>
                                        </p:attrNameLst>
                                      </p:cBhvr>
                                      <p:to>
                                        <p:strVal val="visible"/>
                                      </p:to>
                                    </p:set>
                                    <p:animEffect transition="in" filter="wipe(left)">
                                      <p:cBhvr>
                                        <p:cTn id="61" dur="500"/>
                                        <p:tgtEl>
                                          <p:spTgt spid="142"/>
                                        </p:tgtEl>
                                      </p:cBhvr>
                                    </p:animEffect>
                                  </p:childTnLst>
                                </p:cTn>
                              </p:par>
                              <p:par>
                                <p:cTn id="62" presetID="22" presetClass="entr" presetSubtype="1" fill="hold" nodeType="withEffect">
                                  <p:stCondLst>
                                    <p:cond delay="0"/>
                                  </p:stCondLst>
                                  <p:childTnLst>
                                    <p:set>
                                      <p:cBhvr>
                                        <p:cTn id="63" dur="1" fill="hold">
                                          <p:stCondLst>
                                            <p:cond delay="0"/>
                                          </p:stCondLst>
                                        </p:cTn>
                                        <p:tgtEl>
                                          <p:spTgt spid="144"/>
                                        </p:tgtEl>
                                        <p:attrNameLst>
                                          <p:attrName>style.visibility</p:attrName>
                                        </p:attrNameLst>
                                      </p:cBhvr>
                                      <p:to>
                                        <p:strVal val="visible"/>
                                      </p:to>
                                    </p:set>
                                    <p:animEffect transition="in" filter="wipe(up)">
                                      <p:cBhvr>
                                        <p:cTn id="64" dur="500"/>
                                        <p:tgtEl>
                                          <p:spTgt spid="144"/>
                                        </p:tgtEl>
                                      </p:cBhvr>
                                    </p:animEffect>
                                  </p:childTnLst>
                                </p:cTn>
                              </p:par>
                              <p:par>
                                <p:cTn id="65" presetID="53" presetClass="entr" presetSubtype="16" fill="hold" nodeType="withEffect">
                                  <p:stCondLst>
                                    <p:cond delay="0"/>
                                  </p:stCondLst>
                                  <p:childTnLst>
                                    <p:set>
                                      <p:cBhvr>
                                        <p:cTn id="66" dur="1" fill="hold">
                                          <p:stCondLst>
                                            <p:cond delay="0"/>
                                          </p:stCondLst>
                                        </p:cTn>
                                        <p:tgtEl>
                                          <p:spTgt spid="136"/>
                                        </p:tgtEl>
                                        <p:attrNameLst>
                                          <p:attrName>style.visibility</p:attrName>
                                        </p:attrNameLst>
                                      </p:cBhvr>
                                      <p:to>
                                        <p:strVal val="visible"/>
                                      </p:to>
                                    </p:set>
                                    <p:anim calcmode="lin" valueType="num">
                                      <p:cBhvr>
                                        <p:cTn id="67" dur="500" fill="hold"/>
                                        <p:tgtEl>
                                          <p:spTgt spid="136"/>
                                        </p:tgtEl>
                                        <p:attrNameLst>
                                          <p:attrName>ppt_w</p:attrName>
                                        </p:attrNameLst>
                                      </p:cBhvr>
                                      <p:tavLst>
                                        <p:tav tm="0">
                                          <p:val>
                                            <p:fltVal val="0"/>
                                          </p:val>
                                        </p:tav>
                                        <p:tav tm="100000">
                                          <p:val>
                                            <p:strVal val="#ppt_w"/>
                                          </p:val>
                                        </p:tav>
                                      </p:tavLst>
                                    </p:anim>
                                    <p:anim calcmode="lin" valueType="num">
                                      <p:cBhvr>
                                        <p:cTn id="68" dur="500" fill="hold"/>
                                        <p:tgtEl>
                                          <p:spTgt spid="136"/>
                                        </p:tgtEl>
                                        <p:attrNameLst>
                                          <p:attrName>ppt_h</p:attrName>
                                        </p:attrNameLst>
                                      </p:cBhvr>
                                      <p:tavLst>
                                        <p:tav tm="0">
                                          <p:val>
                                            <p:fltVal val="0"/>
                                          </p:val>
                                        </p:tav>
                                        <p:tav tm="100000">
                                          <p:val>
                                            <p:strVal val="#ppt_h"/>
                                          </p:val>
                                        </p:tav>
                                      </p:tavLst>
                                    </p:anim>
                                    <p:animEffect transition="in" filter="fade">
                                      <p:cBhvr>
                                        <p:cTn id="69" dur="500"/>
                                        <p:tgtEl>
                                          <p:spTgt spid="136"/>
                                        </p:tgtEl>
                                      </p:cBhvr>
                                    </p:animEffect>
                                  </p:childTnLst>
                                </p:cTn>
                              </p:par>
                              <p:par>
                                <p:cTn id="70" presetID="53" presetClass="entr" presetSubtype="16" fill="hold" nodeType="withEffect">
                                  <p:stCondLst>
                                    <p:cond delay="0"/>
                                  </p:stCondLst>
                                  <p:childTnLst>
                                    <p:set>
                                      <p:cBhvr>
                                        <p:cTn id="71" dur="1" fill="hold">
                                          <p:stCondLst>
                                            <p:cond delay="0"/>
                                          </p:stCondLst>
                                        </p:cTn>
                                        <p:tgtEl>
                                          <p:spTgt spid="132"/>
                                        </p:tgtEl>
                                        <p:attrNameLst>
                                          <p:attrName>style.visibility</p:attrName>
                                        </p:attrNameLst>
                                      </p:cBhvr>
                                      <p:to>
                                        <p:strVal val="visible"/>
                                      </p:to>
                                    </p:set>
                                    <p:anim calcmode="lin" valueType="num">
                                      <p:cBhvr>
                                        <p:cTn id="72" dur="500" fill="hold"/>
                                        <p:tgtEl>
                                          <p:spTgt spid="132"/>
                                        </p:tgtEl>
                                        <p:attrNameLst>
                                          <p:attrName>ppt_w</p:attrName>
                                        </p:attrNameLst>
                                      </p:cBhvr>
                                      <p:tavLst>
                                        <p:tav tm="0">
                                          <p:val>
                                            <p:fltVal val="0"/>
                                          </p:val>
                                        </p:tav>
                                        <p:tav tm="100000">
                                          <p:val>
                                            <p:strVal val="#ppt_w"/>
                                          </p:val>
                                        </p:tav>
                                      </p:tavLst>
                                    </p:anim>
                                    <p:anim calcmode="lin" valueType="num">
                                      <p:cBhvr>
                                        <p:cTn id="73" dur="500" fill="hold"/>
                                        <p:tgtEl>
                                          <p:spTgt spid="132"/>
                                        </p:tgtEl>
                                        <p:attrNameLst>
                                          <p:attrName>ppt_h</p:attrName>
                                        </p:attrNameLst>
                                      </p:cBhvr>
                                      <p:tavLst>
                                        <p:tav tm="0">
                                          <p:val>
                                            <p:fltVal val="0"/>
                                          </p:val>
                                        </p:tav>
                                        <p:tav tm="100000">
                                          <p:val>
                                            <p:strVal val="#ppt_h"/>
                                          </p:val>
                                        </p:tav>
                                      </p:tavLst>
                                    </p:anim>
                                    <p:animEffect transition="in" filter="fade">
                                      <p:cBhvr>
                                        <p:cTn id="74" dur="500"/>
                                        <p:tgtEl>
                                          <p:spTgt spid="132"/>
                                        </p:tgtEl>
                                      </p:cBhvr>
                                    </p:animEffect>
                                  </p:childTnLst>
                                </p:cTn>
                              </p:par>
                              <p:par>
                                <p:cTn id="75" presetID="53" presetClass="entr" presetSubtype="16" fill="hold" nodeType="withEffect">
                                  <p:stCondLst>
                                    <p:cond delay="0"/>
                                  </p:stCondLst>
                                  <p:childTnLst>
                                    <p:set>
                                      <p:cBhvr>
                                        <p:cTn id="76" dur="1" fill="hold">
                                          <p:stCondLst>
                                            <p:cond delay="0"/>
                                          </p:stCondLst>
                                        </p:cTn>
                                        <p:tgtEl>
                                          <p:spTgt spid="145"/>
                                        </p:tgtEl>
                                        <p:attrNameLst>
                                          <p:attrName>style.visibility</p:attrName>
                                        </p:attrNameLst>
                                      </p:cBhvr>
                                      <p:to>
                                        <p:strVal val="visible"/>
                                      </p:to>
                                    </p:set>
                                    <p:anim calcmode="lin" valueType="num">
                                      <p:cBhvr>
                                        <p:cTn id="77" dur="500" fill="hold"/>
                                        <p:tgtEl>
                                          <p:spTgt spid="145"/>
                                        </p:tgtEl>
                                        <p:attrNameLst>
                                          <p:attrName>ppt_w</p:attrName>
                                        </p:attrNameLst>
                                      </p:cBhvr>
                                      <p:tavLst>
                                        <p:tav tm="0">
                                          <p:val>
                                            <p:fltVal val="0"/>
                                          </p:val>
                                        </p:tav>
                                        <p:tav tm="100000">
                                          <p:val>
                                            <p:strVal val="#ppt_w"/>
                                          </p:val>
                                        </p:tav>
                                      </p:tavLst>
                                    </p:anim>
                                    <p:anim calcmode="lin" valueType="num">
                                      <p:cBhvr>
                                        <p:cTn id="78" dur="500" fill="hold"/>
                                        <p:tgtEl>
                                          <p:spTgt spid="145"/>
                                        </p:tgtEl>
                                        <p:attrNameLst>
                                          <p:attrName>ppt_h</p:attrName>
                                        </p:attrNameLst>
                                      </p:cBhvr>
                                      <p:tavLst>
                                        <p:tav tm="0">
                                          <p:val>
                                            <p:fltVal val="0"/>
                                          </p:val>
                                        </p:tav>
                                        <p:tav tm="100000">
                                          <p:val>
                                            <p:strVal val="#ppt_h"/>
                                          </p:val>
                                        </p:tav>
                                      </p:tavLst>
                                    </p:anim>
                                    <p:animEffect transition="in" filter="fade">
                                      <p:cBhvr>
                                        <p:cTn id="79" dur="500"/>
                                        <p:tgtEl>
                                          <p:spTgt spid="145"/>
                                        </p:tgtEl>
                                      </p:cBhvr>
                                    </p:animEffect>
                                  </p:childTnLst>
                                </p:cTn>
                              </p:par>
                              <p:par>
                                <p:cTn id="80" presetID="21" presetClass="entr" presetSubtype="1" fill="hold" nodeType="withEffect">
                                  <p:stCondLst>
                                    <p:cond delay="0"/>
                                  </p:stCondLst>
                                  <p:childTnLst>
                                    <p:set>
                                      <p:cBhvr>
                                        <p:cTn id="81" dur="1" fill="hold">
                                          <p:stCondLst>
                                            <p:cond delay="0"/>
                                          </p:stCondLst>
                                        </p:cTn>
                                        <p:tgtEl>
                                          <p:spTgt spid="107"/>
                                        </p:tgtEl>
                                        <p:attrNameLst>
                                          <p:attrName>style.visibility</p:attrName>
                                        </p:attrNameLst>
                                      </p:cBhvr>
                                      <p:to>
                                        <p:strVal val="visible"/>
                                      </p:to>
                                    </p:set>
                                    <p:animEffect transition="in" filter="wheel(1)">
                                      <p:cBhvr>
                                        <p:cTn id="82" dur="10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13" grpId="1"/>
      <p:bldP spid="116" grpId="0"/>
      <p:bldP spid="116" grpId="1"/>
      <p:bldP spid="120" grpId="0"/>
      <p:bldP spid="120" grpId="1"/>
      <p:bldP spid="121" grpId="0"/>
      <p:bldP spid="121" grpId="1"/>
      <p:bldP spid="122" grpId="0"/>
      <p:bldP spid="122" grpId="1"/>
      <p:bldP spid="127" grpId="0"/>
      <p:bldP spid="127" grpId="1"/>
      <p:bldP spid="128" grpId="0"/>
      <p:bldP spid="128" grpId="1"/>
      <p:bldP spid="129" grpId="0"/>
      <p:bldP spid="129" grpId="1"/>
      <p:bldP spid="130" grpId="0"/>
      <p:bldP spid="130"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6243FB-F2CA-48D7-9B19-9320FAB130FD}"/>
              </a:ext>
            </a:extLst>
          </p:cNvPr>
          <p:cNvSpPr>
            <a:spLocks noGrp="1"/>
          </p:cNvSpPr>
          <p:nvPr>
            <p:ph type="title"/>
          </p:nvPr>
        </p:nvSpPr>
        <p:spPr/>
        <p:txBody>
          <a:bodyPr/>
          <a:lstStyle/>
          <a:p>
            <a:r>
              <a:rPr lang="en-US" dirty="0"/>
              <a:t>Security Center</a:t>
            </a:r>
          </a:p>
        </p:txBody>
      </p:sp>
      <p:sp>
        <p:nvSpPr>
          <p:cNvPr id="6" name="Text Placeholder 5">
            <a:extLst>
              <a:ext uri="{FF2B5EF4-FFF2-40B4-BE49-F238E27FC236}">
                <a16:creationId xmlns:a16="http://schemas.microsoft.com/office/drawing/2014/main" id="{9F2E212E-70C4-4691-B64E-6AC8D18B940A}"/>
              </a:ext>
            </a:extLst>
          </p:cNvPr>
          <p:cNvSpPr>
            <a:spLocks noGrp="1"/>
          </p:cNvSpPr>
          <p:nvPr>
            <p:ph type="body" sz="quarter" idx="13"/>
          </p:nvPr>
        </p:nvSpPr>
        <p:spPr/>
        <p:txBody>
          <a:bodyPr/>
          <a:lstStyle/>
          <a:p>
            <a:r>
              <a:rPr lang="en-US" dirty="0">
                <a:hlinkClick r:id="rId3"/>
              </a:rPr>
              <a:t>https://docs.microsoft.com/en-us/azure/security-center/security-center-intro</a:t>
            </a:r>
            <a:endParaRPr lang="en-US" dirty="0"/>
          </a:p>
          <a:p>
            <a:endParaRPr lang="en-US" dirty="0"/>
          </a:p>
          <a:p>
            <a:endParaRPr lang="en-US" dirty="0"/>
          </a:p>
        </p:txBody>
      </p:sp>
      <p:pic>
        <p:nvPicPr>
          <p:cNvPr id="7" name="Content Placeholder 6">
            <a:extLst>
              <a:ext uri="{FF2B5EF4-FFF2-40B4-BE49-F238E27FC236}">
                <a16:creationId xmlns:a16="http://schemas.microsoft.com/office/drawing/2014/main" id="{B0E51DB1-2BDE-491A-9AC1-A3F4C28C6EAE}"/>
              </a:ext>
            </a:extLst>
          </p:cNvPr>
          <p:cNvPicPr>
            <a:picLocks noGrp="1" noChangeAspect="1"/>
          </p:cNvPicPr>
          <p:nvPr>
            <p:ph idx="1"/>
          </p:nvPr>
        </p:nvPicPr>
        <p:blipFill>
          <a:blip r:embed="rId4" cstate="email">
            <a:extLst>
              <a:ext uri="{28A0092B-C50C-407E-A947-70E740481C1C}">
                <a14:useLocalDpi xmlns:a14="http://schemas.microsoft.com/office/drawing/2010/main"/>
              </a:ext>
            </a:extLst>
          </a:blip>
          <a:stretch>
            <a:fillRect/>
          </a:stretch>
        </p:blipFill>
        <p:spPr>
          <a:xfrm>
            <a:off x="702387" y="1020763"/>
            <a:ext cx="7693189" cy="5148262"/>
          </a:xfrm>
          <a:prstGeom prst="rect">
            <a:avLst/>
          </a:prstGeom>
        </p:spPr>
      </p:pic>
    </p:spTree>
    <p:extLst>
      <p:ext uri="{BB962C8B-B14F-4D97-AF65-F5344CB8AC3E}">
        <p14:creationId xmlns:p14="http://schemas.microsoft.com/office/powerpoint/2010/main" val="3190868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Azure Advisor</a:t>
            </a:r>
          </a:p>
        </p:txBody>
      </p:sp>
      <p:sp>
        <p:nvSpPr>
          <p:cNvPr id="4" name="Text Placeholder 3">
            <a:extLst>
              <a:ext uri="{FF2B5EF4-FFF2-40B4-BE49-F238E27FC236}">
                <a16:creationId xmlns:a16="http://schemas.microsoft.com/office/drawing/2014/main" id="{DF918C98-9FC1-4D9C-A2E8-6B8ACCB9061C}"/>
              </a:ext>
            </a:extLst>
          </p:cNvPr>
          <p:cNvSpPr>
            <a:spLocks noGrp="1"/>
          </p:cNvSpPr>
          <p:nvPr>
            <p:ph type="body" idx="1"/>
          </p:nvPr>
        </p:nvSpPr>
        <p:spPr>
          <a:xfrm>
            <a:off x="261189" y="1999129"/>
            <a:ext cx="8574902" cy="4169442"/>
          </a:xfrm>
        </p:spPr>
        <p:txBody>
          <a:bodyPr/>
          <a:lstStyle/>
          <a:p>
            <a:r>
              <a:rPr lang="en-US" dirty="0">
                <a:solidFill>
                  <a:srgbClr val="505050"/>
                </a:solidFill>
              </a:rPr>
              <a:t>Improve what matters most</a:t>
            </a:r>
          </a:p>
          <a:p>
            <a:r>
              <a:rPr lang="en-US" dirty="0">
                <a:solidFill>
                  <a:srgbClr val="505050"/>
                </a:solidFill>
              </a:rPr>
              <a:t>Get ongoing, actionable advice</a:t>
            </a:r>
          </a:p>
          <a:p>
            <a:r>
              <a:rPr lang="en-US" dirty="0">
                <a:solidFill>
                  <a:srgbClr val="505050"/>
                </a:solidFill>
              </a:rPr>
              <a:t>Implement recommendations easily</a:t>
            </a:r>
          </a:p>
          <a:p>
            <a:endParaRPr lang="en-US" dirty="0"/>
          </a:p>
        </p:txBody>
      </p:sp>
      <p:sp>
        <p:nvSpPr>
          <p:cNvPr id="3" name="Text Placeholder 2">
            <a:extLst>
              <a:ext uri="{FF2B5EF4-FFF2-40B4-BE49-F238E27FC236}">
                <a16:creationId xmlns:a16="http://schemas.microsoft.com/office/drawing/2014/main" id="{9A3E92F3-3BCD-4877-A39E-60A7735817F5}"/>
              </a:ext>
            </a:extLst>
          </p:cNvPr>
          <p:cNvSpPr>
            <a:spLocks noGrp="1"/>
          </p:cNvSpPr>
          <p:nvPr>
            <p:ph type="body" sz="quarter" idx="10"/>
          </p:nvPr>
        </p:nvSpPr>
        <p:spPr/>
        <p:txBody>
          <a:bodyPr/>
          <a:lstStyle/>
          <a:p>
            <a:r>
              <a:rPr lang="en-US" dirty="0">
                <a:hlinkClick r:id="rId3"/>
              </a:rPr>
              <a:t>https://docs.microsoft.com/en-us/azure/advisor/advisor-overview</a:t>
            </a:r>
            <a:endParaRPr lang="en-US" dirty="0"/>
          </a:p>
          <a:p>
            <a:endParaRPr lang="en-US" dirty="0"/>
          </a:p>
        </p:txBody>
      </p:sp>
      <p:pic>
        <p:nvPicPr>
          <p:cNvPr id="6146" name="Picture 2" descr="https://azurecomcdn.azureedge.net/cvt-f201648b749afc31f7eefa24057159f73db14f4731df38453626c5cd82ac54fc/images/page/services/advisor/improve-what-matters.png">
            <a:extLst>
              <a:ext uri="{FF2B5EF4-FFF2-40B4-BE49-F238E27FC236}">
                <a16:creationId xmlns:a16="http://schemas.microsoft.com/office/drawing/2014/main" id="{C84FC27D-CE35-4FCD-835E-7E60C2AA49C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627914" y="3265714"/>
            <a:ext cx="3026228" cy="2143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7245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Network Watcher</a:t>
            </a:r>
          </a:p>
        </p:txBody>
      </p:sp>
      <p:sp>
        <p:nvSpPr>
          <p:cNvPr id="3" name="Content Placeholder 2">
            <a:extLst>
              <a:ext uri="{FF2B5EF4-FFF2-40B4-BE49-F238E27FC236}">
                <a16:creationId xmlns:a16="http://schemas.microsoft.com/office/drawing/2014/main" id="{3FCF1BB0-A5B7-42FA-8D19-BB823709A5B2}"/>
              </a:ext>
            </a:extLst>
          </p:cNvPr>
          <p:cNvSpPr>
            <a:spLocks noGrp="1"/>
          </p:cNvSpPr>
          <p:nvPr>
            <p:ph idx="1"/>
          </p:nvPr>
        </p:nvSpPr>
        <p:spPr>
          <a:xfrm>
            <a:off x="394447" y="1676399"/>
            <a:ext cx="8441643" cy="4492171"/>
          </a:xfrm>
        </p:spPr>
        <p:txBody>
          <a:bodyPr/>
          <a:lstStyle/>
          <a:p>
            <a:r>
              <a:rPr lang="en-US" dirty="0"/>
              <a:t>Automate remote network monitoring with packet capture</a:t>
            </a:r>
          </a:p>
          <a:p>
            <a:r>
              <a:rPr lang="en-US" dirty="0"/>
              <a:t>Gain insight into your network traffic using flow logs</a:t>
            </a:r>
          </a:p>
          <a:p>
            <a:r>
              <a:rPr lang="en-US" dirty="0"/>
              <a:t>Diagnose VPN connectivity issues</a:t>
            </a:r>
          </a:p>
          <a:p>
            <a:endParaRPr lang="en-US" dirty="0"/>
          </a:p>
        </p:txBody>
      </p:sp>
      <p:sp>
        <p:nvSpPr>
          <p:cNvPr id="5" name="Text Placeholder 4">
            <a:extLst>
              <a:ext uri="{FF2B5EF4-FFF2-40B4-BE49-F238E27FC236}">
                <a16:creationId xmlns:a16="http://schemas.microsoft.com/office/drawing/2014/main" id="{ABBFCF5C-3682-4859-AE78-B6FA227B3DC0}"/>
              </a:ext>
            </a:extLst>
          </p:cNvPr>
          <p:cNvSpPr>
            <a:spLocks noGrp="1"/>
          </p:cNvSpPr>
          <p:nvPr>
            <p:ph type="body" sz="quarter" idx="13"/>
          </p:nvPr>
        </p:nvSpPr>
        <p:spPr/>
        <p:txBody>
          <a:bodyPr/>
          <a:lstStyle/>
          <a:p>
            <a:r>
              <a:rPr lang="en-US" dirty="0">
                <a:hlinkClick r:id="rId3"/>
              </a:rPr>
              <a:t>https://azure.microsoft.com/en-us/services/network-watcher/</a:t>
            </a:r>
            <a:endParaRPr lang="en-US" dirty="0"/>
          </a:p>
          <a:p>
            <a:endParaRPr lang="en-US" dirty="0"/>
          </a:p>
        </p:txBody>
      </p:sp>
      <p:pic>
        <p:nvPicPr>
          <p:cNvPr id="4" name="Picture 3">
            <a:extLst>
              <a:ext uri="{FF2B5EF4-FFF2-40B4-BE49-F238E27FC236}">
                <a16:creationId xmlns:a16="http://schemas.microsoft.com/office/drawing/2014/main" id="{C7ECC91D-ADD1-44CD-884F-2018DABB5D76}"/>
              </a:ext>
            </a:extLst>
          </p:cNvPr>
          <p:cNvPicPr>
            <a:picLocks noChangeAspect="1"/>
          </p:cNvPicPr>
          <p:nvPr/>
        </p:nvPicPr>
        <p:blipFill>
          <a:blip r:embed="rId4"/>
          <a:stretch>
            <a:fillRect/>
          </a:stretch>
        </p:blipFill>
        <p:spPr>
          <a:xfrm>
            <a:off x="3802626" y="3854334"/>
            <a:ext cx="1607344" cy="1321594"/>
          </a:xfrm>
          <a:prstGeom prst="rect">
            <a:avLst/>
          </a:prstGeom>
        </p:spPr>
      </p:pic>
      <p:pic>
        <p:nvPicPr>
          <p:cNvPr id="6" name="Picture 5">
            <a:extLst>
              <a:ext uri="{FF2B5EF4-FFF2-40B4-BE49-F238E27FC236}">
                <a16:creationId xmlns:a16="http://schemas.microsoft.com/office/drawing/2014/main" id="{4930BC43-6CFB-410F-AA3E-8793385BDB57}"/>
              </a:ext>
            </a:extLst>
          </p:cNvPr>
          <p:cNvPicPr>
            <a:picLocks noChangeAspect="1"/>
          </p:cNvPicPr>
          <p:nvPr/>
        </p:nvPicPr>
        <p:blipFill>
          <a:blip r:embed="rId5"/>
          <a:stretch>
            <a:fillRect/>
          </a:stretch>
        </p:blipFill>
        <p:spPr>
          <a:xfrm>
            <a:off x="1146008" y="4413785"/>
            <a:ext cx="571500" cy="571500"/>
          </a:xfrm>
          <a:prstGeom prst="rect">
            <a:avLst/>
          </a:prstGeom>
        </p:spPr>
      </p:pic>
      <p:pic>
        <p:nvPicPr>
          <p:cNvPr id="9" name="Picture 8">
            <a:extLst>
              <a:ext uri="{FF2B5EF4-FFF2-40B4-BE49-F238E27FC236}">
                <a16:creationId xmlns:a16="http://schemas.microsoft.com/office/drawing/2014/main" id="{91ACC8F1-238F-454C-9BB5-2446247C9A88}"/>
              </a:ext>
            </a:extLst>
          </p:cNvPr>
          <p:cNvPicPr>
            <a:picLocks noChangeAspect="1"/>
          </p:cNvPicPr>
          <p:nvPr/>
        </p:nvPicPr>
        <p:blipFill>
          <a:blip r:embed="rId6"/>
          <a:stretch>
            <a:fillRect/>
          </a:stretch>
        </p:blipFill>
        <p:spPr>
          <a:xfrm>
            <a:off x="6682113" y="4092316"/>
            <a:ext cx="1785938" cy="1214438"/>
          </a:xfrm>
          <a:prstGeom prst="rect">
            <a:avLst/>
          </a:prstGeom>
        </p:spPr>
      </p:pic>
    </p:spTree>
    <p:extLst>
      <p:ext uri="{BB962C8B-B14F-4D97-AF65-F5344CB8AC3E}">
        <p14:creationId xmlns:p14="http://schemas.microsoft.com/office/powerpoint/2010/main" val="4163755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rot="16200000">
            <a:off x="-843536" y="4894338"/>
            <a:ext cx="2042462" cy="256751"/>
          </a:xfrm>
          <a:prstGeom prst="rect">
            <a:avLst/>
          </a:prstGeom>
          <a:noFill/>
        </p:spPr>
        <p:txBody>
          <a:bodyPr wrap="none" lIns="134451" tIns="107561" rIns="134451" bIns="107561" rtlCol="0">
            <a:noAutofit/>
          </a:bodyPr>
          <a:lstStyle/>
          <a:p>
            <a:pPr defTabSz="685478">
              <a:lnSpc>
                <a:spcPct val="90000"/>
              </a:lnSpc>
              <a:spcAft>
                <a:spcPts val="441"/>
              </a:spcAft>
              <a:defRPr/>
            </a:pPr>
            <a:r>
              <a:rPr lang="de-DE" sz="2100" dirty="0">
                <a:solidFill>
                  <a:srgbClr val="FFFFFF">
                    <a:lumMod val="50000"/>
                  </a:srgbClr>
                </a:solidFill>
                <a:latin typeface="Segoe UI Light"/>
              </a:rPr>
              <a:t>http://azureplatform.azurewebsites.net/</a:t>
            </a:r>
            <a:endParaRPr lang="en-US" sz="2100" dirty="0">
              <a:solidFill>
                <a:srgbClr val="FFFFFF">
                  <a:lumMod val="50000"/>
                </a:srgbClr>
              </a:solidFill>
              <a:latin typeface="Segoe UI Light"/>
            </a:endParaRPr>
          </a:p>
        </p:txBody>
      </p:sp>
      <p:sp>
        <p:nvSpPr>
          <p:cNvPr id="17" name="TextBox 16"/>
          <p:cNvSpPr txBox="1"/>
          <p:nvPr/>
        </p:nvSpPr>
        <p:spPr>
          <a:xfrm rot="16200000">
            <a:off x="8218001" y="5471893"/>
            <a:ext cx="1316435" cy="257783"/>
          </a:xfrm>
          <a:prstGeom prst="rect">
            <a:avLst/>
          </a:prstGeom>
          <a:noFill/>
        </p:spPr>
        <p:txBody>
          <a:bodyPr wrap="none" lIns="134451" tIns="107561" rIns="134451" bIns="107561" rtlCol="0">
            <a:noAutofit/>
          </a:bodyPr>
          <a:lstStyle/>
          <a:p>
            <a:pPr algn="r" defTabSz="685478">
              <a:lnSpc>
                <a:spcPct val="90000"/>
              </a:lnSpc>
              <a:spcAft>
                <a:spcPts val="441"/>
              </a:spcAft>
              <a:defRPr/>
            </a:pPr>
            <a:r>
              <a:rPr lang="de-DE" sz="900" dirty="0">
                <a:solidFill>
                  <a:srgbClr val="FFFFFF">
                    <a:lumMod val="50000"/>
                  </a:srgbClr>
                </a:solidFill>
                <a:latin typeface="Segoe UI Light"/>
              </a:rPr>
              <a:t>* Preview Services</a:t>
            </a:r>
            <a:endParaRPr lang="en-US" sz="900" dirty="0">
              <a:solidFill>
                <a:srgbClr val="FFFFFF">
                  <a:lumMod val="50000"/>
                </a:srgbClr>
              </a:solidFill>
              <a:latin typeface="Segoe UI Light"/>
            </a:endParaRP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2115" y="4146267"/>
            <a:ext cx="2264569" cy="1228725"/>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8665" y="2530304"/>
            <a:ext cx="2232422" cy="1582341"/>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8189" y="964603"/>
            <a:ext cx="2218135" cy="1571625"/>
          </a:xfrm>
          <a:prstGeom prst="rect">
            <a:avLst/>
          </a:prstGeom>
        </p:spPr>
      </p:pic>
      <p:pic>
        <p:nvPicPr>
          <p:cNvPr id="23" name="Picture 22"/>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26878" y="5441671"/>
            <a:ext cx="7690247" cy="523361"/>
          </a:xfrm>
          <a:prstGeom prst="rect">
            <a:avLst/>
          </a:prstGeom>
        </p:spPr>
      </p:pic>
      <p:pic>
        <p:nvPicPr>
          <p:cNvPr id="19" name="Picture 1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168630" y="936931"/>
            <a:ext cx="2218135" cy="1571625"/>
          </a:xfrm>
          <a:prstGeom prst="rect">
            <a:avLst/>
          </a:prstGeom>
        </p:spPr>
      </p:pic>
      <p:pic>
        <p:nvPicPr>
          <p:cNvPr id="20" name="Picture 1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173392" y="2538610"/>
            <a:ext cx="2264569" cy="1246585"/>
          </a:xfrm>
          <a:prstGeom prst="rect">
            <a:avLst/>
          </a:prstGeom>
        </p:spPr>
      </p:pic>
      <p:pic>
        <p:nvPicPr>
          <p:cNvPr id="21" name="Picture 20"/>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186339" y="3819191"/>
            <a:ext cx="2207419" cy="1585913"/>
          </a:xfrm>
          <a:prstGeom prst="rect">
            <a:avLst/>
          </a:prstGeom>
        </p:spPr>
      </p:pic>
      <p:pic>
        <p:nvPicPr>
          <p:cNvPr id="14" name="Picture 1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475955" y="941450"/>
            <a:ext cx="2228850" cy="1600200"/>
          </a:xfrm>
          <a:prstGeom prst="rect">
            <a:avLst/>
          </a:prstGeom>
        </p:spPr>
      </p:pic>
      <p:pic>
        <p:nvPicPr>
          <p:cNvPr id="15" name="Picture 1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479527" y="2536887"/>
            <a:ext cx="2221706" cy="1268016"/>
          </a:xfrm>
          <a:prstGeom prst="rect">
            <a:avLst/>
          </a:prstGeom>
        </p:spPr>
      </p:pic>
      <p:pic>
        <p:nvPicPr>
          <p:cNvPr id="18" name="Picture 17"/>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474765" y="3800141"/>
            <a:ext cx="2235994" cy="1603772"/>
          </a:xfrm>
          <a:prstGeom prst="rect">
            <a:avLst/>
          </a:prstGeom>
        </p:spPr>
      </p:pic>
      <p:sp>
        <p:nvSpPr>
          <p:cNvPr id="2" name="Rectangle 1">
            <a:extLst>
              <a:ext uri="{FF2B5EF4-FFF2-40B4-BE49-F238E27FC236}">
                <a16:creationId xmlns:a16="http://schemas.microsoft.com/office/drawing/2014/main" id="{732257A5-50C9-4C2E-B8B5-486C1E77A629}"/>
              </a:ext>
            </a:extLst>
          </p:cNvPr>
          <p:cNvSpPr/>
          <p:nvPr/>
        </p:nvSpPr>
        <p:spPr bwMode="auto">
          <a:xfrm>
            <a:off x="728665" y="5437535"/>
            <a:ext cx="7688460" cy="527497"/>
          </a:xfrm>
          <a:prstGeom prst="rect">
            <a:avLst/>
          </a:prstGeom>
          <a:noFill/>
          <a:ln>
            <a:solidFill>
              <a:srgbClr val="FF0000"/>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Tree>
    <p:extLst>
      <p:ext uri="{BB962C8B-B14F-4D97-AF65-F5344CB8AC3E}">
        <p14:creationId xmlns:p14="http://schemas.microsoft.com/office/powerpoint/2010/main" val="1536675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551380B-5F98-416A-9E52-D21EE01ECDC3}"/>
              </a:ext>
            </a:extLst>
          </p:cNvPr>
          <p:cNvSpPr>
            <a:spLocks noGrp="1"/>
          </p:cNvSpPr>
          <p:nvPr>
            <p:ph type="title"/>
          </p:nvPr>
        </p:nvSpPr>
        <p:spPr/>
        <p:txBody>
          <a:bodyPr/>
          <a:lstStyle/>
          <a:p>
            <a:r>
              <a:rPr lang="en-US" dirty="0"/>
              <a:t>Architecture</a:t>
            </a:r>
          </a:p>
        </p:txBody>
      </p:sp>
      <p:sp>
        <p:nvSpPr>
          <p:cNvPr id="3" name="Text Placeholder 2">
            <a:extLst>
              <a:ext uri="{FF2B5EF4-FFF2-40B4-BE49-F238E27FC236}">
                <a16:creationId xmlns:a16="http://schemas.microsoft.com/office/drawing/2014/main" id="{3F889B62-F58F-4ACA-9D1A-961AB31CB1DD}"/>
              </a:ext>
            </a:extLst>
          </p:cNvPr>
          <p:cNvSpPr>
            <a:spLocks noGrp="1"/>
          </p:cNvSpPr>
          <p:nvPr>
            <p:ph type="body" sz="quarter" idx="13"/>
          </p:nvPr>
        </p:nvSpPr>
        <p:spPr/>
        <p:txBody>
          <a:bodyPr/>
          <a:lstStyle/>
          <a:p>
            <a:endParaRPr lang="en-US" dirty="0"/>
          </a:p>
        </p:txBody>
      </p:sp>
      <p:pic>
        <p:nvPicPr>
          <p:cNvPr id="8" name="Content Placeholder 7">
            <a:extLst>
              <a:ext uri="{FF2B5EF4-FFF2-40B4-BE49-F238E27FC236}">
                <a16:creationId xmlns:a16="http://schemas.microsoft.com/office/drawing/2014/main" id="{C35CE3D4-081C-444D-BEE9-64A3F72EE730}"/>
              </a:ext>
            </a:extLst>
          </p:cNvPr>
          <p:cNvPicPr>
            <a:picLocks noGrp="1" noChangeAspect="1"/>
          </p:cNvPicPr>
          <p:nvPr>
            <p:ph idx="1"/>
          </p:nvPr>
        </p:nvPicPr>
        <p:blipFill>
          <a:blip r:embed="rId3"/>
          <a:stretch>
            <a:fillRect/>
          </a:stretch>
        </p:blipFill>
        <p:spPr>
          <a:xfrm>
            <a:off x="261938" y="1491385"/>
            <a:ext cx="8574087" cy="4207018"/>
          </a:xfrm>
          <a:prstGeom prst="rect">
            <a:avLst/>
          </a:prstGeom>
        </p:spPr>
      </p:pic>
    </p:spTree>
    <p:extLst>
      <p:ext uri="{BB962C8B-B14F-4D97-AF65-F5344CB8AC3E}">
        <p14:creationId xmlns:p14="http://schemas.microsoft.com/office/powerpoint/2010/main" val="244420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315609-FC13-472A-9FB3-89F532D2A0EB}"/>
              </a:ext>
            </a:extLst>
          </p:cNvPr>
          <p:cNvSpPr>
            <a:spLocks noGrp="1"/>
          </p:cNvSpPr>
          <p:nvPr>
            <p:ph type="ctrTitle" sz="quarter"/>
          </p:nvPr>
        </p:nvSpPr>
        <p:spPr/>
        <p:txBody>
          <a:bodyPr/>
          <a:lstStyle/>
          <a:p>
            <a:r>
              <a:rPr lang="en-US" sz="4000" dirty="0"/>
              <a:t>Design an operations automation strategy</a:t>
            </a:r>
          </a:p>
        </p:txBody>
      </p:sp>
      <p:sp>
        <p:nvSpPr>
          <p:cNvPr id="6" name="Subtitle 5">
            <a:extLst>
              <a:ext uri="{FF2B5EF4-FFF2-40B4-BE49-F238E27FC236}">
                <a16:creationId xmlns:a16="http://schemas.microsoft.com/office/drawing/2014/main" id="{5C407592-27A8-4419-BCCA-7A8F3E71409F}"/>
              </a:ext>
            </a:extLst>
          </p:cNvPr>
          <p:cNvSpPr>
            <a:spLocks noGrp="1"/>
          </p:cNvSpPr>
          <p:nvPr>
            <p:ph type="subTitle" sz="quarter" idx="1"/>
          </p:nvPr>
        </p:nvSpPr>
        <p:spPr/>
        <p:txBody>
          <a:bodyPr/>
          <a:lstStyle/>
          <a:p>
            <a:r>
              <a:rPr lang="en-US" sz="2400" dirty="0"/>
              <a:t>Determine when to use Azure Automation, Chef, Puppet, PowerShell, Desired State Configuration (DSC), Event Grid, and Azure Logic Apps</a:t>
            </a:r>
          </a:p>
          <a:p>
            <a:r>
              <a:rPr lang="en-US" sz="2400" dirty="0"/>
              <a:t>Define a strategy for auto-scaling</a:t>
            </a:r>
          </a:p>
          <a:p>
            <a:r>
              <a:rPr lang="en-US" sz="2400" dirty="0"/>
              <a:t>Define a strategy for enabling periodic processes and tasks</a:t>
            </a:r>
          </a:p>
        </p:txBody>
      </p:sp>
      <p:sp>
        <p:nvSpPr>
          <p:cNvPr id="2" name="Text Placeholder 1">
            <a:extLst>
              <a:ext uri="{FF2B5EF4-FFF2-40B4-BE49-F238E27FC236}">
                <a16:creationId xmlns:a16="http://schemas.microsoft.com/office/drawing/2014/main" id="{5B19706F-9F70-4E83-B9D1-D334F5B925DA}"/>
              </a:ext>
            </a:extLst>
          </p:cNvPr>
          <p:cNvSpPr>
            <a:spLocks noGrp="1"/>
          </p:cNvSpPr>
          <p:nvPr>
            <p:ph type="body" sz="quarter" idx="10"/>
          </p:nvPr>
        </p:nvSpPr>
        <p:spPr/>
        <p:txBody>
          <a:bodyPr/>
          <a:lstStyle/>
          <a:p>
            <a:r>
              <a:rPr lang="en-US" dirty="0"/>
              <a:t> </a:t>
            </a:r>
          </a:p>
        </p:txBody>
      </p:sp>
      <p:sp>
        <p:nvSpPr>
          <p:cNvPr id="3" name="Text Placeholder 2">
            <a:extLst>
              <a:ext uri="{FF2B5EF4-FFF2-40B4-BE49-F238E27FC236}">
                <a16:creationId xmlns:a16="http://schemas.microsoft.com/office/drawing/2014/main" id="{AF03F219-A76E-4423-9BCC-B4106DB751BB}"/>
              </a:ext>
            </a:extLst>
          </p:cNvPr>
          <p:cNvSpPr>
            <a:spLocks noGrp="1"/>
          </p:cNvSpPr>
          <p:nvPr>
            <p:ph type="body" sz="quarter" idx="11"/>
          </p:nvPr>
        </p:nvSpPr>
        <p:spPr/>
        <p:txBody>
          <a:bodyPr/>
          <a:lstStyle/>
          <a:p>
            <a:endParaRPr lang="en-US" dirty="0"/>
          </a:p>
        </p:txBody>
      </p:sp>
      <p:sp>
        <p:nvSpPr>
          <p:cNvPr id="4" name="Text Placeholder 3">
            <a:extLst>
              <a:ext uri="{FF2B5EF4-FFF2-40B4-BE49-F238E27FC236}">
                <a16:creationId xmlns:a16="http://schemas.microsoft.com/office/drawing/2014/main" id="{528353AA-0FE4-43D7-BC0B-3D9E1555DE38}"/>
              </a:ext>
            </a:extLst>
          </p:cNvPr>
          <p:cNvSpPr>
            <a:spLocks noGrp="1"/>
          </p:cNvSpPr>
          <p:nvPr>
            <p:ph type="body" sz="quarter" idx="12"/>
          </p:nvPr>
        </p:nvSpPr>
        <p:spPr/>
        <p:txBody>
          <a:bodyPr/>
          <a:lstStyle/>
          <a:p>
            <a:endParaRPr lang="en-US" dirty="0"/>
          </a:p>
        </p:txBody>
      </p:sp>
      <p:sp>
        <p:nvSpPr>
          <p:cNvPr id="9" name="Freeform 5">
            <a:extLst>
              <a:ext uri="{FF2B5EF4-FFF2-40B4-BE49-F238E27FC236}">
                <a16:creationId xmlns:a16="http://schemas.microsoft.com/office/drawing/2014/main" id="{D17F9D30-08E5-4547-A50C-C5F7E3863840}"/>
              </a:ext>
            </a:extLst>
          </p:cNvPr>
          <p:cNvSpPr>
            <a:spLocks/>
          </p:cNvSpPr>
          <p:nvPr/>
        </p:nvSpPr>
        <p:spPr bwMode="auto">
          <a:xfrm>
            <a:off x="819193" y="3042031"/>
            <a:ext cx="2158184" cy="1309846"/>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w="9525">
            <a:solidFill>
              <a:srgbClr val="000000"/>
            </a:solidFill>
            <a:round/>
            <a:headEnd/>
            <a:tailEnd/>
          </a:ln>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ea typeface="MS PGothic" panose="020B0600070205080204" pitchFamily="34" charset="-128"/>
            </a:endParaRPr>
          </a:p>
        </p:txBody>
      </p:sp>
      <p:pic>
        <p:nvPicPr>
          <p:cNvPr id="10" name="PowerShell Logo" descr="http://www.getinthesky.com/wp-content/uploads/logo-powershell1.png">
            <a:extLst>
              <a:ext uri="{FF2B5EF4-FFF2-40B4-BE49-F238E27FC236}">
                <a16:creationId xmlns:a16="http://schemas.microsoft.com/office/drawing/2014/main" id="{64FCB86D-CD7F-4068-9015-F2F741383F5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95920" y="3788715"/>
            <a:ext cx="973710" cy="973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82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Automation</a:t>
            </a:r>
          </a:p>
        </p:txBody>
      </p:sp>
      <p:sp>
        <p:nvSpPr>
          <p:cNvPr id="6" name="Text Placeholder 5"/>
          <p:cNvSpPr>
            <a:spLocks noGrp="1"/>
          </p:cNvSpPr>
          <p:nvPr>
            <p:ph type="body" idx="4294967295"/>
          </p:nvPr>
        </p:nvSpPr>
        <p:spPr>
          <a:xfrm>
            <a:off x="0" y="1020763"/>
            <a:ext cx="8574088" cy="5148262"/>
          </a:xfrm>
          <a:prstGeom prst="rect">
            <a:avLst/>
          </a:prstGeom>
        </p:spPr>
        <p:txBody>
          <a:bodyPr/>
          <a:lstStyle/>
          <a:p>
            <a:r>
              <a:rPr lang="en-US" sz="2647" dirty="0"/>
              <a:t>Azure Automation</a:t>
            </a:r>
          </a:p>
          <a:p>
            <a:pPr marL="252109" lvl="1"/>
            <a:r>
              <a:rPr lang="en-US" sz="1471" dirty="0" err="1"/>
              <a:t>Runbooks</a:t>
            </a:r>
            <a:endParaRPr lang="en-US" sz="1471" dirty="0"/>
          </a:p>
          <a:p>
            <a:r>
              <a:rPr lang="en-US" sz="2647" dirty="0"/>
              <a:t>Chef </a:t>
            </a:r>
            <a:r>
              <a:rPr lang="en-US" sz="1471" dirty="0"/>
              <a:t>Configure and Automate.  Apply Fine Grained Permissions</a:t>
            </a:r>
          </a:p>
          <a:p>
            <a:pPr marL="252109" lvl="1"/>
            <a:r>
              <a:rPr lang="en-US" sz="1471" dirty="0">
                <a:hlinkClick r:id="rId3"/>
              </a:rPr>
              <a:t>https://www.chef.io/solutions/windows/</a:t>
            </a:r>
            <a:r>
              <a:rPr lang="en-US" sz="1471" dirty="0"/>
              <a:t> </a:t>
            </a:r>
          </a:p>
          <a:p>
            <a:pPr marL="0" lvl="1">
              <a:spcBef>
                <a:spcPts val="750"/>
              </a:spcBef>
            </a:pPr>
            <a:r>
              <a:rPr lang="en-US" sz="2647" dirty="0"/>
              <a:t>Puppet </a:t>
            </a:r>
            <a:r>
              <a:rPr lang="en-US" sz="1471" dirty="0"/>
              <a:t>Can Configure and Manage Windows and Azure</a:t>
            </a:r>
          </a:p>
          <a:p>
            <a:pPr marL="252109" lvl="1"/>
            <a:r>
              <a:rPr lang="en-US" sz="1471" dirty="0">
                <a:hlinkClick r:id="rId4"/>
              </a:rPr>
              <a:t>http://puppetlabs.com/solutions/microsoft</a:t>
            </a:r>
            <a:r>
              <a:rPr lang="en-US" sz="1471" dirty="0"/>
              <a:t> </a:t>
            </a:r>
          </a:p>
          <a:p>
            <a:r>
              <a:rPr lang="en-US" sz="2647" dirty="0"/>
              <a:t>Desired State Configuration </a:t>
            </a:r>
          </a:p>
          <a:p>
            <a:pPr marL="252109" lvl="1"/>
            <a:r>
              <a:rPr lang="en-US" sz="1471" dirty="0"/>
              <a:t>Make it So</a:t>
            </a:r>
            <a:br>
              <a:rPr lang="en-US" sz="1471" dirty="0"/>
            </a:br>
            <a:r>
              <a:rPr lang="en-US" sz="1350" dirty="0">
                <a:hlinkClick r:id="rId5"/>
              </a:rPr>
              <a:t>https://docs.microsoft.com/en-us/azure/automation/automation-dsc-overview</a:t>
            </a:r>
            <a:endParaRPr lang="en-US" sz="1350" dirty="0"/>
          </a:p>
          <a:p>
            <a:pPr marL="252109" lvl="1"/>
            <a:endParaRPr lang="en-US" sz="1471" dirty="0"/>
          </a:p>
          <a:p>
            <a:pPr indent="-90791"/>
            <a:r>
              <a:rPr lang="en-US" sz="1771" dirty="0"/>
              <a:t>In the portal + New – Azure Automation</a:t>
            </a:r>
          </a:p>
        </p:txBody>
      </p:sp>
      <p:sp>
        <p:nvSpPr>
          <p:cNvPr id="8" name="Text Placeholder 7">
            <a:extLst>
              <a:ext uri="{FF2B5EF4-FFF2-40B4-BE49-F238E27FC236}">
                <a16:creationId xmlns:a16="http://schemas.microsoft.com/office/drawing/2014/main" id="{6E92CBFF-0F4E-43CB-8DCB-82D509FD4DD4}"/>
              </a:ext>
            </a:extLst>
          </p:cNvPr>
          <p:cNvSpPr>
            <a:spLocks noGrp="1"/>
          </p:cNvSpPr>
          <p:nvPr>
            <p:ph type="body" sz="quarter" idx="4294967295"/>
          </p:nvPr>
        </p:nvSpPr>
        <p:spPr>
          <a:xfrm>
            <a:off x="140678" y="6292974"/>
            <a:ext cx="8574088" cy="411162"/>
          </a:xfrm>
        </p:spPr>
        <p:txBody>
          <a:bodyPr/>
          <a:lstStyle/>
          <a:p>
            <a:pPr marL="0" indent="0">
              <a:buNone/>
            </a:pPr>
            <a:r>
              <a:rPr lang="en-US" sz="1800" dirty="0">
                <a:hlinkClick r:id="rId6"/>
              </a:rPr>
              <a:t>https://docs.microsoft.com/en-us/azure/automation/automation-intro</a:t>
            </a:r>
            <a:endParaRPr lang="en-US" sz="1800" dirty="0"/>
          </a:p>
          <a:p>
            <a:endParaRPr lang="en-US" sz="1800" dirty="0"/>
          </a:p>
        </p:txBody>
      </p:sp>
      <p:pic>
        <p:nvPicPr>
          <p:cNvPr id="4" name="Puppet Logo" descr="http://www.devopsdays.org/events/2013-tokyo/logos/puppetlabs.png"/>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7896929" y="1776673"/>
            <a:ext cx="448213" cy="597617"/>
          </a:xfrm>
          <a:prstGeom prst="rect">
            <a:avLst/>
          </a:prstGeom>
          <a:noFill/>
          <a:extLst>
            <a:ext uri="{909E8E84-426E-40DD-AFC4-6F175D3DCCD1}">
              <a14:hiddenFill xmlns:a14="http://schemas.microsoft.com/office/drawing/2010/main">
                <a:solidFill>
                  <a:srgbClr val="FFFFFF"/>
                </a:solidFill>
              </a14:hiddenFill>
            </a:ext>
          </a:extLst>
        </p:spPr>
      </p:pic>
      <p:pic>
        <p:nvPicPr>
          <p:cNvPr id="5" name="PowerShell Logo" descr="http://www.getinthesky.com/wp-content/uploads/logo-powershell1.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758736" y="1574726"/>
            <a:ext cx="865212" cy="86521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829005" y="1681902"/>
            <a:ext cx="632615" cy="692389"/>
          </a:xfrm>
          <a:prstGeom prst="rect">
            <a:avLst/>
          </a:prstGeom>
        </p:spPr>
      </p:pic>
      <p:pic>
        <p:nvPicPr>
          <p:cNvPr id="1026" name="Picture 2" descr="C:\Users\dstolts\AppData\Local\Temp\SNAGHTMLb3b1fad.PN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598193" y="2681909"/>
            <a:ext cx="1773789" cy="208551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195933" y="5694961"/>
            <a:ext cx="4804520" cy="715581"/>
          </a:xfrm>
          <a:prstGeom prst="rect">
            <a:avLst/>
          </a:prstGeom>
          <a:noFill/>
        </p:spPr>
        <p:txBody>
          <a:bodyPr wrap="none" rtlCol="0">
            <a:spAutoFit/>
          </a:bodyPr>
          <a:lstStyle/>
          <a:p>
            <a:r>
              <a:rPr lang="en-US" sz="4050" dirty="0"/>
              <a:t>DevOps Enabler</a:t>
            </a:r>
          </a:p>
        </p:txBody>
      </p:sp>
      <p:sp>
        <p:nvSpPr>
          <p:cNvPr id="3" name="Rectangle 2">
            <a:extLst>
              <a:ext uri="{FF2B5EF4-FFF2-40B4-BE49-F238E27FC236}">
                <a16:creationId xmlns:a16="http://schemas.microsoft.com/office/drawing/2014/main" id="{3610C69D-3ACD-4A25-B8B8-580189D69A91}"/>
              </a:ext>
            </a:extLst>
          </p:cNvPr>
          <p:cNvSpPr/>
          <p:nvPr/>
        </p:nvSpPr>
        <p:spPr>
          <a:xfrm>
            <a:off x="269661" y="5481291"/>
            <a:ext cx="5344733" cy="369332"/>
          </a:xfrm>
          <a:prstGeom prst="rect">
            <a:avLst/>
          </a:prstGeom>
        </p:spPr>
        <p:txBody>
          <a:bodyPr wrap="none">
            <a:spAutoFit/>
          </a:bodyPr>
          <a:lstStyle/>
          <a:p>
            <a:r>
              <a:rPr lang="en-US" dirty="0"/>
              <a:t>Others, Docker, Ansible, </a:t>
            </a:r>
            <a:r>
              <a:rPr lang="en-US" dirty="0" err="1"/>
              <a:t>SaltStack</a:t>
            </a:r>
            <a:r>
              <a:rPr lang="en-US" dirty="0"/>
              <a:t>, etc. </a:t>
            </a:r>
          </a:p>
        </p:txBody>
      </p:sp>
    </p:spTree>
    <p:extLst>
      <p:ext uri="{BB962C8B-B14F-4D97-AF65-F5344CB8AC3E}">
        <p14:creationId xmlns:p14="http://schemas.microsoft.com/office/powerpoint/2010/main" val="41627849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98811-421E-424D-BE76-7E7445638FCB}"/>
              </a:ext>
            </a:extLst>
          </p:cNvPr>
          <p:cNvSpPr>
            <a:spLocks noGrp="1"/>
          </p:cNvSpPr>
          <p:nvPr>
            <p:ph type="title"/>
          </p:nvPr>
        </p:nvSpPr>
        <p:spPr/>
        <p:txBody>
          <a:bodyPr>
            <a:normAutofit/>
          </a:bodyPr>
          <a:lstStyle/>
          <a:p>
            <a:r>
              <a:rPr lang="en-US" b="1" dirty="0"/>
              <a:t>Which to use?  </a:t>
            </a:r>
            <a:endParaRPr lang="en-US" sz="2700" dirty="0"/>
          </a:p>
        </p:txBody>
      </p:sp>
      <p:sp>
        <p:nvSpPr>
          <p:cNvPr id="5" name="Content Placeholder 4">
            <a:extLst>
              <a:ext uri="{FF2B5EF4-FFF2-40B4-BE49-F238E27FC236}">
                <a16:creationId xmlns:a16="http://schemas.microsoft.com/office/drawing/2014/main" id="{D0784602-4D8F-434E-8B91-7A7B6F652EF7}"/>
              </a:ext>
            </a:extLst>
          </p:cNvPr>
          <p:cNvSpPr>
            <a:spLocks noGrp="1"/>
          </p:cNvSpPr>
          <p:nvPr>
            <p:ph idx="1"/>
          </p:nvPr>
        </p:nvSpPr>
        <p:spPr/>
        <p:txBody>
          <a:bodyPr/>
          <a:lstStyle/>
          <a:p>
            <a:pPr>
              <a:spcBef>
                <a:spcPts val="0"/>
              </a:spcBef>
            </a:pPr>
            <a:r>
              <a:rPr lang="en-US" sz="3200" b="1" dirty="0"/>
              <a:t>Chef</a:t>
            </a:r>
          </a:p>
          <a:p>
            <a:pPr marL="428625" indent="-428625">
              <a:spcBef>
                <a:spcPts val="0"/>
              </a:spcBef>
            </a:pPr>
            <a:r>
              <a:rPr lang="en-US" sz="1400" dirty="0"/>
              <a:t>If you already have a Chef management infrastructure</a:t>
            </a:r>
          </a:p>
          <a:p>
            <a:pPr marL="428625" indent="-428625">
              <a:spcBef>
                <a:spcPts val="0"/>
              </a:spcBef>
            </a:pPr>
            <a:r>
              <a:rPr lang="en-US" sz="1400" dirty="0"/>
              <a:t>If your primary expertise is managing Linux machines</a:t>
            </a:r>
          </a:p>
          <a:p>
            <a:pPr>
              <a:spcBef>
                <a:spcPts val="0"/>
              </a:spcBef>
            </a:pPr>
            <a:r>
              <a:rPr lang="en-US" sz="3200" b="1" dirty="0"/>
              <a:t>Puppet</a:t>
            </a:r>
          </a:p>
          <a:p>
            <a:pPr marL="428625" indent="-428625">
              <a:spcBef>
                <a:spcPts val="0"/>
              </a:spcBef>
            </a:pPr>
            <a:r>
              <a:rPr lang="en-US" sz="1400" dirty="0"/>
              <a:t>If you already have a Puppet management infrastructure</a:t>
            </a:r>
          </a:p>
          <a:p>
            <a:pPr marL="428625" indent="-428625">
              <a:spcBef>
                <a:spcPts val="0"/>
              </a:spcBef>
            </a:pPr>
            <a:r>
              <a:rPr lang="en-US" sz="1400" dirty="0"/>
              <a:t>If your primary expertise is managing Linux machines</a:t>
            </a:r>
          </a:p>
          <a:p>
            <a:pPr>
              <a:spcBef>
                <a:spcPts val="0"/>
              </a:spcBef>
            </a:pPr>
            <a:r>
              <a:rPr lang="en-US" sz="3200" b="1" dirty="0"/>
              <a:t>DSC</a:t>
            </a:r>
          </a:p>
          <a:p>
            <a:pPr marL="428625" indent="-428625">
              <a:spcBef>
                <a:spcPts val="0"/>
              </a:spcBef>
            </a:pPr>
            <a:r>
              <a:rPr lang="en-US" sz="1400" dirty="0"/>
              <a:t>If you do not already have a Configuration Management Solution</a:t>
            </a:r>
          </a:p>
          <a:p>
            <a:pPr marL="428625" indent="-428625">
              <a:spcBef>
                <a:spcPts val="0"/>
              </a:spcBef>
            </a:pPr>
            <a:r>
              <a:rPr lang="en-US" sz="1400" dirty="0"/>
              <a:t>If your primary experience is in managing Windows machines</a:t>
            </a:r>
          </a:p>
          <a:p>
            <a:pPr marL="428625" indent="-428625">
              <a:spcBef>
                <a:spcPts val="0"/>
              </a:spcBef>
            </a:pPr>
            <a:r>
              <a:rPr lang="en-US" sz="1400" dirty="0"/>
              <a:t>Uses vender-neutral configuration files (MOF)</a:t>
            </a:r>
          </a:p>
          <a:p>
            <a:pPr marL="428625" indent="-428625">
              <a:spcBef>
                <a:spcPts val="0"/>
              </a:spcBef>
            </a:pPr>
            <a:r>
              <a:rPr lang="en-US" sz="1400" dirty="0"/>
              <a:t>If you already have PowerShell expertise</a:t>
            </a:r>
          </a:p>
          <a:p>
            <a:pPr marL="428625" indent="-428625">
              <a:spcBef>
                <a:spcPts val="0"/>
              </a:spcBef>
            </a:pPr>
            <a:endParaRPr lang="en-US" sz="1400" dirty="0"/>
          </a:p>
          <a:p>
            <a:pPr>
              <a:lnSpc>
                <a:spcPct val="110000"/>
              </a:lnSpc>
              <a:spcBef>
                <a:spcPts val="0"/>
              </a:spcBef>
            </a:pPr>
            <a:r>
              <a:rPr lang="en-US" sz="3200" b="1" dirty="0"/>
              <a:t>Azure Automation</a:t>
            </a:r>
          </a:p>
          <a:p>
            <a:pPr marL="428625" indent="-428625">
              <a:spcBef>
                <a:spcPts val="0"/>
              </a:spcBef>
            </a:pPr>
            <a:r>
              <a:rPr lang="en-US" sz="1400" dirty="0"/>
              <a:t>If you do not already have a Configuration Management Solution, or not deeply embedded</a:t>
            </a:r>
          </a:p>
          <a:p>
            <a:pPr marL="428625" indent="-428625">
              <a:spcBef>
                <a:spcPts val="0"/>
              </a:spcBef>
            </a:pPr>
            <a:r>
              <a:rPr lang="en-US" sz="1400" dirty="0"/>
              <a:t>If you want to significantly expand your configuration management without significant expense</a:t>
            </a:r>
          </a:p>
          <a:p>
            <a:pPr marL="428625" indent="-428625">
              <a:spcBef>
                <a:spcPts val="0"/>
              </a:spcBef>
            </a:pPr>
            <a:r>
              <a:rPr lang="en-US" sz="1400" dirty="0"/>
              <a:t>If you already own OMS</a:t>
            </a:r>
          </a:p>
          <a:p>
            <a:pPr marL="428625" indent="-428625">
              <a:spcBef>
                <a:spcPts val="0"/>
              </a:spcBef>
            </a:pPr>
            <a:r>
              <a:rPr lang="en-US" sz="1400" dirty="0"/>
              <a:t>If you already have PowerShell expertise </a:t>
            </a:r>
          </a:p>
          <a:p>
            <a:endParaRPr lang="en-US" sz="1400" dirty="0"/>
          </a:p>
        </p:txBody>
      </p:sp>
      <p:sp>
        <p:nvSpPr>
          <p:cNvPr id="3" name="Content Placeholder 2">
            <a:extLst>
              <a:ext uri="{FF2B5EF4-FFF2-40B4-BE49-F238E27FC236}">
                <a16:creationId xmlns:a16="http://schemas.microsoft.com/office/drawing/2014/main" id="{4D266A26-6387-4D34-935C-983373A59B8B}"/>
              </a:ext>
            </a:extLst>
          </p:cNvPr>
          <p:cNvSpPr>
            <a:spLocks noGrp="1"/>
          </p:cNvSpPr>
          <p:nvPr>
            <p:ph type="body" sz="quarter" idx="13"/>
          </p:nvPr>
        </p:nvSpPr>
        <p:spPr/>
        <p:txBody>
          <a:bodyPr>
            <a:normAutofit/>
          </a:bodyPr>
          <a:lstStyle/>
          <a:p>
            <a:pPr>
              <a:spcBef>
                <a:spcPts val="0"/>
              </a:spcBef>
            </a:pPr>
            <a:endParaRPr lang="en-US" sz="1575" dirty="0"/>
          </a:p>
        </p:txBody>
      </p:sp>
    </p:spTree>
    <p:extLst>
      <p:ext uri="{BB962C8B-B14F-4D97-AF65-F5344CB8AC3E}">
        <p14:creationId xmlns:p14="http://schemas.microsoft.com/office/powerpoint/2010/main" val="3798924497"/>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225" dirty="0">
                <a:latin typeface="Calibri" panose="020F0502020204030204" pitchFamily="34" charset="0"/>
                <a:cs typeface="Calibri" panose="020F0502020204030204" pitchFamily="34" charset="0"/>
              </a:rPr>
              <a:t>Chef &amp; Puppet</a:t>
            </a:r>
          </a:p>
        </p:txBody>
      </p:sp>
      <p:sp>
        <p:nvSpPr>
          <p:cNvPr id="6" name="Text Placeholder 5"/>
          <p:cNvSpPr>
            <a:spLocks noGrp="1"/>
          </p:cNvSpPr>
          <p:nvPr>
            <p:ph type="body" idx="1"/>
          </p:nvPr>
        </p:nvSpPr>
        <p:spPr/>
        <p:txBody>
          <a:bodyPr/>
          <a:lstStyle/>
          <a:p>
            <a:pPr marL="0" indent="0">
              <a:spcBef>
                <a:spcPts val="900"/>
              </a:spcBef>
              <a:buNone/>
            </a:pPr>
            <a:r>
              <a:rPr lang="en-US" b="1" dirty="0">
                <a:solidFill>
                  <a:srgbClr val="000000"/>
                </a:solidFill>
                <a:latin typeface="Calibri" panose="020F0502020204030204" pitchFamily="34" charset="0"/>
                <a:cs typeface="Calibri" panose="020F0502020204030204" pitchFamily="34" charset="0"/>
              </a:rPr>
              <a:t>Chef</a:t>
            </a:r>
          </a:p>
        </p:txBody>
      </p:sp>
      <p:sp>
        <p:nvSpPr>
          <p:cNvPr id="5" name="Content Placeholder 4">
            <a:extLst>
              <a:ext uri="{FF2B5EF4-FFF2-40B4-BE49-F238E27FC236}">
                <a16:creationId xmlns:a16="http://schemas.microsoft.com/office/drawing/2014/main" id="{80FAE574-E981-428E-ABC0-E1FCCC27A367}"/>
              </a:ext>
            </a:extLst>
          </p:cNvPr>
          <p:cNvSpPr>
            <a:spLocks noGrp="1"/>
          </p:cNvSpPr>
          <p:nvPr>
            <p:ph sz="half" idx="2"/>
          </p:nvPr>
        </p:nvSpPr>
        <p:spPr/>
        <p:txBody>
          <a:bodyPr/>
          <a:lstStyle/>
          <a:p>
            <a:pPr marL="257175" indent="-257175">
              <a:spcBef>
                <a:spcPts val="900"/>
              </a:spcBef>
            </a:pPr>
            <a:r>
              <a:rPr lang="en-US" dirty="0">
                <a:solidFill>
                  <a:srgbClr val="000000"/>
                </a:solidFill>
                <a:latin typeface="Calibri" panose="020F0502020204030204" pitchFamily="34" charset="0"/>
                <a:cs typeface="Calibri" panose="020F0502020204030204" pitchFamily="34" charset="0"/>
              </a:rPr>
              <a:t>Cross-OS systems management, automation, and analytics output</a:t>
            </a:r>
          </a:p>
          <a:p>
            <a:pPr marL="257175" indent="-257175">
              <a:spcBef>
                <a:spcPts val="900"/>
              </a:spcBef>
            </a:pPr>
            <a:r>
              <a:rPr lang="en-US" dirty="0">
                <a:solidFill>
                  <a:srgbClr val="000000"/>
                </a:solidFill>
                <a:latin typeface="Calibri" panose="020F0502020204030204" pitchFamily="34" charset="0"/>
                <a:cs typeface="Calibri" panose="020F0502020204030204" pitchFamily="34" charset="0"/>
              </a:rPr>
              <a:t>Ruby and Git are required + agent is on target machine</a:t>
            </a:r>
          </a:p>
          <a:p>
            <a:pPr marL="257175" indent="-257175">
              <a:spcBef>
                <a:spcPts val="900"/>
              </a:spcBef>
            </a:pPr>
            <a:r>
              <a:rPr lang="en-US" dirty="0">
                <a:solidFill>
                  <a:srgbClr val="000000"/>
                </a:solidFill>
                <a:latin typeface="Calibri" panose="020F0502020204030204" pitchFamily="34" charset="0"/>
                <a:cs typeface="Calibri" panose="020F0502020204030204" pitchFamily="34" charset="0"/>
              </a:rPr>
              <a:t>Good for development focused teams (code driven approach to configuration)</a:t>
            </a:r>
          </a:p>
          <a:p>
            <a:pPr marL="257175" indent="-257175">
              <a:spcBef>
                <a:spcPts val="900"/>
              </a:spcBef>
            </a:pPr>
            <a:r>
              <a:rPr lang="en-US" dirty="0">
                <a:solidFill>
                  <a:srgbClr val="000000"/>
                </a:solidFill>
                <a:latin typeface="Calibri" panose="020F0502020204030204" pitchFamily="34" charset="0"/>
                <a:cs typeface="Calibri" panose="020F0502020204030204" pitchFamily="34" charset="0"/>
              </a:rPr>
              <a:t>Leverage Chef in Azure when already using it.</a:t>
            </a:r>
            <a:endParaRPr lang="en-US" sz="1100" dirty="0">
              <a:solidFill>
                <a:srgbClr val="000000"/>
              </a:solidFill>
              <a:latin typeface="Calibri" panose="020F0502020204030204" pitchFamily="34" charset="0"/>
              <a:cs typeface="Calibri" panose="020F0502020204030204" pitchFamily="34" charset="0"/>
            </a:endParaRPr>
          </a:p>
          <a:p>
            <a:endParaRPr lang="en-US" dirty="0"/>
          </a:p>
        </p:txBody>
      </p:sp>
      <p:sp>
        <p:nvSpPr>
          <p:cNvPr id="4" name="Text Placeholder 3">
            <a:extLst>
              <a:ext uri="{FF2B5EF4-FFF2-40B4-BE49-F238E27FC236}">
                <a16:creationId xmlns:a16="http://schemas.microsoft.com/office/drawing/2014/main" id="{32CBDF66-CCCE-4A51-A92C-0896E12FFA8E}"/>
              </a:ext>
            </a:extLst>
          </p:cNvPr>
          <p:cNvSpPr>
            <a:spLocks noGrp="1"/>
          </p:cNvSpPr>
          <p:nvPr>
            <p:ph type="body" sz="quarter" idx="3"/>
          </p:nvPr>
        </p:nvSpPr>
        <p:spPr/>
        <p:txBody>
          <a:bodyPr/>
          <a:lstStyle/>
          <a:p>
            <a:r>
              <a:rPr lang="en-US" b="1" dirty="0">
                <a:solidFill>
                  <a:srgbClr val="000000"/>
                </a:solidFill>
                <a:latin typeface="Calibri" panose="020F0502020204030204" pitchFamily="34" charset="0"/>
                <a:cs typeface="Calibri" panose="020F0502020204030204" pitchFamily="34" charset="0"/>
              </a:rPr>
              <a:t>Puppet</a:t>
            </a:r>
          </a:p>
        </p:txBody>
      </p:sp>
      <p:sp>
        <p:nvSpPr>
          <p:cNvPr id="8" name="Content Placeholder 7">
            <a:extLst>
              <a:ext uri="{FF2B5EF4-FFF2-40B4-BE49-F238E27FC236}">
                <a16:creationId xmlns:a16="http://schemas.microsoft.com/office/drawing/2014/main" id="{88BE0132-60E3-450E-81FF-217C731C1E7C}"/>
              </a:ext>
            </a:extLst>
          </p:cNvPr>
          <p:cNvSpPr>
            <a:spLocks noGrp="1"/>
          </p:cNvSpPr>
          <p:nvPr>
            <p:ph sz="quarter" idx="4"/>
          </p:nvPr>
        </p:nvSpPr>
        <p:spPr/>
        <p:txBody>
          <a:bodyPr/>
          <a:lstStyle/>
          <a:p>
            <a:pPr marL="257175" indent="-257175">
              <a:spcBef>
                <a:spcPts val="900"/>
              </a:spcBef>
            </a:pPr>
            <a:r>
              <a:rPr lang="en-US" dirty="0">
                <a:solidFill>
                  <a:srgbClr val="000000"/>
                </a:solidFill>
                <a:latin typeface="Calibri" panose="020F0502020204030204" pitchFamily="34" charset="0"/>
                <a:cs typeface="Calibri" panose="020F0502020204030204" pitchFamily="34" charset="0"/>
              </a:rPr>
              <a:t>Stable and mature so good for managing large, heterogeneous enterprise environments</a:t>
            </a:r>
          </a:p>
          <a:p>
            <a:pPr marL="257175" indent="-257175">
              <a:spcBef>
                <a:spcPts val="900"/>
              </a:spcBef>
            </a:pPr>
            <a:r>
              <a:rPr lang="en-US" dirty="0">
                <a:solidFill>
                  <a:srgbClr val="000000"/>
                </a:solidFill>
                <a:latin typeface="Calibri" panose="020F0502020204030204" pitchFamily="34" charset="0"/>
                <a:cs typeface="Calibri" panose="020F0502020204030204" pitchFamily="34" charset="0"/>
              </a:rPr>
              <a:t>Automate systems configuration &amp; enforce consistency</a:t>
            </a:r>
          </a:p>
          <a:p>
            <a:pPr marL="257175" indent="-257175">
              <a:spcBef>
                <a:spcPts val="900"/>
              </a:spcBef>
            </a:pPr>
            <a:r>
              <a:rPr lang="en-US" dirty="0">
                <a:solidFill>
                  <a:srgbClr val="000000"/>
                </a:solidFill>
                <a:latin typeface="Calibri" panose="020F0502020204030204" pitchFamily="34" charset="0"/>
                <a:cs typeface="Calibri" panose="020F0502020204030204" pitchFamily="34" charset="0"/>
              </a:rPr>
              <a:t>Large Open Source catalog of modules and runs on nearly every OS (cross platform)</a:t>
            </a:r>
          </a:p>
          <a:p>
            <a:endParaRPr lang="en-US" dirty="0"/>
          </a:p>
        </p:txBody>
      </p:sp>
      <p:sp>
        <p:nvSpPr>
          <p:cNvPr id="9" name="Text Placeholder 8">
            <a:extLst>
              <a:ext uri="{FF2B5EF4-FFF2-40B4-BE49-F238E27FC236}">
                <a16:creationId xmlns:a16="http://schemas.microsoft.com/office/drawing/2014/main" id="{84A3DBD4-05E3-445A-AB17-91B84B1D9E91}"/>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775443846"/>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8722B5-AA60-4321-8C39-56EEEE50E16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0375" y="1374216"/>
            <a:ext cx="4697166" cy="4299366"/>
          </a:xfrm>
          <a:prstGeom prst="rect">
            <a:avLst/>
          </a:prstGeom>
        </p:spPr>
      </p:pic>
      <p:sp>
        <p:nvSpPr>
          <p:cNvPr id="17" name="Title 16"/>
          <p:cNvSpPr>
            <a:spLocks noGrp="1"/>
          </p:cNvSpPr>
          <p:nvPr>
            <p:ph type="title"/>
          </p:nvPr>
        </p:nvSpPr>
        <p:spPr/>
        <p:txBody>
          <a:bodyPr vert="horz" wrap="square" lIns="109728" tIns="68580" rIns="109728" bIns="68580" numCol="1" rtlCol="0" anchor="t" anchorCtr="0" compatLnSpc="1">
            <a:prstTxWarp prst="textNoShape">
              <a:avLst/>
            </a:prstTxWarp>
            <a:noAutofit/>
          </a:bodyPr>
          <a:lstStyle/>
          <a:p>
            <a:pPr defTabSz="685775"/>
            <a:r>
              <a:rPr lang="en-US" sz="3529" spc="-75" dirty="0">
                <a:ln w="3175">
                  <a:noFill/>
                </a:ln>
                <a:ea typeface="+mn-ea"/>
              </a:rPr>
              <a:t>Desired State Configuration (DSC)</a:t>
            </a:r>
          </a:p>
        </p:txBody>
      </p:sp>
      <p:sp>
        <p:nvSpPr>
          <p:cNvPr id="2" name="Text Placeholder 1">
            <a:extLst>
              <a:ext uri="{FF2B5EF4-FFF2-40B4-BE49-F238E27FC236}">
                <a16:creationId xmlns:a16="http://schemas.microsoft.com/office/drawing/2014/main" id="{C98D9906-B2F1-47BF-8E15-47649AB67CFB}"/>
              </a:ext>
            </a:extLst>
          </p:cNvPr>
          <p:cNvSpPr>
            <a:spLocks noGrp="1"/>
          </p:cNvSpPr>
          <p:nvPr>
            <p:ph type="body" sz="quarter" idx="10"/>
          </p:nvPr>
        </p:nvSpPr>
        <p:spPr/>
        <p:txBody>
          <a:bodyPr/>
          <a:lstStyle/>
          <a:p>
            <a:endParaRPr lang="en-US" dirty="0"/>
          </a:p>
        </p:txBody>
      </p:sp>
      <p:pic>
        <p:nvPicPr>
          <p:cNvPr id="5" name="Picture 4">
            <a:extLst>
              <a:ext uri="{FF2B5EF4-FFF2-40B4-BE49-F238E27FC236}">
                <a16:creationId xmlns:a16="http://schemas.microsoft.com/office/drawing/2014/main" id="{F50C34E0-F7D7-4F77-B0AB-D03B8F7382BC}"/>
              </a:ext>
            </a:extLst>
          </p:cNvPr>
          <p:cNvPicPr>
            <a:picLocks noChangeAspect="1"/>
          </p:cNvPicPr>
          <p:nvPr/>
        </p:nvPicPr>
        <p:blipFill>
          <a:blip r:embed="rId4"/>
          <a:stretch>
            <a:fillRect/>
          </a:stretch>
        </p:blipFill>
        <p:spPr>
          <a:xfrm>
            <a:off x="5357636" y="2132224"/>
            <a:ext cx="3325989" cy="2593551"/>
          </a:xfrm>
          <a:prstGeom prst="rect">
            <a:avLst/>
          </a:prstGeom>
        </p:spPr>
      </p:pic>
    </p:spTree>
    <p:extLst>
      <p:ext uri="{BB962C8B-B14F-4D97-AF65-F5344CB8AC3E}">
        <p14:creationId xmlns:p14="http://schemas.microsoft.com/office/powerpoint/2010/main" val="4061417722"/>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C9AD-003A-4A65-BEF0-F3F847567861}"/>
              </a:ext>
            </a:extLst>
          </p:cNvPr>
          <p:cNvSpPr>
            <a:spLocks noGrp="1"/>
          </p:cNvSpPr>
          <p:nvPr>
            <p:ph type="title"/>
          </p:nvPr>
        </p:nvSpPr>
        <p:spPr/>
        <p:txBody>
          <a:bodyPr/>
          <a:lstStyle/>
          <a:p>
            <a:pPr>
              <a:spcBef>
                <a:spcPts val="0"/>
              </a:spcBef>
              <a:defRPr/>
            </a:pPr>
            <a:r>
              <a:rPr lang="en-US" dirty="0"/>
              <a:t>Azure Event Grid</a:t>
            </a:r>
          </a:p>
        </p:txBody>
      </p:sp>
      <p:sp>
        <p:nvSpPr>
          <p:cNvPr id="11" name="Text Placeholder 10">
            <a:extLst>
              <a:ext uri="{FF2B5EF4-FFF2-40B4-BE49-F238E27FC236}">
                <a16:creationId xmlns:a16="http://schemas.microsoft.com/office/drawing/2014/main" id="{1F5B0957-68D9-44D4-B607-CCE580AC42B5}"/>
              </a:ext>
            </a:extLst>
          </p:cNvPr>
          <p:cNvSpPr>
            <a:spLocks noGrp="1"/>
          </p:cNvSpPr>
          <p:nvPr>
            <p:ph type="body" sz="quarter" idx="10"/>
          </p:nvPr>
        </p:nvSpPr>
        <p:spPr/>
        <p:txBody>
          <a:bodyPr/>
          <a:lstStyle/>
          <a:p>
            <a:r>
              <a:rPr lang="en-US" dirty="0">
                <a:hlinkClick r:id="rId3"/>
              </a:rPr>
              <a:t>https://docs.microsoft.com/en-us/azure/event-grid/overview</a:t>
            </a:r>
            <a:endParaRPr lang="en-US" dirty="0"/>
          </a:p>
          <a:p>
            <a:endParaRPr lang="en-US" dirty="0"/>
          </a:p>
        </p:txBody>
      </p:sp>
      <p:sp>
        <p:nvSpPr>
          <p:cNvPr id="13" name="TextBox 12"/>
          <p:cNvSpPr txBox="1"/>
          <p:nvPr/>
        </p:nvSpPr>
        <p:spPr>
          <a:xfrm>
            <a:off x="6276063" y="3697963"/>
            <a:ext cx="2420347" cy="678577"/>
          </a:xfrm>
          <a:prstGeom prst="rect">
            <a:avLst/>
          </a:prstGeom>
          <a:noFill/>
        </p:spPr>
        <p:txBody>
          <a:bodyPr wrap="square" lIns="68558" tIns="109693" rIns="137115" bIns="109693" rtlCol="0">
            <a:spAutoFit/>
          </a:bodyPr>
          <a:lstStyle/>
          <a:p>
            <a:pPr algn="ctr" defTabSz="914026">
              <a:lnSpc>
                <a:spcPct val="90000"/>
              </a:lnSpc>
              <a:defRPr/>
            </a:pPr>
            <a:r>
              <a:rPr lang="en-US" sz="1650" kern="0" dirty="0">
                <a:gradFill>
                  <a:gsLst>
                    <a:gs pos="13483">
                      <a:schemeClr val="tx1"/>
                    </a:gs>
                    <a:gs pos="62000">
                      <a:schemeClr val="tx1"/>
                    </a:gs>
                  </a:gsLst>
                  <a:lin ang="5400000" scaled="0"/>
                </a:gradFill>
                <a:latin typeface="Segoe UI Semilight"/>
                <a:cs typeface="Segoe UI"/>
              </a:rPr>
              <a:t>Broad coverage within Azure and beyond</a:t>
            </a:r>
          </a:p>
        </p:txBody>
      </p:sp>
      <p:sp>
        <p:nvSpPr>
          <p:cNvPr id="10" name="TextBox 9"/>
          <p:cNvSpPr txBox="1"/>
          <p:nvPr/>
        </p:nvSpPr>
        <p:spPr>
          <a:xfrm>
            <a:off x="447590" y="3697963"/>
            <a:ext cx="2420347" cy="678577"/>
          </a:xfrm>
          <a:prstGeom prst="rect">
            <a:avLst/>
          </a:prstGeom>
          <a:noFill/>
        </p:spPr>
        <p:txBody>
          <a:bodyPr wrap="square" lIns="68558" tIns="109693" rIns="137115" bIns="109693" rtlCol="0">
            <a:spAutoFit/>
          </a:bodyPr>
          <a:lstStyle/>
          <a:p>
            <a:pPr algn="ctr" defTabSz="914026">
              <a:lnSpc>
                <a:spcPct val="90000"/>
              </a:lnSpc>
              <a:defRPr/>
            </a:pPr>
            <a:r>
              <a:rPr lang="en-US" sz="1650" kern="0" dirty="0">
                <a:gradFill>
                  <a:gsLst>
                    <a:gs pos="13483">
                      <a:schemeClr val="tx1"/>
                    </a:gs>
                    <a:gs pos="62000">
                      <a:schemeClr val="tx1"/>
                    </a:gs>
                  </a:gsLst>
                  <a:lin ang="5400000" scaled="0"/>
                </a:gradFill>
                <a:latin typeface="Segoe UI Semilight"/>
                <a:cs typeface="Segoe UI"/>
              </a:rPr>
              <a:t>Fully-managed </a:t>
            </a:r>
            <a:br>
              <a:rPr lang="en-US" sz="1650" kern="0" dirty="0">
                <a:gradFill>
                  <a:gsLst>
                    <a:gs pos="13483">
                      <a:schemeClr val="tx1"/>
                    </a:gs>
                    <a:gs pos="62000">
                      <a:schemeClr val="tx1"/>
                    </a:gs>
                  </a:gsLst>
                  <a:lin ang="5400000" scaled="0"/>
                </a:gradFill>
                <a:latin typeface="Segoe UI Semilight"/>
                <a:cs typeface="Segoe UI"/>
              </a:rPr>
            </a:br>
            <a:r>
              <a:rPr lang="en-US" sz="1650" kern="0" dirty="0">
                <a:gradFill>
                  <a:gsLst>
                    <a:gs pos="13483">
                      <a:schemeClr val="tx1"/>
                    </a:gs>
                    <a:gs pos="62000">
                      <a:schemeClr val="tx1"/>
                    </a:gs>
                  </a:gsLst>
                  <a:lin ang="5400000" scaled="0"/>
                </a:gradFill>
                <a:latin typeface="Segoe UI Semilight"/>
                <a:cs typeface="Segoe UI"/>
              </a:rPr>
              <a:t>event routing</a:t>
            </a:r>
          </a:p>
        </p:txBody>
      </p:sp>
      <p:sp>
        <p:nvSpPr>
          <p:cNvPr id="7" name="TextBox 6"/>
          <p:cNvSpPr txBox="1"/>
          <p:nvPr/>
        </p:nvSpPr>
        <p:spPr>
          <a:xfrm>
            <a:off x="3361827" y="3697963"/>
            <a:ext cx="2420347" cy="678577"/>
          </a:xfrm>
          <a:prstGeom prst="rect">
            <a:avLst/>
          </a:prstGeom>
          <a:noFill/>
        </p:spPr>
        <p:txBody>
          <a:bodyPr wrap="square" lIns="68558" tIns="109693" rIns="137115" bIns="109693" rtlCol="0">
            <a:spAutoFit/>
          </a:bodyPr>
          <a:lstStyle/>
          <a:p>
            <a:pPr algn="ctr" defTabSz="914026">
              <a:lnSpc>
                <a:spcPct val="90000"/>
              </a:lnSpc>
              <a:defRPr/>
            </a:pPr>
            <a:r>
              <a:rPr lang="en-US" sz="1650" kern="0" dirty="0">
                <a:gradFill>
                  <a:gsLst>
                    <a:gs pos="13483">
                      <a:schemeClr val="tx1"/>
                    </a:gs>
                    <a:gs pos="62000">
                      <a:schemeClr val="tx1"/>
                    </a:gs>
                  </a:gsLst>
                  <a:lin ang="5400000" scaled="0"/>
                </a:gradFill>
                <a:latin typeface="Segoe UI Semilight"/>
                <a:cs typeface="Segoe UI"/>
              </a:rPr>
              <a:t>Near real-time event delivery at scale</a:t>
            </a:r>
          </a:p>
        </p:txBody>
      </p:sp>
      <p:sp>
        <p:nvSpPr>
          <p:cNvPr id="16" name="Title 2">
            <a:extLst>
              <a:ext uri="{FF2B5EF4-FFF2-40B4-BE49-F238E27FC236}">
                <a16:creationId xmlns:a16="http://schemas.microsoft.com/office/drawing/2014/main" id="{DEF09F0F-09C3-430A-80B3-D5800376AD86}"/>
              </a:ext>
            </a:extLst>
          </p:cNvPr>
          <p:cNvSpPr txBox="1">
            <a:spLocks/>
          </p:cNvSpPr>
          <p:nvPr/>
        </p:nvSpPr>
        <p:spPr>
          <a:xfrm>
            <a:off x="201680" y="4975535"/>
            <a:ext cx="8740640" cy="585134"/>
          </a:xfrm>
          <a:prstGeom prst="rect">
            <a:avLst/>
          </a:prstGeom>
        </p:spPr>
        <p:txBody>
          <a:bodyPr vert="horz" wrap="square" lIns="109708" tIns="68567" rIns="109708" bIns="68567" rtlCol="0" anchor="t">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spcBef>
                <a:spcPts val="0"/>
              </a:spcBef>
              <a:defRPr/>
            </a:pPr>
            <a:r>
              <a:rPr lang="en-US" sz="3225" dirty="0">
                <a:gradFill>
                  <a:gsLst>
                    <a:gs pos="92135">
                      <a:schemeClr val="accent1"/>
                    </a:gs>
                    <a:gs pos="84831">
                      <a:schemeClr val="accent1"/>
                    </a:gs>
                  </a:gsLst>
                  <a:lin ang="5400000" scaled="0"/>
                </a:gradFill>
                <a:latin typeface="Segoe UI Light"/>
              </a:rPr>
              <a:t>Backbone of event-driven computing</a:t>
            </a:r>
          </a:p>
        </p:txBody>
      </p:sp>
      <p:cxnSp>
        <p:nvCxnSpPr>
          <p:cNvPr id="3" name="Straight Connector 2">
            <a:extLst>
              <a:ext uri="{FF2B5EF4-FFF2-40B4-BE49-F238E27FC236}">
                <a16:creationId xmlns:a16="http://schemas.microsoft.com/office/drawing/2014/main" id="{E7A1C71E-D042-4613-A263-BD37AB1DCA50}"/>
              </a:ext>
            </a:extLst>
          </p:cNvPr>
          <p:cNvCxnSpPr/>
          <p:nvPr/>
        </p:nvCxnSpPr>
        <p:spPr>
          <a:xfrm>
            <a:off x="-1" y="4639331"/>
            <a:ext cx="914353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86B878D3-FE1E-48F4-B2D9-F5E7886BE035}"/>
              </a:ext>
            </a:extLst>
          </p:cNvPr>
          <p:cNvGrpSpPr/>
          <p:nvPr/>
        </p:nvGrpSpPr>
        <p:grpSpPr>
          <a:xfrm>
            <a:off x="6813917" y="2218668"/>
            <a:ext cx="1344638" cy="1344828"/>
            <a:chOff x="9267401" y="1851360"/>
            <a:chExt cx="1828800" cy="1828800"/>
          </a:xfrm>
        </p:grpSpPr>
        <p:sp>
          <p:nvSpPr>
            <p:cNvPr id="14" name="Oval 13"/>
            <p:cNvSpPr/>
            <p:nvPr/>
          </p:nvSpPr>
          <p:spPr bwMode="auto">
            <a:xfrm>
              <a:off x="9267401"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85445">
                <a:lnSpc>
                  <a:spcPct val="90000"/>
                </a:lnSpc>
                <a:defRPr/>
              </a:pPr>
              <a:endParaRPr lang="en-US" kern="0" dirty="0">
                <a:gradFill>
                  <a:gsLst>
                    <a:gs pos="0">
                      <a:srgbClr val="FFFFFF"/>
                    </a:gs>
                    <a:gs pos="100000">
                      <a:srgbClr val="FFFFFF"/>
                    </a:gs>
                  </a:gsLst>
                  <a:lin ang="5400000" scaled="0"/>
                </a:gradFill>
                <a:latin typeface="Segoe UI Semilight"/>
                <a:ea typeface="Verdana" panose="020B0604030504040204" pitchFamily="34" charset="0"/>
                <a:cs typeface="Segoe UI" pitchFamily="34" charset="0"/>
              </a:endParaRPr>
            </a:p>
          </p:txBody>
        </p:sp>
        <p:sp>
          <p:nvSpPr>
            <p:cNvPr id="19" name="Intelligence">
              <a:extLst>
                <a:ext uri="{FF2B5EF4-FFF2-40B4-BE49-F238E27FC236}">
                  <a16:creationId xmlns:a16="http://schemas.microsoft.com/office/drawing/2014/main" id="{48E5D2D7-C993-4321-A07E-59370D9A7C3B}"/>
                </a:ext>
              </a:extLst>
            </p:cNvPr>
            <p:cNvSpPr>
              <a:spLocks noChangeAspect="1" noEditPoints="1"/>
            </p:cNvSpPr>
            <p:nvPr/>
          </p:nvSpPr>
          <p:spPr bwMode="auto">
            <a:xfrm>
              <a:off x="9820109" y="2395959"/>
              <a:ext cx="769686" cy="739602"/>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grpSp>
      <p:grpSp>
        <p:nvGrpSpPr>
          <p:cNvPr id="4" name="Group 3">
            <a:extLst>
              <a:ext uri="{FF2B5EF4-FFF2-40B4-BE49-F238E27FC236}">
                <a16:creationId xmlns:a16="http://schemas.microsoft.com/office/drawing/2014/main" id="{37580E91-D4E6-49B7-AB71-2A351E0C18DC}"/>
              </a:ext>
            </a:extLst>
          </p:cNvPr>
          <p:cNvGrpSpPr/>
          <p:nvPr/>
        </p:nvGrpSpPr>
        <p:grpSpPr>
          <a:xfrm>
            <a:off x="985444" y="2218668"/>
            <a:ext cx="1344638" cy="1344828"/>
            <a:chOff x="1340273" y="1851360"/>
            <a:chExt cx="1828800" cy="1828800"/>
          </a:xfrm>
        </p:grpSpPr>
        <p:sp>
          <p:nvSpPr>
            <p:cNvPr id="12" name="Oval 11"/>
            <p:cNvSpPr/>
            <p:nvPr/>
          </p:nvSpPr>
          <p:spPr bwMode="auto">
            <a:xfrm>
              <a:off x="1340273"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85445">
                <a:lnSpc>
                  <a:spcPct val="90000"/>
                </a:lnSpc>
                <a:defRPr/>
              </a:pPr>
              <a:endParaRPr lang="en-US" kern="0" dirty="0">
                <a:gradFill>
                  <a:gsLst>
                    <a:gs pos="0">
                      <a:srgbClr val="FFFFFF"/>
                    </a:gs>
                    <a:gs pos="100000">
                      <a:srgbClr val="FFFFFF"/>
                    </a:gs>
                  </a:gsLst>
                  <a:lin ang="5400000" scaled="0"/>
                </a:gradFill>
                <a:latin typeface="Segoe UI Semilight"/>
                <a:ea typeface="Verdana" panose="020B0604030504040204" pitchFamily="34" charset="0"/>
                <a:cs typeface="Segoe UI" pitchFamily="34" charset="0"/>
              </a:endParaRPr>
            </a:p>
          </p:txBody>
        </p:sp>
        <p:sp>
          <p:nvSpPr>
            <p:cNvPr id="20" name="strategy">
              <a:extLst>
                <a:ext uri="{FF2B5EF4-FFF2-40B4-BE49-F238E27FC236}">
                  <a16:creationId xmlns:a16="http://schemas.microsoft.com/office/drawing/2014/main" id="{FA07B47D-E702-445A-A6BF-A7FC9221C1BA}"/>
                </a:ext>
              </a:extLst>
            </p:cNvPr>
            <p:cNvSpPr>
              <a:spLocks noChangeAspect="1" noEditPoints="1"/>
            </p:cNvSpPr>
            <p:nvPr/>
          </p:nvSpPr>
          <p:spPr bwMode="auto">
            <a:xfrm>
              <a:off x="1971188" y="2388065"/>
              <a:ext cx="566970" cy="755390"/>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grpSp>
      <p:grpSp>
        <p:nvGrpSpPr>
          <p:cNvPr id="5" name="Group 4">
            <a:extLst>
              <a:ext uri="{FF2B5EF4-FFF2-40B4-BE49-F238E27FC236}">
                <a16:creationId xmlns:a16="http://schemas.microsoft.com/office/drawing/2014/main" id="{993E74CE-CB9A-40BA-B06B-A69D911EF67B}"/>
              </a:ext>
            </a:extLst>
          </p:cNvPr>
          <p:cNvGrpSpPr/>
          <p:nvPr/>
        </p:nvGrpSpPr>
        <p:grpSpPr>
          <a:xfrm>
            <a:off x="3899681" y="2218668"/>
            <a:ext cx="1344638" cy="1344828"/>
            <a:chOff x="5303837" y="1851360"/>
            <a:chExt cx="1828800" cy="1828800"/>
          </a:xfrm>
        </p:grpSpPr>
        <p:sp>
          <p:nvSpPr>
            <p:cNvPr id="8" name="Oval 7"/>
            <p:cNvSpPr/>
            <p:nvPr/>
          </p:nvSpPr>
          <p:spPr bwMode="auto">
            <a:xfrm>
              <a:off x="5303837"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85445">
                <a:lnSpc>
                  <a:spcPct val="90000"/>
                </a:lnSpc>
                <a:defRPr/>
              </a:pPr>
              <a:endParaRPr lang="en-US" kern="0" dirty="0">
                <a:gradFill>
                  <a:gsLst>
                    <a:gs pos="0">
                      <a:srgbClr val="FFFFFF"/>
                    </a:gs>
                    <a:gs pos="100000">
                      <a:srgbClr val="FFFFFF"/>
                    </a:gs>
                  </a:gsLst>
                  <a:lin ang="5400000" scaled="0"/>
                </a:gradFill>
                <a:latin typeface="Segoe UI Semilight"/>
                <a:ea typeface="Verdana" panose="020B0604030504040204" pitchFamily="34" charset="0"/>
                <a:cs typeface="Segoe UI" pitchFamily="34" charset="0"/>
              </a:endParaRPr>
            </a:p>
          </p:txBody>
        </p:sp>
        <p:sp>
          <p:nvSpPr>
            <p:cNvPr id="15" name="send">
              <a:extLst>
                <a:ext uri="{FF2B5EF4-FFF2-40B4-BE49-F238E27FC236}">
                  <a16:creationId xmlns:a16="http://schemas.microsoft.com/office/drawing/2014/main" id="{B4EF0F81-B67A-4E7C-83E8-A671C7ACFD38}"/>
                </a:ext>
              </a:extLst>
            </p:cNvPr>
            <p:cNvSpPr>
              <a:spLocks noChangeAspect="1" noEditPoints="1"/>
            </p:cNvSpPr>
            <p:nvPr/>
          </p:nvSpPr>
          <p:spPr bwMode="auto">
            <a:xfrm rot="20700000">
              <a:off x="5858128" y="2480969"/>
              <a:ext cx="801858" cy="536927"/>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grpSp>
    </p:spTree>
    <p:extLst>
      <p:ext uri="{BB962C8B-B14F-4D97-AF65-F5344CB8AC3E}">
        <p14:creationId xmlns:p14="http://schemas.microsoft.com/office/powerpoint/2010/main" val="2386863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4"/>
                                        </p:tgtEl>
                                        <p:attrNameLst>
                                          <p:attrName>ppt_x</p:attrName>
                                          <p:attrName>ppt_y</p:attrName>
                                        </p:attrNameLst>
                                      </p:cBhvr>
                                      <p:rCtr x="0" y="1852"/>
                                    </p:animMotion>
                                  </p:childTnLst>
                                </p:cTn>
                              </p:par>
                              <p:par>
                                <p:cTn id="10" presetID="10"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64" presetClass="path" presetSubtype="0" decel="100000" fill="hold" grpId="1" nodeType="withEffect">
                                  <p:stCondLst>
                                    <p:cond delay="100"/>
                                  </p:stCondLst>
                                  <p:childTnLst>
                                    <p:animMotion origin="layout" path="M -1.16926E-6 9.07853E-9 L -1.16926E-6 -0.04539 " pathEditMode="relative" rAng="0" ptsTypes="AA">
                                      <p:cBhvr>
                                        <p:cTn id="14" dur="600" spd="-100000" fill="hold"/>
                                        <p:tgtEl>
                                          <p:spTgt spid="10"/>
                                        </p:tgtEl>
                                        <p:attrNameLst>
                                          <p:attrName>ppt_x</p:attrName>
                                          <p:attrName>ppt_y</p:attrName>
                                        </p:attrNameLst>
                                      </p:cBhvr>
                                      <p:rCtr x="0" y="-2270"/>
                                    </p:animMotion>
                                  </p:childTnLst>
                                </p:cTn>
                              </p:par>
                              <p:par>
                                <p:cTn id="15" presetID="10" presetClass="entr" presetSubtype="0" fill="hold"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100"/>
                                  </p:stCondLst>
                                  <p:childTnLst>
                                    <p:animMotion origin="layout" path="M -3.125E-6 4.44444E-6 L -3.125E-6 0.03703 " pathEditMode="relative" rAng="0" ptsTypes="AA">
                                      <p:cBhvr>
                                        <p:cTn id="19" dur="600" spd="-100000" fill="hold"/>
                                        <p:tgtEl>
                                          <p:spTgt spid="5"/>
                                        </p:tgtEl>
                                        <p:attrNameLst>
                                          <p:attrName>ppt_x</p:attrName>
                                          <p:attrName>ppt_y</p:attrName>
                                        </p:attrNameLst>
                                      </p:cBhvr>
                                      <p:rCtr x="0" y="1852"/>
                                    </p:animMotion>
                                  </p:childTnLst>
                                </p:cTn>
                              </p:par>
                              <p:par>
                                <p:cTn id="20" presetID="10" presetClass="entr" presetSubtype="0" fill="hold" grpId="0" nodeType="withEffect">
                                  <p:stCondLst>
                                    <p:cond delay="2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64" presetClass="path" presetSubtype="0" decel="100000" fill="hold" grpId="1" nodeType="withEffect">
                                  <p:stCondLst>
                                    <p:cond delay="200"/>
                                  </p:stCondLst>
                                  <p:childTnLst>
                                    <p:animMotion origin="layout" path="M 0 9.07853E-9 L 0 -0.04539 " pathEditMode="relative" rAng="0" ptsTypes="AA">
                                      <p:cBhvr>
                                        <p:cTn id="24" dur="600" spd="-100000" fill="hold"/>
                                        <p:tgtEl>
                                          <p:spTgt spid="7"/>
                                        </p:tgtEl>
                                        <p:attrNameLst>
                                          <p:attrName>ppt_x</p:attrName>
                                          <p:attrName>ppt_y</p:attrName>
                                        </p:attrNameLst>
                                      </p:cBhvr>
                                      <p:rCtr x="0" y="-2270"/>
                                    </p:animMotion>
                                  </p:childTnLst>
                                </p:cTn>
                              </p:par>
                              <p:par>
                                <p:cTn id="25" presetID="10" presetClass="entr" presetSubtype="0" fill="hold" nodeType="withEffect">
                                  <p:stCondLst>
                                    <p:cond delay="2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200"/>
                                  </p:stCondLst>
                                  <p:childTnLst>
                                    <p:animMotion origin="layout" path="M -3.125E-6 4.44444E-6 L -3.125E-6 0.03703 " pathEditMode="relative" rAng="0" ptsTypes="AA">
                                      <p:cBhvr>
                                        <p:cTn id="29" dur="600" spd="-100000" fill="hold"/>
                                        <p:tgtEl>
                                          <p:spTgt spid="6"/>
                                        </p:tgtEl>
                                        <p:attrNameLst>
                                          <p:attrName>ppt_x</p:attrName>
                                          <p:attrName>ppt_y</p:attrName>
                                        </p:attrNameLst>
                                      </p:cBhvr>
                                      <p:rCtr x="0" y="1852"/>
                                    </p:animMotion>
                                  </p:childTnLst>
                                </p:cTn>
                              </p:par>
                              <p:par>
                                <p:cTn id="30" presetID="10" presetClass="entr" presetSubtype="0" fill="hold" grpId="0" nodeType="withEffect">
                                  <p:stCondLst>
                                    <p:cond delay="3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64" presetClass="path" presetSubtype="0" decel="100000" fill="hold" grpId="1" nodeType="withEffect">
                                  <p:stCondLst>
                                    <p:cond delay="300"/>
                                  </p:stCondLst>
                                  <p:childTnLst>
                                    <p:animMotion origin="layout" path="M 1.16926E-6 9.07853E-9 L 1.16926E-6 -0.04539 " pathEditMode="relative" rAng="0" ptsTypes="AA">
                                      <p:cBhvr>
                                        <p:cTn id="34" dur="600" spd="-100000" fill="hold"/>
                                        <p:tgtEl>
                                          <p:spTgt spid="13"/>
                                        </p:tgtEl>
                                        <p:attrNameLst>
                                          <p:attrName>ppt_x</p:attrName>
                                          <p:attrName>ppt_y</p:attrName>
                                        </p:attrNameLst>
                                      </p:cBhvr>
                                      <p:rCtr x="0" y="-2270"/>
                                    </p:animMotion>
                                  </p:childTnLst>
                                </p:cTn>
                              </p:par>
                            </p:childTnLst>
                          </p:cTn>
                        </p:par>
                      </p:childTnLst>
                    </p:cTn>
                  </p:par>
                  <p:par>
                    <p:cTn id="35" fill="hold">
                      <p:stCondLst>
                        <p:cond delay="indefinite"/>
                      </p:stCondLst>
                      <p:childTnLst>
                        <p:par>
                          <p:cTn id="36" fill="hold">
                            <p:stCondLst>
                              <p:cond delay="0"/>
                            </p:stCondLst>
                            <p:childTnLst>
                              <p:par>
                                <p:cTn id="37" presetID="2" presetClass="entr" presetSubtype="8" decel="10000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0-#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1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42" presetClass="path" presetSubtype="0" decel="100000" fill="hold" grpId="1" nodeType="withEffect">
                                  <p:stCondLst>
                                    <p:cond delay="100"/>
                                  </p:stCondLst>
                                  <p:childTnLst>
                                    <p:animMotion origin="layout" path="M 0 -4.05356E-6 L 0 0.037 " pathEditMode="relative" rAng="0" ptsTypes="AA">
                                      <p:cBhvr>
                                        <p:cTn id="45" dur="600" spd="-100000" fill="hold"/>
                                        <p:tgtEl>
                                          <p:spTgt spid="16"/>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0" grpId="0"/>
      <p:bldP spid="10" grpId="1"/>
      <p:bldP spid="7" grpId="0"/>
      <p:bldP spid="7" grpId="1"/>
      <p:bldP spid="16" grpId="0"/>
      <p:bldP spid="16"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3941CF7A-DBC1-4493-BD33-5A2C16C7EC7B}"/>
              </a:ext>
            </a:extLst>
          </p:cNvPr>
          <p:cNvSpPr/>
          <p:nvPr/>
        </p:nvSpPr>
        <p:spPr bwMode="auto">
          <a:xfrm flipH="1">
            <a:off x="4030711" y="1882422"/>
            <a:ext cx="2285858" cy="3900001"/>
          </a:xfrm>
          <a:prstGeom prst="rect">
            <a:avLst/>
          </a:prstGeom>
          <a:solidFill>
            <a:srgbClr val="2525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8" tIns="107567" rIns="134458" bIns="107567" numCol="1" spcCol="0" rtlCol="0" fromWordArt="0" anchor="t" anchorCtr="0" forceAA="0" compatLnSpc="1">
            <a:prstTxWarp prst="textNoShape">
              <a:avLst/>
            </a:prstTxWarp>
            <a:noAutofit/>
          </a:bodyPr>
          <a:lstStyle/>
          <a:p>
            <a:pPr algn="ctr" defTabSz="685577">
              <a:lnSpc>
                <a:spcPct val="90000"/>
              </a:lnSpc>
            </a:pPr>
            <a:endParaRPr lang="en-US" dirty="0">
              <a:gradFill>
                <a:gsLst>
                  <a:gs pos="0">
                    <a:srgbClr val="FFFFFF"/>
                  </a:gs>
                  <a:gs pos="100000">
                    <a:srgbClr val="FFFFFF"/>
                  </a:gs>
                </a:gsLst>
                <a:lin ang="5400000" scaled="0"/>
              </a:gradFill>
              <a:ea typeface="Verdana" panose="020B0604030504040204" pitchFamily="34" charset="0"/>
              <a:cs typeface="Segoe UI" pitchFamily="34" charset="0"/>
            </a:endParaRPr>
          </a:p>
        </p:txBody>
      </p:sp>
      <p:pic>
        <p:nvPicPr>
          <p:cNvPr id="39" name="Picture 38">
            <a:extLst>
              <a:ext uri="{FF2B5EF4-FFF2-40B4-BE49-F238E27FC236}">
                <a16:creationId xmlns:a16="http://schemas.microsoft.com/office/drawing/2014/main" id="{4AFB9AC3-C92C-479D-9DC3-D1B4DEFEB37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030711" y="1882422"/>
            <a:ext cx="2285858" cy="3900001"/>
          </a:xfrm>
          <a:prstGeom prst="rect">
            <a:avLst/>
          </a:prstGeom>
          <a:solidFill>
            <a:schemeClr val="bg1"/>
          </a:solidFill>
          <a:ln w="6350">
            <a:solidFill>
              <a:schemeClr val="bg1">
                <a:lumMod val="85000"/>
              </a:schemeClr>
            </a:solidFill>
          </a:ln>
        </p:spPr>
      </p:pic>
      <p:sp>
        <p:nvSpPr>
          <p:cNvPr id="7" name="Title 6">
            <a:extLst>
              <a:ext uri="{FF2B5EF4-FFF2-40B4-BE49-F238E27FC236}">
                <a16:creationId xmlns:a16="http://schemas.microsoft.com/office/drawing/2014/main" id="{0ACFA053-2FCC-4C69-B579-FE2A1EE26422}"/>
              </a:ext>
            </a:extLst>
          </p:cNvPr>
          <p:cNvSpPr>
            <a:spLocks noGrp="1"/>
          </p:cNvSpPr>
          <p:nvPr>
            <p:ph type="title"/>
          </p:nvPr>
        </p:nvSpPr>
        <p:spPr/>
        <p:txBody>
          <a:bodyPr/>
          <a:lstStyle/>
          <a:p>
            <a:pPr>
              <a:defRPr/>
            </a:pPr>
            <a:r>
              <a:rPr lang="en-US" dirty="0"/>
              <a:t>Manage all events in one place</a:t>
            </a:r>
          </a:p>
        </p:txBody>
      </p:sp>
      <p:sp>
        <p:nvSpPr>
          <p:cNvPr id="2" name="Text Placeholder 1">
            <a:extLst>
              <a:ext uri="{FF2B5EF4-FFF2-40B4-BE49-F238E27FC236}">
                <a16:creationId xmlns:a16="http://schemas.microsoft.com/office/drawing/2014/main" id="{2D7725C1-8AE0-46BA-86D2-B673B4ACD50D}"/>
              </a:ext>
            </a:extLst>
          </p:cNvPr>
          <p:cNvSpPr>
            <a:spLocks noGrp="1"/>
          </p:cNvSpPr>
          <p:nvPr>
            <p:ph type="body" sz="quarter" idx="10"/>
          </p:nvPr>
        </p:nvSpPr>
        <p:spPr/>
        <p:txBody>
          <a:bodyPr/>
          <a:lstStyle/>
          <a:p>
            <a:endParaRPr lang="en-US" dirty="0"/>
          </a:p>
        </p:txBody>
      </p:sp>
      <p:grpSp>
        <p:nvGrpSpPr>
          <p:cNvPr id="16" name="Group 15">
            <a:extLst>
              <a:ext uri="{FF2B5EF4-FFF2-40B4-BE49-F238E27FC236}">
                <a16:creationId xmlns:a16="http://schemas.microsoft.com/office/drawing/2014/main" id="{E3590C2C-1860-4F5E-A436-3DFB980AC3FB}"/>
              </a:ext>
            </a:extLst>
          </p:cNvPr>
          <p:cNvGrpSpPr/>
          <p:nvPr/>
        </p:nvGrpSpPr>
        <p:grpSpPr>
          <a:xfrm>
            <a:off x="6414938" y="2999318"/>
            <a:ext cx="486107" cy="1815518"/>
            <a:chOff x="9010077" y="2912948"/>
            <a:chExt cx="661140" cy="2468880"/>
          </a:xfrm>
        </p:grpSpPr>
        <p:sp>
          <p:nvSpPr>
            <p:cNvPr id="57" name="Freeform 5">
              <a:extLst>
                <a:ext uri="{FF2B5EF4-FFF2-40B4-BE49-F238E27FC236}">
                  <a16:creationId xmlns:a16="http://schemas.microsoft.com/office/drawing/2014/main" id="{36F42455-FAFB-4E72-BE9F-884620B09793}"/>
                </a:ext>
              </a:extLst>
            </p:cNvPr>
            <p:cNvSpPr>
              <a:spLocks/>
            </p:cNvSpPr>
            <p:nvPr/>
          </p:nvSpPr>
          <p:spPr bwMode="auto">
            <a:xfrm rot="10800000">
              <a:off x="9010077" y="2912948"/>
              <a:ext cx="228600" cy="24688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sp>
          <p:nvSpPr>
            <p:cNvPr id="58" name="arrow">
              <a:extLst>
                <a:ext uri="{FF2B5EF4-FFF2-40B4-BE49-F238E27FC236}">
                  <a16:creationId xmlns:a16="http://schemas.microsoft.com/office/drawing/2014/main" id="{7AEC3121-3761-4D31-8522-828FC7FB9FF6}"/>
                </a:ext>
              </a:extLst>
            </p:cNvPr>
            <p:cNvSpPr>
              <a:spLocks noChangeAspect="1" noEditPoints="1"/>
            </p:cNvSpPr>
            <p:nvPr/>
          </p:nvSpPr>
          <p:spPr bwMode="auto">
            <a:xfrm>
              <a:off x="9400487"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grpSp>
      <p:grpSp>
        <p:nvGrpSpPr>
          <p:cNvPr id="6" name="Group 5">
            <a:extLst>
              <a:ext uri="{FF2B5EF4-FFF2-40B4-BE49-F238E27FC236}">
                <a16:creationId xmlns:a16="http://schemas.microsoft.com/office/drawing/2014/main" id="{2BC39D91-CE38-4273-BC16-1131F9248D7F}"/>
              </a:ext>
            </a:extLst>
          </p:cNvPr>
          <p:cNvGrpSpPr/>
          <p:nvPr/>
        </p:nvGrpSpPr>
        <p:grpSpPr>
          <a:xfrm>
            <a:off x="2587468" y="3232938"/>
            <a:ext cx="1519439" cy="1110304"/>
            <a:chOff x="3584978" y="3230643"/>
            <a:chExt cx="2066542" cy="1509879"/>
          </a:xfrm>
        </p:grpSpPr>
        <p:sp>
          <p:nvSpPr>
            <p:cNvPr id="4" name="Rectangle 3">
              <a:extLst>
                <a:ext uri="{FF2B5EF4-FFF2-40B4-BE49-F238E27FC236}">
                  <a16:creationId xmlns:a16="http://schemas.microsoft.com/office/drawing/2014/main" id="{79CE8D52-3DAB-4A5B-94AF-6C8669C74452}"/>
                </a:ext>
              </a:extLst>
            </p:cNvPr>
            <p:cNvSpPr/>
            <p:nvPr/>
          </p:nvSpPr>
          <p:spPr>
            <a:xfrm>
              <a:off x="3584978" y="3230643"/>
              <a:ext cx="1828801" cy="1509879"/>
            </a:xfrm>
            <a:prstGeom prst="rect">
              <a:avLst/>
            </a:prstGeom>
          </p:spPr>
          <p:txBody>
            <a:bodyPr wrap="square">
              <a:spAutoFit/>
            </a:bodyPr>
            <a:lstStyle/>
            <a:p>
              <a:pPr>
                <a:lnSpc>
                  <a:spcPct val="90000"/>
                </a:lnSpc>
              </a:pPr>
              <a:r>
                <a:rPr lang="en-US" sz="1050" dirty="0">
                  <a:gradFill>
                    <a:gsLst>
                      <a:gs pos="1250">
                        <a:srgbClr val="353535"/>
                      </a:gs>
                      <a:gs pos="100000">
                        <a:srgbClr val="353535"/>
                      </a:gs>
                    </a:gsLst>
                    <a:lin ang="5400000" scaled="0"/>
                  </a:gradFill>
                  <a:cs typeface="Segoe UI" panose="020B0502040204020203" pitchFamily="34" charset="0"/>
                </a:rPr>
                <a:t>Subscribe to </a:t>
              </a:r>
              <a:br>
                <a:rPr lang="en-US" sz="1050" dirty="0">
                  <a:gradFill>
                    <a:gsLst>
                      <a:gs pos="1250">
                        <a:srgbClr val="353535"/>
                      </a:gs>
                      <a:gs pos="100000">
                        <a:srgbClr val="353535"/>
                      </a:gs>
                    </a:gsLst>
                    <a:lin ang="5400000" scaled="0"/>
                  </a:gradFill>
                  <a:cs typeface="Segoe UI" panose="020B0502040204020203" pitchFamily="34" charset="0"/>
                </a:rPr>
              </a:br>
              <a:r>
                <a:rPr lang="en-US" sz="1050" dirty="0">
                  <a:gradFill>
                    <a:gsLst>
                      <a:gs pos="1250">
                        <a:srgbClr val="353535"/>
                      </a:gs>
                      <a:gs pos="100000">
                        <a:srgbClr val="353535"/>
                      </a:gs>
                    </a:gsLst>
                    <a:lin ang="5400000" scaled="0"/>
                  </a:gradFill>
                  <a:cs typeface="Segoe UI" panose="020B0502040204020203" pitchFamily="34" charset="0"/>
                </a:rPr>
                <a:t>pre-defined system events in Azure or create your own custom topics</a:t>
              </a:r>
            </a:p>
          </p:txBody>
        </p:sp>
        <p:cxnSp>
          <p:nvCxnSpPr>
            <p:cNvPr id="53" name="Straight Arrow Connector 52">
              <a:extLst>
                <a:ext uri="{FF2B5EF4-FFF2-40B4-BE49-F238E27FC236}">
                  <a16:creationId xmlns:a16="http://schemas.microsoft.com/office/drawing/2014/main" id="{A94657BE-9D37-4A80-A49D-96FF84E31D21}"/>
                </a:ext>
              </a:extLst>
            </p:cNvPr>
            <p:cNvCxnSpPr>
              <a:cxnSpLocks/>
            </p:cNvCxnSpPr>
            <p:nvPr/>
          </p:nvCxnSpPr>
          <p:spPr>
            <a:xfrm>
              <a:off x="5375275" y="3768467"/>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54A31C1D-D264-43F2-9BD4-1A24689F7281}"/>
              </a:ext>
            </a:extLst>
          </p:cNvPr>
          <p:cNvGrpSpPr/>
          <p:nvPr/>
        </p:nvGrpSpPr>
        <p:grpSpPr>
          <a:xfrm>
            <a:off x="2587468" y="4083279"/>
            <a:ext cx="1519439" cy="819455"/>
            <a:chOff x="3584978" y="4386998"/>
            <a:chExt cx="2066542" cy="1114355"/>
          </a:xfrm>
        </p:grpSpPr>
        <p:sp>
          <p:nvSpPr>
            <p:cNvPr id="51" name="Rectangle 50">
              <a:extLst>
                <a:ext uri="{FF2B5EF4-FFF2-40B4-BE49-F238E27FC236}">
                  <a16:creationId xmlns:a16="http://schemas.microsoft.com/office/drawing/2014/main" id="{7CDDF4E3-8B59-4724-AB4B-19B7CBE26E00}"/>
                </a:ext>
              </a:extLst>
            </p:cNvPr>
            <p:cNvSpPr/>
            <p:nvPr/>
          </p:nvSpPr>
          <p:spPr>
            <a:xfrm>
              <a:off x="3584978" y="4386998"/>
              <a:ext cx="1828801" cy="1114355"/>
            </a:xfrm>
            <a:prstGeom prst="rect">
              <a:avLst/>
            </a:prstGeom>
          </p:spPr>
          <p:txBody>
            <a:bodyPr wrap="square">
              <a:spAutoFit/>
            </a:bodyPr>
            <a:lstStyle/>
            <a:p>
              <a:pPr>
                <a:lnSpc>
                  <a:spcPct val="90000"/>
                </a:lnSpc>
              </a:pPr>
              <a:r>
                <a:rPr lang="en-US" sz="1050" dirty="0">
                  <a:gradFill>
                    <a:gsLst>
                      <a:gs pos="1250">
                        <a:srgbClr val="353535"/>
                      </a:gs>
                      <a:gs pos="100000">
                        <a:srgbClr val="353535"/>
                      </a:gs>
                    </a:gsLst>
                    <a:lin ang="5400000" scaled="0"/>
                  </a:gradFill>
                  <a:cs typeface="Segoe UI" panose="020B0502040204020203" pitchFamily="34" charset="0"/>
                </a:rPr>
                <a:t>Route events to any end-points, Azure </a:t>
              </a:r>
              <a:br>
                <a:rPr lang="en-US" sz="1050" dirty="0">
                  <a:gradFill>
                    <a:gsLst>
                      <a:gs pos="1250">
                        <a:srgbClr val="353535"/>
                      </a:gs>
                      <a:gs pos="100000">
                        <a:srgbClr val="353535"/>
                      </a:gs>
                    </a:gsLst>
                    <a:lin ang="5400000" scaled="0"/>
                  </a:gradFill>
                  <a:cs typeface="Segoe UI" panose="020B0502040204020203" pitchFamily="34" charset="0"/>
                </a:rPr>
              </a:br>
              <a:r>
                <a:rPr lang="en-US" sz="1050" dirty="0">
                  <a:gradFill>
                    <a:gsLst>
                      <a:gs pos="1250">
                        <a:srgbClr val="353535"/>
                      </a:gs>
                      <a:gs pos="100000">
                        <a:srgbClr val="353535"/>
                      </a:gs>
                    </a:gsLst>
                    <a:lin ang="5400000" scaled="0"/>
                  </a:gradFill>
                  <a:cs typeface="Segoe UI" panose="020B0502040204020203" pitchFamily="34" charset="0"/>
                </a:rPr>
                <a:t>or even beyond</a:t>
              </a:r>
            </a:p>
          </p:txBody>
        </p:sp>
        <p:cxnSp>
          <p:nvCxnSpPr>
            <p:cNvPr id="56" name="Straight Arrow Connector 55">
              <a:extLst>
                <a:ext uri="{FF2B5EF4-FFF2-40B4-BE49-F238E27FC236}">
                  <a16:creationId xmlns:a16="http://schemas.microsoft.com/office/drawing/2014/main" id="{D7DD8F2C-2DB7-418A-8397-2A1AE0DBF2EF}"/>
                </a:ext>
              </a:extLst>
            </p:cNvPr>
            <p:cNvCxnSpPr>
              <a:cxnSpLocks/>
            </p:cNvCxnSpPr>
            <p:nvPr/>
          </p:nvCxnSpPr>
          <p:spPr>
            <a:xfrm>
              <a:off x="5375275" y="4712638"/>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A3515DE-ADF6-4D43-840A-E77962C1681C}"/>
              </a:ext>
            </a:extLst>
          </p:cNvPr>
          <p:cNvGrpSpPr/>
          <p:nvPr/>
        </p:nvGrpSpPr>
        <p:grpSpPr>
          <a:xfrm>
            <a:off x="2587468" y="4958586"/>
            <a:ext cx="1519439" cy="674031"/>
            <a:chOff x="3584978" y="5577314"/>
            <a:chExt cx="2066542" cy="916598"/>
          </a:xfrm>
        </p:grpSpPr>
        <p:sp>
          <p:nvSpPr>
            <p:cNvPr id="52" name="Rectangle 51">
              <a:extLst>
                <a:ext uri="{FF2B5EF4-FFF2-40B4-BE49-F238E27FC236}">
                  <a16:creationId xmlns:a16="http://schemas.microsoft.com/office/drawing/2014/main" id="{B70C7454-7E7B-4D53-ADCA-CF9B9331B81E}"/>
                </a:ext>
              </a:extLst>
            </p:cNvPr>
            <p:cNvSpPr/>
            <p:nvPr/>
          </p:nvSpPr>
          <p:spPr>
            <a:xfrm>
              <a:off x="3584978" y="5577314"/>
              <a:ext cx="1828801" cy="916598"/>
            </a:xfrm>
            <a:prstGeom prst="rect">
              <a:avLst/>
            </a:prstGeom>
          </p:spPr>
          <p:txBody>
            <a:bodyPr wrap="square">
              <a:spAutoFit/>
            </a:bodyPr>
            <a:lstStyle/>
            <a:p>
              <a:pPr>
                <a:lnSpc>
                  <a:spcPct val="90000"/>
                </a:lnSpc>
              </a:pPr>
              <a:r>
                <a:rPr lang="en-US" sz="1050" dirty="0">
                  <a:gradFill>
                    <a:gsLst>
                      <a:gs pos="1250">
                        <a:srgbClr val="353535"/>
                      </a:gs>
                      <a:gs pos="100000">
                        <a:srgbClr val="353535"/>
                      </a:gs>
                    </a:gsLst>
                    <a:lin ang="5400000" scaled="0"/>
                  </a:gradFill>
                  <a:cs typeface="Segoe UI" panose="020B0502040204020203" pitchFamily="34" charset="0"/>
                </a:rPr>
                <a:t>Enable filtering </a:t>
              </a:r>
              <a:br>
                <a:rPr lang="en-US" sz="1050" dirty="0">
                  <a:gradFill>
                    <a:gsLst>
                      <a:gs pos="1250">
                        <a:srgbClr val="353535"/>
                      </a:gs>
                      <a:gs pos="100000">
                        <a:srgbClr val="353535"/>
                      </a:gs>
                    </a:gsLst>
                    <a:lin ang="5400000" scaled="0"/>
                  </a:gradFill>
                  <a:cs typeface="Segoe UI" panose="020B0502040204020203" pitchFamily="34" charset="0"/>
                </a:rPr>
              </a:br>
              <a:r>
                <a:rPr lang="en-US" sz="1050" dirty="0">
                  <a:gradFill>
                    <a:gsLst>
                      <a:gs pos="1250">
                        <a:srgbClr val="353535"/>
                      </a:gs>
                      <a:gs pos="100000">
                        <a:srgbClr val="353535"/>
                      </a:gs>
                    </a:gsLst>
                    <a:lin ang="5400000" scaled="0"/>
                  </a:gradFill>
                  <a:cs typeface="Segoe UI" panose="020B0502040204020203" pitchFamily="34" charset="0"/>
                </a:rPr>
                <a:t>and efficient </a:t>
              </a:r>
              <a:br>
                <a:rPr lang="en-US" sz="1050" dirty="0">
                  <a:gradFill>
                    <a:gsLst>
                      <a:gs pos="1250">
                        <a:srgbClr val="353535"/>
                      </a:gs>
                      <a:gs pos="100000">
                        <a:srgbClr val="353535"/>
                      </a:gs>
                    </a:gsLst>
                    <a:lin ang="5400000" scaled="0"/>
                  </a:gradFill>
                  <a:cs typeface="Segoe UI" panose="020B0502040204020203" pitchFamily="34" charset="0"/>
                </a:rPr>
              </a:br>
              <a:r>
                <a:rPr lang="en-US" sz="1050" dirty="0">
                  <a:gradFill>
                    <a:gsLst>
                      <a:gs pos="1250">
                        <a:srgbClr val="353535"/>
                      </a:gs>
                      <a:gs pos="100000">
                        <a:srgbClr val="353535"/>
                      </a:gs>
                    </a:gsLst>
                    <a:lin ang="5400000" scaled="0"/>
                  </a:gradFill>
                  <a:cs typeface="Segoe UI" panose="020B0502040204020203" pitchFamily="34" charset="0"/>
                </a:rPr>
                <a:t>routing of events</a:t>
              </a:r>
            </a:p>
          </p:txBody>
        </p:sp>
        <p:cxnSp>
          <p:nvCxnSpPr>
            <p:cNvPr id="60" name="Straight Arrow Connector 59">
              <a:extLst>
                <a:ext uri="{FF2B5EF4-FFF2-40B4-BE49-F238E27FC236}">
                  <a16:creationId xmlns:a16="http://schemas.microsoft.com/office/drawing/2014/main" id="{DC5C931D-A066-469D-B3C6-26BD5DA71B43}"/>
                </a:ext>
              </a:extLst>
            </p:cNvPr>
            <p:cNvCxnSpPr>
              <a:cxnSpLocks/>
            </p:cNvCxnSpPr>
            <p:nvPr/>
          </p:nvCxnSpPr>
          <p:spPr>
            <a:xfrm>
              <a:off x="5375275" y="5923444"/>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sp>
        <p:nvSpPr>
          <p:cNvPr id="43" name="TextBox 42"/>
          <p:cNvSpPr txBox="1"/>
          <p:nvPr/>
        </p:nvSpPr>
        <p:spPr>
          <a:xfrm>
            <a:off x="169609" y="2016946"/>
            <a:ext cx="2016956" cy="476921"/>
          </a:xfrm>
          <a:prstGeom prst="rect">
            <a:avLst/>
          </a:prstGeom>
          <a:noFill/>
          <a:ln>
            <a:noFill/>
          </a:ln>
        </p:spPr>
        <p:txBody>
          <a:bodyPr wrap="square" lIns="134458" tIns="107567" rIns="134458" bIns="107567" rtlCol="0">
            <a:spAutoFit/>
          </a:bodyPr>
          <a:lstStyle/>
          <a:p>
            <a:pPr algn="ctr" defTabSz="914026">
              <a:lnSpc>
                <a:spcPct val="90000"/>
              </a:lnSpc>
              <a:spcAft>
                <a:spcPts val="900"/>
              </a:spcAft>
              <a:defRPr/>
            </a:pPr>
            <a:r>
              <a:rPr lang="en-US" sz="1875" kern="0" dirty="0">
                <a:gradFill>
                  <a:gsLst>
                    <a:gs pos="1250">
                      <a:srgbClr val="353535"/>
                    </a:gs>
                    <a:gs pos="100000">
                      <a:srgbClr val="353535"/>
                    </a:gs>
                  </a:gsLst>
                  <a:lin ang="5400000" scaled="0"/>
                </a:gradFill>
                <a:latin typeface="Segoe UI Semilight"/>
                <a:cs typeface="Segoe UI"/>
              </a:rPr>
              <a:t>Event publishers</a:t>
            </a:r>
          </a:p>
        </p:txBody>
      </p:sp>
      <p:grpSp>
        <p:nvGrpSpPr>
          <p:cNvPr id="44" name="Group 43">
            <a:extLst>
              <a:ext uri="{FF2B5EF4-FFF2-40B4-BE49-F238E27FC236}">
                <a16:creationId xmlns:a16="http://schemas.microsoft.com/office/drawing/2014/main" id="{0FEFE59A-A912-413A-B282-19A791EE6F48}"/>
              </a:ext>
            </a:extLst>
          </p:cNvPr>
          <p:cNvGrpSpPr/>
          <p:nvPr/>
        </p:nvGrpSpPr>
        <p:grpSpPr>
          <a:xfrm>
            <a:off x="2076667" y="2495005"/>
            <a:ext cx="482549" cy="2824139"/>
            <a:chOff x="4261969" y="2227145"/>
            <a:chExt cx="656299" cy="3840480"/>
          </a:xfrm>
        </p:grpSpPr>
        <p:sp>
          <p:nvSpPr>
            <p:cNvPr id="45" name="Freeform 5">
              <a:extLst>
                <a:ext uri="{FF2B5EF4-FFF2-40B4-BE49-F238E27FC236}">
                  <a16:creationId xmlns:a16="http://schemas.microsoft.com/office/drawing/2014/main" id="{5352CC2B-B969-4202-863D-AD50CA17D694}"/>
                </a:ext>
              </a:extLst>
            </p:cNvPr>
            <p:cNvSpPr>
              <a:spLocks/>
            </p:cNvSpPr>
            <p:nvPr/>
          </p:nvSpPr>
          <p:spPr bwMode="auto">
            <a:xfrm rot="10800000">
              <a:off x="4261969" y="2227145"/>
              <a:ext cx="228600" cy="38404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sp>
          <p:nvSpPr>
            <p:cNvPr id="46" name="arrow">
              <a:extLst>
                <a:ext uri="{FF2B5EF4-FFF2-40B4-BE49-F238E27FC236}">
                  <a16:creationId xmlns:a16="http://schemas.microsoft.com/office/drawing/2014/main" id="{D26BEF4C-17CB-43F0-B578-A566D8937FD4}"/>
                </a:ext>
              </a:extLst>
            </p:cNvPr>
            <p:cNvSpPr>
              <a:spLocks noChangeAspect="1" noEditPoints="1"/>
            </p:cNvSpPr>
            <p:nvPr/>
          </p:nvSpPr>
          <p:spPr bwMode="auto">
            <a:xfrm>
              <a:off x="4647538"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grpSp>
      <p:grpSp>
        <p:nvGrpSpPr>
          <p:cNvPr id="47" name="Group 46">
            <a:extLst>
              <a:ext uri="{FF2B5EF4-FFF2-40B4-BE49-F238E27FC236}">
                <a16:creationId xmlns:a16="http://schemas.microsoft.com/office/drawing/2014/main" id="{D932B88A-9652-4DC4-82A3-6C9565AC5CCC}"/>
              </a:ext>
            </a:extLst>
          </p:cNvPr>
          <p:cNvGrpSpPr/>
          <p:nvPr/>
        </p:nvGrpSpPr>
        <p:grpSpPr>
          <a:xfrm>
            <a:off x="169609" y="2568981"/>
            <a:ext cx="2016956" cy="2676190"/>
            <a:chOff x="1646290" y="2327742"/>
            <a:chExt cx="2743200" cy="3639288"/>
          </a:xfrm>
        </p:grpSpPr>
        <p:sp>
          <p:nvSpPr>
            <p:cNvPr id="48" name="Rectangle 47">
              <a:extLst>
                <a:ext uri="{FF2B5EF4-FFF2-40B4-BE49-F238E27FC236}">
                  <a16:creationId xmlns:a16="http://schemas.microsoft.com/office/drawing/2014/main" id="{C4C1B0A2-A315-4563-AA64-C374A5ECF32C}"/>
                </a:ext>
              </a:extLst>
            </p:cNvPr>
            <p:cNvSpPr/>
            <p:nvPr/>
          </p:nvSpPr>
          <p:spPr bwMode="auto">
            <a:xfrm>
              <a:off x="1646290" y="232774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dirty="0">
                <a:gradFill>
                  <a:gsLst>
                    <a:gs pos="0">
                      <a:srgbClr val="FFFFFF"/>
                    </a:gs>
                    <a:gs pos="100000">
                      <a:srgbClr val="FFFFFF"/>
                    </a:gs>
                  </a:gsLst>
                  <a:lin ang="5400000" scaled="0"/>
                </a:gradFill>
                <a:ea typeface="Verdana" panose="020B0604030504040204" pitchFamily="34" charset="0"/>
                <a:cs typeface="Segoe UI" pitchFamily="34" charset="0"/>
              </a:endParaRPr>
            </a:p>
          </p:txBody>
        </p:sp>
        <p:sp>
          <p:nvSpPr>
            <p:cNvPr id="50" name="Rectangle 49">
              <a:extLst>
                <a:ext uri="{FF2B5EF4-FFF2-40B4-BE49-F238E27FC236}">
                  <a16:creationId xmlns:a16="http://schemas.microsoft.com/office/drawing/2014/main" id="{7D62C885-950A-4FEE-84B3-A4EB7E8433FA}"/>
                </a:ext>
              </a:extLst>
            </p:cNvPr>
            <p:cNvSpPr/>
            <p:nvPr/>
          </p:nvSpPr>
          <p:spPr bwMode="auto">
            <a:xfrm>
              <a:off x="1646290" y="305926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dirty="0">
                <a:gradFill>
                  <a:gsLst>
                    <a:gs pos="0">
                      <a:srgbClr val="FFFFFF"/>
                    </a:gs>
                    <a:gs pos="100000">
                      <a:srgbClr val="FFFFFF"/>
                    </a:gs>
                  </a:gsLst>
                  <a:lin ang="5400000" scaled="0"/>
                </a:gradFill>
                <a:ea typeface="Verdana" panose="020B0604030504040204" pitchFamily="34" charset="0"/>
                <a:cs typeface="Segoe UI" pitchFamily="34" charset="0"/>
              </a:endParaRPr>
            </a:p>
          </p:txBody>
        </p:sp>
        <p:sp>
          <p:nvSpPr>
            <p:cNvPr id="54" name="Rectangle 53">
              <a:extLst>
                <a:ext uri="{FF2B5EF4-FFF2-40B4-BE49-F238E27FC236}">
                  <a16:creationId xmlns:a16="http://schemas.microsoft.com/office/drawing/2014/main" id="{D91401D8-6628-4D5F-8BE0-43ADB2FE205D}"/>
                </a:ext>
              </a:extLst>
            </p:cNvPr>
            <p:cNvSpPr/>
            <p:nvPr/>
          </p:nvSpPr>
          <p:spPr bwMode="auto">
            <a:xfrm>
              <a:off x="1646290" y="3790774"/>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dirty="0">
                <a:gradFill>
                  <a:gsLst>
                    <a:gs pos="0">
                      <a:srgbClr val="FFFFFF"/>
                    </a:gs>
                    <a:gs pos="100000">
                      <a:srgbClr val="FFFFFF"/>
                    </a:gs>
                  </a:gsLst>
                  <a:lin ang="5400000" scaled="0"/>
                </a:gradFill>
                <a:ea typeface="Verdana" panose="020B0604030504040204" pitchFamily="34" charset="0"/>
                <a:cs typeface="Segoe UI" pitchFamily="34" charset="0"/>
              </a:endParaRPr>
            </a:p>
          </p:txBody>
        </p:sp>
        <p:sp>
          <p:nvSpPr>
            <p:cNvPr id="55" name="Rectangle 54">
              <a:extLst>
                <a:ext uri="{FF2B5EF4-FFF2-40B4-BE49-F238E27FC236}">
                  <a16:creationId xmlns:a16="http://schemas.microsoft.com/office/drawing/2014/main" id="{18A92E95-6C4E-47E7-80A5-B8E8F54E28C1}"/>
                </a:ext>
              </a:extLst>
            </p:cNvPr>
            <p:cNvSpPr/>
            <p:nvPr/>
          </p:nvSpPr>
          <p:spPr bwMode="auto">
            <a:xfrm>
              <a:off x="1646290" y="4522286"/>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dirty="0">
                <a:gradFill>
                  <a:gsLst>
                    <a:gs pos="0">
                      <a:srgbClr val="FFFFFF"/>
                    </a:gs>
                    <a:gs pos="100000">
                      <a:srgbClr val="FFFFFF"/>
                    </a:gs>
                  </a:gsLst>
                  <a:lin ang="5400000" scaled="0"/>
                </a:gradFill>
                <a:ea typeface="Verdana" panose="020B0604030504040204" pitchFamily="34" charset="0"/>
                <a:cs typeface="Segoe UI" pitchFamily="34" charset="0"/>
              </a:endParaRPr>
            </a:p>
          </p:txBody>
        </p:sp>
        <p:sp>
          <p:nvSpPr>
            <p:cNvPr id="59" name="Rectangle 58">
              <a:extLst>
                <a:ext uri="{FF2B5EF4-FFF2-40B4-BE49-F238E27FC236}">
                  <a16:creationId xmlns:a16="http://schemas.microsoft.com/office/drawing/2014/main" id="{52F8D129-625B-450C-8B9B-A79D7DD04708}"/>
                </a:ext>
              </a:extLst>
            </p:cNvPr>
            <p:cNvSpPr/>
            <p:nvPr/>
          </p:nvSpPr>
          <p:spPr bwMode="auto">
            <a:xfrm>
              <a:off x="1646290" y="52537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dirty="0">
                <a:gradFill>
                  <a:gsLst>
                    <a:gs pos="0">
                      <a:srgbClr val="FFFFFF"/>
                    </a:gs>
                    <a:gs pos="100000">
                      <a:srgbClr val="FFFFFF"/>
                    </a:gs>
                  </a:gsLst>
                  <a:lin ang="5400000" scaled="0"/>
                </a:gradFill>
                <a:ea typeface="Verdana" panose="020B0604030504040204" pitchFamily="34" charset="0"/>
                <a:cs typeface="Segoe UI" pitchFamily="34" charset="0"/>
              </a:endParaRPr>
            </a:p>
          </p:txBody>
        </p:sp>
      </p:grpSp>
      <p:grpSp>
        <p:nvGrpSpPr>
          <p:cNvPr id="61" name="Group 60">
            <a:extLst>
              <a:ext uri="{FF2B5EF4-FFF2-40B4-BE49-F238E27FC236}">
                <a16:creationId xmlns:a16="http://schemas.microsoft.com/office/drawing/2014/main" id="{765B14C9-3992-4098-89C2-40174474D10C}"/>
              </a:ext>
            </a:extLst>
          </p:cNvPr>
          <p:cNvGrpSpPr/>
          <p:nvPr/>
        </p:nvGrpSpPr>
        <p:grpSpPr>
          <a:xfrm>
            <a:off x="169607" y="2748123"/>
            <a:ext cx="1815263" cy="2317906"/>
            <a:chOff x="1646287" y="2571354"/>
            <a:chExt cx="2468883" cy="3152066"/>
          </a:xfrm>
        </p:grpSpPr>
        <p:sp>
          <p:nvSpPr>
            <p:cNvPr id="63" name="TextBox 62"/>
            <p:cNvSpPr txBox="1"/>
            <p:nvPr/>
          </p:nvSpPr>
          <p:spPr>
            <a:xfrm>
              <a:off x="1646288" y="3189869"/>
              <a:ext cx="2468880" cy="452022"/>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dirty="0">
                  <a:gradFill>
                    <a:gsLst>
                      <a:gs pos="1250">
                        <a:srgbClr val="353535"/>
                      </a:gs>
                      <a:gs pos="100000">
                        <a:srgbClr val="353535"/>
                      </a:gs>
                    </a:gsLst>
                    <a:lin ang="5400000" scaled="0"/>
                  </a:gradFill>
                </a:rPr>
                <a:t>Resource Groups</a:t>
              </a:r>
            </a:p>
          </p:txBody>
        </p:sp>
        <p:sp>
          <p:nvSpPr>
            <p:cNvPr id="64" name="TextBox 63"/>
            <p:cNvSpPr txBox="1"/>
            <p:nvPr/>
          </p:nvSpPr>
          <p:spPr>
            <a:xfrm>
              <a:off x="1646290" y="4765900"/>
              <a:ext cx="2468880" cy="226010"/>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dirty="0">
                  <a:gradFill>
                    <a:gsLst>
                      <a:gs pos="1250">
                        <a:srgbClr val="353535"/>
                      </a:gs>
                      <a:gs pos="100000">
                        <a:srgbClr val="353535"/>
                      </a:gs>
                    </a:gsLst>
                    <a:lin ang="5400000" scaled="0"/>
                  </a:gradFill>
                </a:rPr>
                <a:t>Event Hubs</a:t>
              </a:r>
            </a:p>
          </p:txBody>
        </p:sp>
        <p:sp>
          <p:nvSpPr>
            <p:cNvPr id="67" name="TextBox 66"/>
            <p:cNvSpPr txBox="1"/>
            <p:nvPr/>
          </p:nvSpPr>
          <p:spPr>
            <a:xfrm>
              <a:off x="1646290" y="3921381"/>
              <a:ext cx="2468880" cy="452022"/>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dirty="0">
                  <a:gradFill>
                    <a:gsLst>
                      <a:gs pos="1250">
                        <a:srgbClr val="353535"/>
                      </a:gs>
                      <a:gs pos="100000">
                        <a:srgbClr val="353535"/>
                      </a:gs>
                    </a:gsLst>
                    <a:lin ang="5400000" scaled="0"/>
                  </a:gradFill>
                </a:rPr>
                <a:t>Azure Subscriptions</a:t>
              </a:r>
            </a:p>
          </p:txBody>
        </p:sp>
        <p:sp>
          <p:nvSpPr>
            <p:cNvPr id="71" name="TextBox 70"/>
            <p:cNvSpPr txBox="1"/>
            <p:nvPr/>
          </p:nvSpPr>
          <p:spPr>
            <a:xfrm>
              <a:off x="1646287" y="5497410"/>
              <a:ext cx="2468880" cy="226010"/>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dirty="0">
                  <a:gradFill>
                    <a:gsLst>
                      <a:gs pos="1250">
                        <a:srgbClr val="353535"/>
                      </a:gs>
                      <a:gs pos="100000">
                        <a:srgbClr val="353535"/>
                      </a:gs>
                    </a:gsLst>
                    <a:lin ang="5400000" scaled="0"/>
                  </a:gradFill>
                </a:rPr>
                <a:t>Custom Events</a:t>
              </a:r>
            </a:p>
          </p:txBody>
        </p:sp>
        <p:sp>
          <p:nvSpPr>
            <p:cNvPr id="74" name="TextBox 73"/>
            <p:cNvSpPr txBox="1"/>
            <p:nvPr/>
          </p:nvSpPr>
          <p:spPr>
            <a:xfrm>
              <a:off x="1646290" y="2571354"/>
              <a:ext cx="2468880" cy="226010"/>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dirty="0">
                  <a:gradFill>
                    <a:gsLst>
                      <a:gs pos="1250">
                        <a:srgbClr val="353535"/>
                      </a:gs>
                      <a:gs pos="100000">
                        <a:srgbClr val="353535"/>
                      </a:gs>
                    </a:gsLst>
                    <a:lin ang="5400000" scaled="0"/>
                  </a:gradFill>
                </a:rPr>
                <a:t>Blob Storage</a:t>
              </a:r>
            </a:p>
          </p:txBody>
        </p:sp>
      </p:grpSp>
      <p:grpSp>
        <p:nvGrpSpPr>
          <p:cNvPr id="75" name="Group 74">
            <a:extLst>
              <a:ext uri="{FF2B5EF4-FFF2-40B4-BE49-F238E27FC236}">
                <a16:creationId xmlns:a16="http://schemas.microsoft.com/office/drawing/2014/main" id="{393536B3-83E9-4175-A7C3-A24CC551DC03}"/>
              </a:ext>
            </a:extLst>
          </p:cNvPr>
          <p:cNvGrpSpPr/>
          <p:nvPr/>
        </p:nvGrpSpPr>
        <p:grpSpPr>
          <a:xfrm>
            <a:off x="291787" y="2714290"/>
            <a:ext cx="233831" cy="2375549"/>
            <a:chOff x="1812459" y="2525345"/>
            <a:chExt cx="318027" cy="3230454"/>
          </a:xfrm>
        </p:grpSpPr>
        <p:pic>
          <p:nvPicPr>
            <p:cNvPr id="76" name="Picture 75"/>
            <p:cNvPicPr>
              <a:picLocks noChangeAspect="1"/>
            </p:cNvPicPr>
            <p:nvPr/>
          </p:nvPicPr>
          <p:blipFill rotWithShape="1">
            <a:blip r:embed="rId4" cstate="email">
              <a:extLst>
                <a:ext uri="{28A0092B-C50C-407E-A947-70E740481C1C}">
                  <a14:useLocalDpi xmlns:a14="http://schemas.microsoft.com/office/drawing/2010/main"/>
                </a:ext>
              </a:extLst>
            </a:blip>
            <a:srcRect b="32970"/>
            <a:stretch/>
          </p:blipFill>
          <p:spPr>
            <a:xfrm>
              <a:off x="1812459" y="4718545"/>
              <a:ext cx="318027" cy="320715"/>
            </a:xfrm>
            <a:prstGeom prst="rect">
              <a:avLst/>
            </a:prstGeom>
            <a:ln>
              <a:noFill/>
            </a:ln>
          </p:spPr>
        </p:pic>
        <p:pic>
          <p:nvPicPr>
            <p:cNvPr id="79" name="Picture 7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12459" y="3256865"/>
              <a:ext cx="318027" cy="318027"/>
            </a:xfrm>
            <a:prstGeom prst="rect">
              <a:avLst/>
            </a:prstGeom>
            <a:ln>
              <a:noFill/>
            </a:ln>
          </p:spPr>
        </p:pic>
        <p:pic>
          <p:nvPicPr>
            <p:cNvPr id="80" name="Picture 7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819273" y="3995191"/>
              <a:ext cx="304398" cy="304398"/>
            </a:xfrm>
            <a:prstGeom prst="rect">
              <a:avLst/>
            </a:prstGeom>
            <a:ln>
              <a:noFill/>
            </a:ln>
          </p:spPr>
        </p:pic>
        <p:pic>
          <p:nvPicPr>
            <p:cNvPr id="81" name="Picture 8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826087" y="5465029"/>
              <a:ext cx="290770" cy="290770"/>
            </a:xfrm>
            <a:prstGeom prst="rect">
              <a:avLst/>
            </a:prstGeom>
            <a:ln>
              <a:noFill/>
            </a:ln>
          </p:spPr>
        </p:pic>
        <p:pic>
          <p:nvPicPr>
            <p:cNvPr id="82" name="Picture 8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812459" y="2525345"/>
              <a:ext cx="318027" cy="318027"/>
            </a:xfrm>
            <a:prstGeom prst="rect">
              <a:avLst/>
            </a:prstGeom>
            <a:ln>
              <a:noFill/>
            </a:ln>
          </p:spPr>
        </p:pic>
      </p:grpSp>
      <p:sp>
        <p:nvSpPr>
          <p:cNvPr id="83" name="TextBox 82"/>
          <p:cNvSpPr txBox="1"/>
          <p:nvPr/>
        </p:nvSpPr>
        <p:spPr>
          <a:xfrm>
            <a:off x="7072747" y="2213292"/>
            <a:ext cx="1786380" cy="476921"/>
          </a:xfrm>
          <a:prstGeom prst="rect">
            <a:avLst/>
          </a:prstGeom>
          <a:noFill/>
          <a:ln>
            <a:noFill/>
          </a:ln>
        </p:spPr>
        <p:txBody>
          <a:bodyPr wrap="none" lIns="134458" tIns="107567" rIns="134458" bIns="107567" rtlCol="0">
            <a:spAutoFit/>
          </a:bodyPr>
          <a:lstStyle/>
          <a:p>
            <a:pPr algn="ctr" defTabSz="914026">
              <a:lnSpc>
                <a:spcPct val="90000"/>
              </a:lnSpc>
              <a:spcAft>
                <a:spcPts val="900"/>
              </a:spcAft>
              <a:defRPr/>
            </a:pPr>
            <a:r>
              <a:rPr lang="en-US" sz="1875" kern="0" dirty="0">
                <a:gradFill>
                  <a:gsLst>
                    <a:gs pos="1250">
                      <a:srgbClr val="353535"/>
                    </a:gs>
                    <a:gs pos="100000">
                      <a:srgbClr val="353535"/>
                    </a:gs>
                  </a:gsLst>
                  <a:lin ang="5400000" scaled="0"/>
                </a:gradFill>
                <a:latin typeface="Segoe UI Semilight"/>
                <a:cs typeface="Segoe UI"/>
              </a:rPr>
              <a:t>Event handlers</a:t>
            </a:r>
          </a:p>
        </p:txBody>
      </p:sp>
      <p:grpSp>
        <p:nvGrpSpPr>
          <p:cNvPr id="84" name="Group 83">
            <a:extLst>
              <a:ext uri="{FF2B5EF4-FFF2-40B4-BE49-F238E27FC236}">
                <a16:creationId xmlns:a16="http://schemas.microsoft.com/office/drawing/2014/main" id="{85352EA2-E345-47A8-B979-D2F2D70F5AF4}"/>
              </a:ext>
            </a:extLst>
          </p:cNvPr>
          <p:cNvGrpSpPr/>
          <p:nvPr/>
        </p:nvGrpSpPr>
        <p:grpSpPr>
          <a:xfrm>
            <a:off x="6957459" y="2765327"/>
            <a:ext cx="2016956" cy="2138265"/>
            <a:chOff x="8047017" y="2693498"/>
            <a:chExt cx="2743200" cy="2907776"/>
          </a:xfrm>
        </p:grpSpPr>
        <p:sp>
          <p:nvSpPr>
            <p:cNvPr id="85" name="Rectangle 84">
              <a:extLst>
                <a:ext uri="{FF2B5EF4-FFF2-40B4-BE49-F238E27FC236}">
                  <a16:creationId xmlns:a16="http://schemas.microsoft.com/office/drawing/2014/main" id="{5088C66C-6F39-40B2-95FB-F1A545E6C60D}"/>
                </a:ext>
              </a:extLst>
            </p:cNvPr>
            <p:cNvSpPr/>
            <p:nvPr/>
          </p:nvSpPr>
          <p:spPr bwMode="auto">
            <a:xfrm>
              <a:off x="8047017" y="26934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dirty="0">
                <a:gradFill>
                  <a:gsLst>
                    <a:gs pos="0">
                      <a:srgbClr val="FFFFFF"/>
                    </a:gs>
                    <a:gs pos="100000">
                      <a:srgbClr val="FFFFFF"/>
                    </a:gs>
                  </a:gsLst>
                  <a:lin ang="5400000" scaled="0"/>
                </a:gradFill>
                <a:ea typeface="Verdana" panose="020B0604030504040204" pitchFamily="34" charset="0"/>
                <a:cs typeface="Segoe UI" pitchFamily="34" charset="0"/>
              </a:endParaRPr>
            </a:p>
          </p:txBody>
        </p:sp>
        <p:sp>
          <p:nvSpPr>
            <p:cNvPr id="86" name="Rectangle 85">
              <a:extLst>
                <a:ext uri="{FF2B5EF4-FFF2-40B4-BE49-F238E27FC236}">
                  <a16:creationId xmlns:a16="http://schemas.microsoft.com/office/drawing/2014/main" id="{4F3D54C8-E82F-4769-94D4-30351411D36E}"/>
                </a:ext>
              </a:extLst>
            </p:cNvPr>
            <p:cNvSpPr/>
            <p:nvPr/>
          </p:nvSpPr>
          <p:spPr bwMode="auto">
            <a:xfrm>
              <a:off x="8047017" y="342501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dirty="0">
                <a:gradFill>
                  <a:gsLst>
                    <a:gs pos="0">
                      <a:srgbClr val="FFFFFF"/>
                    </a:gs>
                    <a:gs pos="100000">
                      <a:srgbClr val="FFFFFF"/>
                    </a:gs>
                  </a:gsLst>
                  <a:lin ang="5400000" scaled="0"/>
                </a:gradFill>
                <a:ea typeface="Verdana" panose="020B0604030504040204" pitchFamily="34" charset="0"/>
                <a:cs typeface="Segoe UI" pitchFamily="34" charset="0"/>
              </a:endParaRPr>
            </a:p>
          </p:txBody>
        </p:sp>
        <p:sp>
          <p:nvSpPr>
            <p:cNvPr id="87" name="Rectangle 86">
              <a:extLst>
                <a:ext uri="{FF2B5EF4-FFF2-40B4-BE49-F238E27FC236}">
                  <a16:creationId xmlns:a16="http://schemas.microsoft.com/office/drawing/2014/main" id="{92B57EAE-A63A-49F0-AC99-9950DE11059A}"/>
                </a:ext>
              </a:extLst>
            </p:cNvPr>
            <p:cNvSpPr/>
            <p:nvPr/>
          </p:nvSpPr>
          <p:spPr bwMode="auto">
            <a:xfrm>
              <a:off x="8047017" y="4156530"/>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dirty="0">
                <a:gradFill>
                  <a:gsLst>
                    <a:gs pos="0">
                      <a:srgbClr val="FFFFFF"/>
                    </a:gs>
                    <a:gs pos="100000">
                      <a:srgbClr val="FFFFFF"/>
                    </a:gs>
                  </a:gsLst>
                  <a:lin ang="5400000" scaled="0"/>
                </a:gradFill>
                <a:ea typeface="Verdana" panose="020B0604030504040204" pitchFamily="34" charset="0"/>
                <a:cs typeface="Segoe UI" pitchFamily="34" charset="0"/>
              </a:endParaRPr>
            </a:p>
          </p:txBody>
        </p:sp>
        <p:sp>
          <p:nvSpPr>
            <p:cNvPr id="88" name="Rectangle 87">
              <a:extLst>
                <a:ext uri="{FF2B5EF4-FFF2-40B4-BE49-F238E27FC236}">
                  <a16:creationId xmlns:a16="http://schemas.microsoft.com/office/drawing/2014/main" id="{9B9AF45E-BB62-40C9-B30A-FA601FD745A7}"/>
                </a:ext>
              </a:extLst>
            </p:cNvPr>
            <p:cNvSpPr/>
            <p:nvPr/>
          </p:nvSpPr>
          <p:spPr bwMode="auto">
            <a:xfrm>
              <a:off x="8047017" y="488804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85577">
                <a:lnSpc>
                  <a:spcPct val="90000"/>
                </a:lnSpc>
              </a:pPr>
              <a:endParaRPr lang="en-US" dirty="0">
                <a:gradFill>
                  <a:gsLst>
                    <a:gs pos="0">
                      <a:srgbClr val="FFFFFF"/>
                    </a:gs>
                    <a:gs pos="100000">
                      <a:srgbClr val="FFFFFF"/>
                    </a:gs>
                  </a:gsLst>
                  <a:lin ang="5400000" scaled="0"/>
                </a:gradFill>
                <a:ea typeface="Verdana" panose="020B0604030504040204" pitchFamily="34" charset="0"/>
                <a:cs typeface="Segoe UI" pitchFamily="34" charset="0"/>
              </a:endParaRPr>
            </a:p>
          </p:txBody>
        </p:sp>
      </p:grpSp>
      <p:grpSp>
        <p:nvGrpSpPr>
          <p:cNvPr id="89" name="Group 88">
            <a:extLst>
              <a:ext uri="{FF2B5EF4-FFF2-40B4-BE49-F238E27FC236}">
                <a16:creationId xmlns:a16="http://schemas.microsoft.com/office/drawing/2014/main" id="{E8AD474A-D44D-4068-9AC0-E075C4A15FB1}"/>
              </a:ext>
            </a:extLst>
          </p:cNvPr>
          <p:cNvGrpSpPr/>
          <p:nvPr/>
        </p:nvGrpSpPr>
        <p:grpSpPr>
          <a:xfrm>
            <a:off x="6957460" y="2861369"/>
            <a:ext cx="1815260" cy="1863080"/>
            <a:chOff x="8047017" y="2824105"/>
            <a:chExt cx="2468880" cy="2533559"/>
          </a:xfrm>
        </p:grpSpPr>
        <p:sp>
          <p:nvSpPr>
            <p:cNvPr id="90" name="TextBox 89">
              <a:extLst>
                <a:ext uri="{FF2B5EF4-FFF2-40B4-BE49-F238E27FC236}">
                  <a16:creationId xmlns:a16="http://schemas.microsoft.com/office/drawing/2014/main" id="{FB218A8C-0032-4D10-9AA8-9B7816410325}"/>
                </a:ext>
              </a:extLst>
            </p:cNvPr>
            <p:cNvSpPr txBox="1"/>
            <p:nvPr/>
          </p:nvSpPr>
          <p:spPr>
            <a:xfrm>
              <a:off x="8047017" y="2824105"/>
              <a:ext cx="2468880" cy="452022"/>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dirty="0">
                  <a:gradFill>
                    <a:gsLst>
                      <a:gs pos="1250">
                        <a:srgbClr val="353535"/>
                      </a:gs>
                      <a:gs pos="100000">
                        <a:srgbClr val="353535"/>
                      </a:gs>
                    </a:gsLst>
                    <a:lin ang="5400000" scaled="0"/>
                  </a:gradFill>
                </a:rPr>
                <a:t>Azure Functions</a:t>
              </a:r>
            </a:p>
          </p:txBody>
        </p:sp>
        <p:sp>
          <p:nvSpPr>
            <p:cNvPr id="91" name="TextBox 90">
              <a:extLst>
                <a:ext uri="{FF2B5EF4-FFF2-40B4-BE49-F238E27FC236}">
                  <a16:creationId xmlns:a16="http://schemas.microsoft.com/office/drawing/2014/main" id="{ACF3C21B-22D1-474D-B696-373FC1C5250A}"/>
                </a:ext>
              </a:extLst>
            </p:cNvPr>
            <p:cNvSpPr txBox="1"/>
            <p:nvPr/>
          </p:nvSpPr>
          <p:spPr>
            <a:xfrm>
              <a:off x="8047017" y="4287138"/>
              <a:ext cx="2468880" cy="452022"/>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dirty="0">
                  <a:gradFill>
                    <a:gsLst>
                      <a:gs pos="1250">
                        <a:srgbClr val="353535"/>
                      </a:gs>
                      <a:gs pos="100000">
                        <a:srgbClr val="353535"/>
                      </a:gs>
                    </a:gsLst>
                    <a:lin ang="5400000" scaled="0"/>
                  </a:gradFill>
                </a:rPr>
                <a:t>Azure Automation</a:t>
              </a:r>
            </a:p>
          </p:txBody>
        </p:sp>
        <p:sp>
          <p:nvSpPr>
            <p:cNvPr id="92" name="TextBox 91">
              <a:extLst>
                <a:ext uri="{FF2B5EF4-FFF2-40B4-BE49-F238E27FC236}">
                  <a16:creationId xmlns:a16="http://schemas.microsoft.com/office/drawing/2014/main" id="{5132851C-5C6B-487F-B36C-5FABED0EBCF8}"/>
                </a:ext>
              </a:extLst>
            </p:cNvPr>
            <p:cNvSpPr txBox="1"/>
            <p:nvPr/>
          </p:nvSpPr>
          <p:spPr>
            <a:xfrm>
              <a:off x="8047017" y="3668631"/>
              <a:ext cx="2468880" cy="226010"/>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dirty="0">
                  <a:gradFill>
                    <a:gsLst>
                      <a:gs pos="1250">
                        <a:srgbClr val="353535"/>
                      </a:gs>
                      <a:gs pos="100000">
                        <a:srgbClr val="353535"/>
                      </a:gs>
                    </a:gsLst>
                    <a:lin ang="5400000" scaled="0"/>
                  </a:gradFill>
                </a:rPr>
                <a:t>Logic Apps</a:t>
              </a:r>
            </a:p>
          </p:txBody>
        </p:sp>
        <p:sp>
          <p:nvSpPr>
            <p:cNvPr id="93" name="TextBox 92">
              <a:extLst>
                <a:ext uri="{FF2B5EF4-FFF2-40B4-BE49-F238E27FC236}">
                  <a16:creationId xmlns:a16="http://schemas.microsoft.com/office/drawing/2014/main" id="{E6ECB19F-78B2-4F77-83D6-D1CA12618F6D}"/>
                </a:ext>
              </a:extLst>
            </p:cNvPr>
            <p:cNvSpPr txBox="1"/>
            <p:nvPr/>
          </p:nvSpPr>
          <p:spPr>
            <a:xfrm>
              <a:off x="8047017" y="5131654"/>
              <a:ext cx="2468880" cy="226010"/>
            </a:xfrm>
            <a:prstGeom prst="rect">
              <a:avLst/>
            </a:prstGeom>
            <a:noFill/>
            <a:ln>
              <a:noFill/>
            </a:ln>
          </p:spPr>
          <p:txBody>
            <a:bodyPr wrap="square" lIns="480060" tIns="0" rIns="0" bIns="0" rtlCol="0" anchor="ctr" anchorCtr="0">
              <a:spAutoFit/>
            </a:bodyPr>
            <a:lstStyle/>
            <a:p>
              <a:pPr defTabSz="699422">
                <a:lnSpc>
                  <a:spcPct val="90000"/>
                </a:lnSpc>
                <a:defRPr/>
              </a:pPr>
              <a:r>
                <a:rPr lang="en-US" sz="1200" kern="0" dirty="0" err="1">
                  <a:gradFill>
                    <a:gsLst>
                      <a:gs pos="1250">
                        <a:srgbClr val="353535"/>
                      </a:gs>
                      <a:gs pos="100000">
                        <a:srgbClr val="353535"/>
                      </a:gs>
                    </a:gsLst>
                    <a:lin ang="5400000" scaled="0"/>
                  </a:gradFill>
                </a:rPr>
                <a:t>WebHooks</a:t>
              </a:r>
              <a:endParaRPr lang="en-US" sz="1200" kern="0" dirty="0">
                <a:gradFill>
                  <a:gsLst>
                    <a:gs pos="1250">
                      <a:srgbClr val="353535"/>
                    </a:gs>
                    <a:gs pos="100000">
                      <a:srgbClr val="353535"/>
                    </a:gs>
                  </a:gsLst>
                  <a:lin ang="5400000" scaled="0"/>
                </a:gradFill>
              </a:endParaRPr>
            </a:p>
          </p:txBody>
        </p:sp>
      </p:grpSp>
      <p:grpSp>
        <p:nvGrpSpPr>
          <p:cNvPr id="94" name="Group 93">
            <a:extLst>
              <a:ext uri="{FF2B5EF4-FFF2-40B4-BE49-F238E27FC236}">
                <a16:creationId xmlns:a16="http://schemas.microsoft.com/office/drawing/2014/main" id="{B45EC93F-AE7A-4524-BFD8-A11B62F34E5B}"/>
              </a:ext>
            </a:extLst>
          </p:cNvPr>
          <p:cNvGrpSpPr/>
          <p:nvPr/>
        </p:nvGrpSpPr>
        <p:grpSpPr>
          <a:xfrm>
            <a:off x="7085831" y="2910466"/>
            <a:ext cx="234173" cy="1847987"/>
            <a:chOff x="8221612" y="2890869"/>
            <a:chExt cx="318491" cy="2513035"/>
          </a:xfrm>
        </p:grpSpPr>
        <p:pic>
          <p:nvPicPr>
            <p:cNvPr id="95" name="Picture 9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221612" y="2890869"/>
              <a:ext cx="318491" cy="318491"/>
            </a:xfrm>
            <a:prstGeom prst="rect">
              <a:avLst/>
            </a:prstGeom>
            <a:ln>
              <a:noFill/>
            </a:ln>
          </p:spPr>
        </p:pic>
        <p:pic>
          <p:nvPicPr>
            <p:cNvPr id="96" name="Picture 95"/>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221612" y="4353901"/>
              <a:ext cx="318491" cy="318491"/>
            </a:xfrm>
            <a:prstGeom prst="rect">
              <a:avLst/>
            </a:prstGeom>
            <a:ln>
              <a:noFill/>
            </a:ln>
          </p:spPr>
        </p:pic>
        <p:pic>
          <p:nvPicPr>
            <p:cNvPr id="97" name="Picture 96"/>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8221612" y="5085413"/>
              <a:ext cx="318491" cy="318491"/>
            </a:xfrm>
            <a:prstGeom prst="rect">
              <a:avLst/>
            </a:prstGeom>
            <a:ln>
              <a:noFill/>
            </a:ln>
          </p:spPr>
        </p:pic>
        <p:pic>
          <p:nvPicPr>
            <p:cNvPr id="98" name="Picture 97"/>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8221612" y="3622389"/>
              <a:ext cx="318491" cy="318491"/>
            </a:xfrm>
            <a:prstGeom prst="rect">
              <a:avLst/>
            </a:prstGeom>
          </p:spPr>
        </p:pic>
      </p:grpSp>
    </p:spTree>
    <p:extLst>
      <p:ext uri="{BB962C8B-B14F-4D97-AF65-F5344CB8AC3E}">
        <p14:creationId xmlns:p14="http://schemas.microsoft.com/office/powerpoint/2010/main" val="224642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2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63" presetClass="path" presetSubtype="0" decel="100000" fill="hold" nodeType="withEffect">
                                  <p:stCondLst>
                                    <p:cond delay="0"/>
                                  </p:stCondLst>
                                  <p:childTnLst>
                                    <p:animMotion origin="layout" path="M -9.9566E-8 4.1035E-6 L -0.02578 4.1035E-6 " pathEditMode="relative" rAng="0" ptsTypes="AA">
                                      <p:cBhvr>
                                        <p:cTn id="12" dur="500" spd="-100000" fill="hold"/>
                                        <p:tgtEl>
                                          <p:spTgt spid="6"/>
                                        </p:tgtEl>
                                        <p:attrNameLst>
                                          <p:attrName>ppt_x</p:attrName>
                                          <p:attrName>ppt_y</p:attrName>
                                        </p:attrNameLst>
                                      </p:cBhvr>
                                      <p:rCtr x="-1289" y="0"/>
                                    </p:animMotion>
                                  </p:childTnLst>
                                </p:cTn>
                              </p:par>
                              <p:par>
                                <p:cTn id="13" presetID="10" presetClass="entr" presetSubtype="0" fill="hold" nodeType="withEffect">
                                  <p:stCondLst>
                                    <p:cond delay="1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63" presetClass="path" presetSubtype="0" decel="100000" fill="hold" nodeType="withEffect">
                                  <p:stCondLst>
                                    <p:cond delay="100"/>
                                  </p:stCondLst>
                                  <p:childTnLst>
                                    <p:animMotion origin="layout" path="M -9.9566E-8 4.38493E-6 L -0.02578 4.38493E-6 " pathEditMode="relative" rAng="0" ptsTypes="AA">
                                      <p:cBhvr>
                                        <p:cTn id="17" dur="500" spd="-100000" fill="hold"/>
                                        <p:tgtEl>
                                          <p:spTgt spid="9"/>
                                        </p:tgtEl>
                                        <p:attrNameLst>
                                          <p:attrName>ppt_x</p:attrName>
                                          <p:attrName>ppt_y</p:attrName>
                                        </p:attrNameLst>
                                      </p:cBhvr>
                                      <p:rCtr x="-1289" y="0"/>
                                    </p:animMotion>
                                  </p:childTnLst>
                                </p:cTn>
                              </p:par>
                              <p:par>
                                <p:cTn id="18" presetID="10" presetClass="entr" presetSubtype="0" fill="hold" nodeType="withEffect">
                                  <p:stCondLst>
                                    <p:cond delay="2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63" presetClass="path" presetSubtype="0" decel="100000" fill="hold" nodeType="withEffect">
                                  <p:stCondLst>
                                    <p:cond delay="200"/>
                                  </p:stCondLst>
                                  <p:childTnLst>
                                    <p:animMotion origin="layout" path="M -9.9566E-8 1.96096E-6 L -0.02578 1.96096E-6 " pathEditMode="relative" rAng="0" ptsTypes="AA">
                                      <p:cBhvr>
                                        <p:cTn id="22" dur="500" spd="-100000" fill="hold"/>
                                        <p:tgtEl>
                                          <p:spTgt spid="10"/>
                                        </p:tgtEl>
                                        <p:attrNameLst>
                                          <p:attrName>ppt_x</p:attrName>
                                          <p:attrName>ppt_y</p:attrName>
                                        </p:attrNameLst>
                                      </p:cBhvr>
                                      <p:rCtr x="-1289" y="0"/>
                                    </p:animMotion>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63" presetClass="path" presetSubtype="0" decel="100000" fill="hold" grpId="1" nodeType="withEffect">
                                  <p:stCondLst>
                                    <p:cond delay="0"/>
                                  </p:stCondLst>
                                  <p:childTnLst>
                                    <p:animMotion origin="layout" path="M -9.9566E-8 4.1035E-6 L -0.02578 4.1035E-6 " pathEditMode="relative" rAng="0" ptsTypes="AA">
                                      <p:cBhvr>
                                        <p:cTn id="27" dur="500" spd="-100000" fill="hold"/>
                                        <p:tgtEl>
                                          <p:spTgt spid="43"/>
                                        </p:tgtEl>
                                        <p:attrNameLst>
                                          <p:attrName>ppt_x</p:attrName>
                                          <p:attrName>ppt_y</p:attrName>
                                        </p:attrNameLst>
                                      </p:cBhvr>
                                      <p:rCtr x="-1289" y="0"/>
                                    </p:animMotion>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63" presetClass="path" presetSubtype="0" decel="100000" fill="hold" nodeType="withEffect">
                                  <p:stCondLst>
                                    <p:cond delay="0"/>
                                  </p:stCondLst>
                                  <p:childTnLst>
                                    <p:animMotion origin="layout" path="M -9.9566E-8 4.1035E-6 L -0.02578 4.1035E-6 " pathEditMode="relative" rAng="0" ptsTypes="AA">
                                      <p:cBhvr>
                                        <p:cTn id="32" dur="500" spd="-100000" fill="hold"/>
                                        <p:tgtEl>
                                          <p:spTgt spid="47"/>
                                        </p:tgtEl>
                                        <p:attrNameLst>
                                          <p:attrName>ppt_x</p:attrName>
                                          <p:attrName>ppt_y</p:attrName>
                                        </p:attrNameLst>
                                      </p:cBhvr>
                                      <p:rCtr x="-1289" y="0"/>
                                    </p:animMotion>
                                  </p:childTnLst>
                                </p:cTn>
                              </p:par>
                              <p:par>
                                <p:cTn id="33" presetID="10" presetClass="entr" presetSubtype="0" fill="hold" nodeType="with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500"/>
                                        <p:tgtEl>
                                          <p:spTgt spid="75"/>
                                        </p:tgtEl>
                                      </p:cBhvr>
                                    </p:animEffect>
                                  </p:childTnLst>
                                </p:cTn>
                              </p:par>
                              <p:par>
                                <p:cTn id="36" presetID="63" presetClass="path" presetSubtype="0" decel="100000" fill="hold" nodeType="withEffect">
                                  <p:stCondLst>
                                    <p:cond delay="0"/>
                                  </p:stCondLst>
                                  <p:childTnLst>
                                    <p:animMotion origin="layout" path="M -9.9566E-8 4.1035E-6 L -0.02578 4.1035E-6 " pathEditMode="relative" rAng="0" ptsTypes="AA">
                                      <p:cBhvr>
                                        <p:cTn id="37" dur="500" spd="-100000" fill="hold"/>
                                        <p:tgtEl>
                                          <p:spTgt spid="75"/>
                                        </p:tgtEl>
                                        <p:attrNameLst>
                                          <p:attrName>ppt_x</p:attrName>
                                          <p:attrName>ppt_y</p:attrName>
                                        </p:attrNameLst>
                                      </p:cBhvr>
                                      <p:rCtr x="-1289" y="0"/>
                                    </p:animMotion>
                                  </p:childTnLst>
                                </p:cTn>
                              </p:par>
                              <p:par>
                                <p:cTn id="38" presetID="10" presetClass="entr" presetSubtype="0" fill="hold" nodeType="with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childTnLst>
                                </p:cTn>
                              </p:par>
                              <p:par>
                                <p:cTn id="41" presetID="63" presetClass="path" presetSubtype="0" decel="100000" fill="hold" nodeType="withEffect">
                                  <p:stCondLst>
                                    <p:cond delay="0"/>
                                  </p:stCondLst>
                                  <p:childTnLst>
                                    <p:animMotion origin="layout" path="M -9.9566E-8 4.1035E-6 L -0.02578 4.1035E-6 " pathEditMode="relative" rAng="0" ptsTypes="AA">
                                      <p:cBhvr>
                                        <p:cTn id="42" dur="500" spd="-100000" fill="hold"/>
                                        <p:tgtEl>
                                          <p:spTgt spid="61"/>
                                        </p:tgtEl>
                                        <p:attrNameLst>
                                          <p:attrName>ppt_x</p:attrName>
                                          <p:attrName>ppt_y</p:attrName>
                                        </p:attrNameLst>
                                      </p:cBhvr>
                                      <p:rCtr x="-1289" y="0"/>
                                    </p:animMotion>
                                  </p:childTnLst>
                                </p:cTn>
                              </p:par>
                              <p:par>
                                <p:cTn id="43" presetID="10" presetClass="entr" presetSubtype="0" fill="hold" nodeType="withEffect">
                                  <p:stCondLst>
                                    <p:cond delay="10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500"/>
                                        <p:tgtEl>
                                          <p:spTgt spid="44"/>
                                        </p:tgtEl>
                                      </p:cBhvr>
                                    </p:animEffect>
                                  </p:childTnLst>
                                </p:cTn>
                              </p:par>
                              <p:par>
                                <p:cTn id="46" presetID="63" presetClass="path" presetSubtype="0" decel="100000" fill="hold" nodeType="withEffect">
                                  <p:stCondLst>
                                    <p:cond delay="100"/>
                                  </p:stCondLst>
                                  <p:childTnLst>
                                    <p:animMotion origin="layout" path="M -9.9566E-8 4.1035E-6 L -0.02578 4.1035E-6 " pathEditMode="relative" rAng="0" ptsTypes="AA">
                                      <p:cBhvr>
                                        <p:cTn id="47" dur="500" spd="-100000" fill="hold"/>
                                        <p:tgtEl>
                                          <p:spTgt spid="44"/>
                                        </p:tgtEl>
                                        <p:attrNameLst>
                                          <p:attrName>ppt_x</p:attrName>
                                          <p:attrName>ppt_y</p:attrName>
                                        </p:attrNameLst>
                                      </p:cBhvr>
                                      <p:rCtr x="-1289" y="0"/>
                                    </p:animMotion>
                                  </p:childTnLst>
                                </p:cTn>
                              </p:par>
                              <p:par>
                                <p:cTn id="48" presetID="10" presetClass="entr" presetSubtype="0" fill="hold" grpId="0" nodeType="withEffect">
                                  <p:stCondLst>
                                    <p:cond delay="400"/>
                                  </p:stCondLst>
                                  <p:childTnLst>
                                    <p:set>
                                      <p:cBhvr>
                                        <p:cTn id="49" dur="1" fill="hold">
                                          <p:stCondLst>
                                            <p:cond delay="0"/>
                                          </p:stCondLst>
                                        </p:cTn>
                                        <p:tgtEl>
                                          <p:spTgt spid="83"/>
                                        </p:tgtEl>
                                        <p:attrNameLst>
                                          <p:attrName>style.visibility</p:attrName>
                                        </p:attrNameLst>
                                      </p:cBhvr>
                                      <p:to>
                                        <p:strVal val="visible"/>
                                      </p:to>
                                    </p:set>
                                    <p:animEffect transition="in" filter="fade">
                                      <p:cBhvr>
                                        <p:cTn id="50" dur="500"/>
                                        <p:tgtEl>
                                          <p:spTgt spid="83"/>
                                        </p:tgtEl>
                                      </p:cBhvr>
                                    </p:animEffect>
                                  </p:childTnLst>
                                </p:cTn>
                              </p:par>
                              <p:par>
                                <p:cTn id="51" presetID="63" presetClass="path" presetSubtype="0" decel="100000" fill="hold" grpId="1" nodeType="withEffect">
                                  <p:stCondLst>
                                    <p:cond delay="400"/>
                                  </p:stCondLst>
                                  <p:childTnLst>
                                    <p:animMotion origin="layout" path="M -9.9566E-8 4.1035E-6 L -0.02578 4.1035E-6 " pathEditMode="relative" rAng="0" ptsTypes="AA">
                                      <p:cBhvr>
                                        <p:cTn id="52" dur="500" spd="-100000" fill="hold"/>
                                        <p:tgtEl>
                                          <p:spTgt spid="83"/>
                                        </p:tgtEl>
                                        <p:attrNameLst>
                                          <p:attrName>ppt_x</p:attrName>
                                          <p:attrName>ppt_y</p:attrName>
                                        </p:attrNameLst>
                                      </p:cBhvr>
                                      <p:rCtr x="-1289" y="0"/>
                                    </p:animMotion>
                                  </p:childTnLst>
                                </p:cTn>
                              </p:par>
                              <p:par>
                                <p:cTn id="53" presetID="10" presetClass="entr" presetSubtype="0" fill="hold" nodeType="withEffect">
                                  <p:stCondLst>
                                    <p:cond delay="400"/>
                                  </p:stCondLst>
                                  <p:childTnLst>
                                    <p:set>
                                      <p:cBhvr>
                                        <p:cTn id="54" dur="1" fill="hold">
                                          <p:stCondLst>
                                            <p:cond delay="0"/>
                                          </p:stCondLst>
                                        </p:cTn>
                                        <p:tgtEl>
                                          <p:spTgt spid="84"/>
                                        </p:tgtEl>
                                        <p:attrNameLst>
                                          <p:attrName>style.visibility</p:attrName>
                                        </p:attrNameLst>
                                      </p:cBhvr>
                                      <p:to>
                                        <p:strVal val="visible"/>
                                      </p:to>
                                    </p:set>
                                    <p:animEffect transition="in" filter="fade">
                                      <p:cBhvr>
                                        <p:cTn id="55" dur="500"/>
                                        <p:tgtEl>
                                          <p:spTgt spid="84"/>
                                        </p:tgtEl>
                                      </p:cBhvr>
                                    </p:animEffect>
                                  </p:childTnLst>
                                </p:cTn>
                              </p:par>
                              <p:par>
                                <p:cTn id="56" presetID="63" presetClass="path" presetSubtype="0" decel="100000" fill="hold" nodeType="withEffect">
                                  <p:stCondLst>
                                    <p:cond delay="400"/>
                                  </p:stCondLst>
                                  <p:childTnLst>
                                    <p:animMotion origin="layout" path="M -9.9566E-8 4.1035E-6 L -0.02578 4.1035E-6 " pathEditMode="relative" rAng="0" ptsTypes="AA">
                                      <p:cBhvr>
                                        <p:cTn id="57" dur="500" spd="-100000" fill="hold"/>
                                        <p:tgtEl>
                                          <p:spTgt spid="84"/>
                                        </p:tgtEl>
                                        <p:attrNameLst>
                                          <p:attrName>ppt_x</p:attrName>
                                          <p:attrName>ppt_y</p:attrName>
                                        </p:attrNameLst>
                                      </p:cBhvr>
                                      <p:rCtr x="-1289" y="0"/>
                                    </p:animMotion>
                                  </p:childTnLst>
                                </p:cTn>
                              </p:par>
                              <p:par>
                                <p:cTn id="58" presetID="10" presetClass="entr" presetSubtype="0" fill="hold" nodeType="withEffect">
                                  <p:stCondLst>
                                    <p:cond delay="400"/>
                                  </p:stCondLst>
                                  <p:childTnLst>
                                    <p:set>
                                      <p:cBhvr>
                                        <p:cTn id="59" dur="1" fill="hold">
                                          <p:stCondLst>
                                            <p:cond delay="0"/>
                                          </p:stCondLst>
                                        </p:cTn>
                                        <p:tgtEl>
                                          <p:spTgt spid="94"/>
                                        </p:tgtEl>
                                        <p:attrNameLst>
                                          <p:attrName>style.visibility</p:attrName>
                                        </p:attrNameLst>
                                      </p:cBhvr>
                                      <p:to>
                                        <p:strVal val="visible"/>
                                      </p:to>
                                    </p:set>
                                    <p:animEffect transition="in" filter="fade">
                                      <p:cBhvr>
                                        <p:cTn id="60" dur="500"/>
                                        <p:tgtEl>
                                          <p:spTgt spid="94"/>
                                        </p:tgtEl>
                                      </p:cBhvr>
                                    </p:animEffect>
                                  </p:childTnLst>
                                </p:cTn>
                              </p:par>
                              <p:par>
                                <p:cTn id="61" presetID="63" presetClass="path" presetSubtype="0" decel="100000" fill="hold" nodeType="withEffect">
                                  <p:stCondLst>
                                    <p:cond delay="400"/>
                                  </p:stCondLst>
                                  <p:childTnLst>
                                    <p:animMotion origin="layout" path="M -9.9566E-8 4.1035E-6 L -0.02578 4.1035E-6 " pathEditMode="relative" rAng="0" ptsTypes="AA">
                                      <p:cBhvr>
                                        <p:cTn id="62" dur="500" spd="-100000" fill="hold"/>
                                        <p:tgtEl>
                                          <p:spTgt spid="94"/>
                                        </p:tgtEl>
                                        <p:attrNameLst>
                                          <p:attrName>ppt_x</p:attrName>
                                          <p:attrName>ppt_y</p:attrName>
                                        </p:attrNameLst>
                                      </p:cBhvr>
                                      <p:rCtr x="-1289" y="0"/>
                                    </p:animMotion>
                                  </p:childTnLst>
                                </p:cTn>
                              </p:par>
                              <p:par>
                                <p:cTn id="63" presetID="10" presetClass="entr" presetSubtype="0" fill="hold" nodeType="withEffect">
                                  <p:stCondLst>
                                    <p:cond delay="400"/>
                                  </p:stCondLst>
                                  <p:childTnLst>
                                    <p:set>
                                      <p:cBhvr>
                                        <p:cTn id="64" dur="1" fill="hold">
                                          <p:stCondLst>
                                            <p:cond delay="0"/>
                                          </p:stCondLst>
                                        </p:cTn>
                                        <p:tgtEl>
                                          <p:spTgt spid="89"/>
                                        </p:tgtEl>
                                        <p:attrNameLst>
                                          <p:attrName>style.visibility</p:attrName>
                                        </p:attrNameLst>
                                      </p:cBhvr>
                                      <p:to>
                                        <p:strVal val="visible"/>
                                      </p:to>
                                    </p:set>
                                    <p:animEffect transition="in" filter="fade">
                                      <p:cBhvr>
                                        <p:cTn id="65" dur="500"/>
                                        <p:tgtEl>
                                          <p:spTgt spid="89"/>
                                        </p:tgtEl>
                                      </p:cBhvr>
                                    </p:animEffect>
                                  </p:childTnLst>
                                </p:cTn>
                              </p:par>
                              <p:par>
                                <p:cTn id="66" presetID="63" presetClass="path" presetSubtype="0" decel="100000" fill="hold" nodeType="withEffect">
                                  <p:stCondLst>
                                    <p:cond delay="400"/>
                                  </p:stCondLst>
                                  <p:childTnLst>
                                    <p:animMotion origin="layout" path="M -9.9566E-8 4.1035E-6 L -0.02578 4.1035E-6 " pathEditMode="relative" rAng="0" ptsTypes="AA">
                                      <p:cBhvr>
                                        <p:cTn id="67" dur="500" spd="-100000" fill="hold"/>
                                        <p:tgtEl>
                                          <p:spTgt spid="89"/>
                                        </p:tgtEl>
                                        <p:attrNameLst>
                                          <p:attrName>ppt_x</p:attrName>
                                          <p:attrName>ppt_y</p:attrName>
                                        </p:attrNameLst>
                                      </p:cBhvr>
                                      <p:rCtr x="-128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P spid="83" grpId="0"/>
      <p:bldP spid="83"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D4CD9-4330-4B7F-B215-A7BED91ED4D2}"/>
              </a:ext>
            </a:extLst>
          </p:cNvPr>
          <p:cNvSpPr>
            <a:spLocks noGrp="1"/>
          </p:cNvSpPr>
          <p:nvPr>
            <p:ph type="ctrTitle" sz="quarter"/>
          </p:nvPr>
        </p:nvSpPr>
        <p:spPr/>
        <p:txBody>
          <a:bodyPr/>
          <a:lstStyle/>
          <a:p>
            <a:r>
              <a:rPr lang="en-US" sz="1500" dirty="0">
                <a:solidFill>
                  <a:srgbClr val="FFFFFF"/>
                </a:solidFill>
              </a:rPr>
              <a:t>Exam</a:t>
            </a:r>
            <a:r>
              <a:rPr lang="en-US" sz="2700" dirty="0">
                <a:solidFill>
                  <a:srgbClr val="FFFFFF"/>
                </a:solidFill>
              </a:rPr>
              <a:t> 70-535 Architecting Microsoft Azure Solutions</a:t>
            </a:r>
            <a:br>
              <a:rPr lang="en-US" sz="2700" dirty="0">
                <a:solidFill>
                  <a:srgbClr val="FFFFFF"/>
                </a:solidFill>
              </a:rPr>
            </a:br>
            <a:r>
              <a:rPr lang="en-US" sz="1800" dirty="0">
                <a:solidFill>
                  <a:srgbClr val="FFFFFF"/>
                </a:solidFill>
              </a:rPr>
              <a:t>Data &amp; Cloud Skill Up Workshop - Azure Fundamentals </a:t>
            </a:r>
            <a:endParaRPr lang="en-US" dirty="0"/>
          </a:p>
        </p:txBody>
      </p:sp>
      <p:sp>
        <p:nvSpPr>
          <p:cNvPr id="3" name="Subtitle 2">
            <a:extLst>
              <a:ext uri="{FF2B5EF4-FFF2-40B4-BE49-F238E27FC236}">
                <a16:creationId xmlns:a16="http://schemas.microsoft.com/office/drawing/2014/main" id="{A4C07415-3D36-4383-9226-03906D63414E}"/>
              </a:ext>
            </a:extLst>
          </p:cNvPr>
          <p:cNvSpPr>
            <a:spLocks noGrp="1"/>
          </p:cNvSpPr>
          <p:nvPr>
            <p:ph type="subTitle" sz="quarter" idx="1"/>
          </p:nvPr>
        </p:nvSpPr>
        <p:spPr/>
        <p:txBody>
          <a:bodyPr/>
          <a:lstStyle/>
          <a:p>
            <a:r>
              <a:rPr lang="en-US" dirty="0"/>
              <a:t>Design Compute Infrastructure (20-25%)</a:t>
            </a:r>
          </a:p>
          <a:p>
            <a:r>
              <a:rPr lang="en-US" dirty="0"/>
              <a:t>Design Data Implementation (15-20%)</a:t>
            </a:r>
          </a:p>
          <a:p>
            <a:r>
              <a:rPr lang="en-US" dirty="0"/>
              <a:t>Design Networking Implementation (15-20%)</a:t>
            </a:r>
          </a:p>
          <a:p>
            <a:r>
              <a:rPr lang="en-US" dirty="0"/>
              <a:t>Design Security and Identity Solutions (20-25%)</a:t>
            </a:r>
          </a:p>
          <a:p>
            <a:r>
              <a:rPr lang="en-US" dirty="0"/>
              <a:t>Design Solutions by using Platform Services (10-15%)</a:t>
            </a:r>
          </a:p>
          <a:p>
            <a:r>
              <a:rPr lang="en-US" dirty="0"/>
              <a:t>Design for Operations (10-15%)</a:t>
            </a:r>
          </a:p>
          <a:p>
            <a:endParaRPr lang="en-US" dirty="0"/>
          </a:p>
        </p:txBody>
      </p:sp>
      <p:sp>
        <p:nvSpPr>
          <p:cNvPr id="6" name="Text Placeholder 5">
            <a:extLst>
              <a:ext uri="{FF2B5EF4-FFF2-40B4-BE49-F238E27FC236}">
                <a16:creationId xmlns:a16="http://schemas.microsoft.com/office/drawing/2014/main" id="{5AD2A668-0E29-41D7-A363-293FF76958D8}"/>
              </a:ext>
            </a:extLst>
          </p:cNvPr>
          <p:cNvSpPr>
            <a:spLocks noGrp="1"/>
          </p:cNvSpPr>
          <p:nvPr>
            <p:ph type="body" sz="quarter" idx="10"/>
          </p:nvPr>
        </p:nvSpPr>
        <p:spPr/>
        <p:txBody>
          <a:bodyPr/>
          <a:lstStyle/>
          <a:p>
            <a:endParaRPr lang="en-US" dirty="0"/>
          </a:p>
        </p:txBody>
      </p:sp>
      <p:sp>
        <p:nvSpPr>
          <p:cNvPr id="7" name="Text Placeholder 6">
            <a:extLst>
              <a:ext uri="{FF2B5EF4-FFF2-40B4-BE49-F238E27FC236}">
                <a16:creationId xmlns:a16="http://schemas.microsoft.com/office/drawing/2014/main" id="{CDF34A7E-6AF5-44E9-92D8-24F203F729D0}"/>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880287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EE32C-113D-426C-9E77-3E6F5BF1419F}"/>
              </a:ext>
            </a:extLst>
          </p:cNvPr>
          <p:cNvSpPr>
            <a:spLocks noGrp="1"/>
          </p:cNvSpPr>
          <p:nvPr>
            <p:ph type="title"/>
          </p:nvPr>
        </p:nvSpPr>
        <p:spPr/>
        <p:txBody>
          <a:bodyPr/>
          <a:lstStyle/>
          <a:p>
            <a:r>
              <a:rPr lang="en-US" dirty="0"/>
              <a:t>Scenarios</a:t>
            </a:r>
          </a:p>
        </p:txBody>
      </p:sp>
      <p:sp>
        <p:nvSpPr>
          <p:cNvPr id="3" name="Text Placeholder 2">
            <a:extLst>
              <a:ext uri="{FF2B5EF4-FFF2-40B4-BE49-F238E27FC236}">
                <a16:creationId xmlns:a16="http://schemas.microsoft.com/office/drawing/2014/main" id="{165DC24A-0733-4645-B615-81BB7DD15C75}"/>
              </a:ext>
            </a:extLst>
          </p:cNvPr>
          <p:cNvSpPr>
            <a:spLocks noGrp="1"/>
          </p:cNvSpPr>
          <p:nvPr>
            <p:ph type="body" sz="quarter" idx="10"/>
          </p:nvPr>
        </p:nvSpPr>
        <p:spPr/>
        <p:txBody>
          <a:bodyPr/>
          <a:lstStyle/>
          <a:p>
            <a:endParaRPr lang="en-US" dirty="0"/>
          </a:p>
        </p:txBody>
      </p:sp>
      <p:pic>
        <p:nvPicPr>
          <p:cNvPr id="43" name="Picture 42">
            <a:extLst>
              <a:ext uri="{FF2B5EF4-FFF2-40B4-BE49-F238E27FC236}">
                <a16:creationId xmlns:a16="http://schemas.microsoft.com/office/drawing/2014/main" id="{C1A1DEC9-8542-4E20-9B05-1ECDBC1097B0}"/>
              </a:ext>
            </a:extLst>
          </p:cNvPr>
          <p:cNvPicPr>
            <a:picLocks noChangeAspect="1"/>
          </p:cNvPicPr>
          <p:nvPr/>
        </p:nvPicPr>
        <p:blipFill>
          <a:blip r:embed="rId3"/>
          <a:stretch>
            <a:fillRect/>
          </a:stretch>
        </p:blipFill>
        <p:spPr>
          <a:xfrm>
            <a:off x="0" y="1461031"/>
            <a:ext cx="9144000" cy="3935937"/>
          </a:xfrm>
          <a:prstGeom prst="rect">
            <a:avLst/>
          </a:prstGeom>
        </p:spPr>
      </p:pic>
    </p:spTree>
    <p:extLst>
      <p:ext uri="{BB962C8B-B14F-4D97-AF65-F5344CB8AC3E}">
        <p14:creationId xmlns:p14="http://schemas.microsoft.com/office/powerpoint/2010/main" val="371931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042255-1901-4639-B120-005F391ABF4A}"/>
              </a:ext>
            </a:extLst>
          </p:cNvPr>
          <p:cNvSpPr>
            <a:spLocks noGrp="1"/>
          </p:cNvSpPr>
          <p:nvPr>
            <p:ph type="ctrTitle" sz="quarter"/>
          </p:nvPr>
        </p:nvSpPr>
        <p:spPr/>
        <p:txBody>
          <a:bodyPr/>
          <a:lstStyle/>
          <a:p>
            <a:r>
              <a:rPr lang="en-US" dirty="0"/>
              <a:t>Design for Operations</a:t>
            </a:r>
          </a:p>
        </p:txBody>
      </p:sp>
      <p:sp>
        <p:nvSpPr>
          <p:cNvPr id="6" name="Subtitle 5">
            <a:extLst>
              <a:ext uri="{FF2B5EF4-FFF2-40B4-BE49-F238E27FC236}">
                <a16:creationId xmlns:a16="http://schemas.microsoft.com/office/drawing/2014/main" id="{82A304BB-281D-492D-92BA-66E70E5CC9B7}"/>
              </a:ext>
            </a:extLst>
          </p:cNvPr>
          <p:cNvSpPr>
            <a:spLocks noGrp="1"/>
          </p:cNvSpPr>
          <p:nvPr>
            <p:ph type="subTitle" sz="quarter" idx="1"/>
          </p:nvPr>
        </p:nvSpPr>
        <p:spPr/>
        <p:txBody>
          <a:bodyPr/>
          <a:lstStyle/>
          <a:p>
            <a:r>
              <a:rPr lang="en-US" sz="2000" dirty="0"/>
              <a:t>Design an application monitoring and alerting strategy</a:t>
            </a:r>
          </a:p>
          <a:p>
            <a:r>
              <a:rPr lang="en-US" sz="2000" dirty="0"/>
              <a:t>Design a platform monitoring and alerting strategy</a:t>
            </a:r>
          </a:p>
          <a:p>
            <a:r>
              <a:rPr lang="en-US" sz="2000" dirty="0"/>
              <a:t>Design an operations automation strategy</a:t>
            </a:r>
          </a:p>
        </p:txBody>
      </p:sp>
      <p:sp>
        <p:nvSpPr>
          <p:cNvPr id="7" name="Text Placeholder 6">
            <a:extLst>
              <a:ext uri="{FF2B5EF4-FFF2-40B4-BE49-F238E27FC236}">
                <a16:creationId xmlns:a16="http://schemas.microsoft.com/office/drawing/2014/main" id="{CC8EC7BB-B976-4537-A9C8-DF67487C94D6}"/>
              </a:ext>
            </a:extLst>
          </p:cNvPr>
          <p:cNvSpPr>
            <a:spLocks noGrp="1"/>
          </p:cNvSpPr>
          <p:nvPr>
            <p:ph type="body" sz="quarter" idx="10"/>
          </p:nvPr>
        </p:nvSpPr>
        <p:spPr/>
        <p:txBody>
          <a:bodyPr/>
          <a:lstStyle/>
          <a:p>
            <a:endParaRPr lang="en-US" dirty="0"/>
          </a:p>
        </p:txBody>
      </p:sp>
      <p:sp>
        <p:nvSpPr>
          <p:cNvPr id="8" name="Text Placeholder 7">
            <a:extLst>
              <a:ext uri="{FF2B5EF4-FFF2-40B4-BE49-F238E27FC236}">
                <a16:creationId xmlns:a16="http://schemas.microsoft.com/office/drawing/2014/main" id="{85F5B079-BCD1-47B9-B6AB-C514435F0FBC}"/>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576158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117C7-68C1-41D9-9647-FC44E9842124}"/>
              </a:ext>
            </a:extLst>
          </p:cNvPr>
          <p:cNvSpPr>
            <a:spLocks noGrp="1"/>
          </p:cNvSpPr>
          <p:nvPr>
            <p:ph type="title"/>
          </p:nvPr>
        </p:nvSpPr>
        <p:spPr/>
        <p:txBody>
          <a:bodyPr/>
          <a:lstStyle/>
          <a:p>
            <a:r>
              <a:rPr lang="en-US" b="1" dirty="0"/>
              <a:t>Create a standalone Azure Automation account</a:t>
            </a:r>
            <a:endParaRPr lang="en-US" dirty="0"/>
          </a:p>
        </p:txBody>
      </p:sp>
      <p:sp>
        <p:nvSpPr>
          <p:cNvPr id="3" name="Content Placeholder 2">
            <a:extLst>
              <a:ext uri="{FF2B5EF4-FFF2-40B4-BE49-F238E27FC236}">
                <a16:creationId xmlns:a16="http://schemas.microsoft.com/office/drawing/2014/main" id="{4C65068F-C49D-46F3-8E8A-B4DA928DCBFD}"/>
              </a:ext>
            </a:extLst>
          </p:cNvPr>
          <p:cNvSpPr>
            <a:spLocks noGrp="1"/>
          </p:cNvSpPr>
          <p:nvPr>
            <p:ph idx="1"/>
          </p:nvPr>
        </p:nvSpPr>
        <p:spPr/>
        <p:txBody>
          <a:bodyPr/>
          <a:lstStyle/>
          <a:p>
            <a:r>
              <a:rPr lang="en-US" b="1" dirty="0"/>
              <a:t>Create a new Automation Account from the Azure portal</a:t>
            </a:r>
            <a:endParaRPr lang="en-US" dirty="0"/>
          </a:p>
          <a:p>
            <a:endParaRPr lang="en-US" dirty="0"/>
          </a:p>
        </p:txBody>
      </p:sp>
      <p:sp>
        <p:nvSpPr>
          <p:cNvPr id="4" name="Text Placeholder 3">
            <a:extLst>
              <a:ext uri="{FF2B5EF4-FFF2-40B4-BE49-F238E27FC236}">
                <a16:creationId xmlns:a16="http://schemas.microsoft.com/office/drawing/2014/main" id="{2BDFB446-5391-467F-AD00-D8C071055723}"/>
              </a:ext>
            </a:extLst>
          </p:cNvPr>
          <p:cNvSpPr>
            <a:spLocks noGrp="1"/>
          </p:cNvSpPr>
          <p:nvPr>
            <p:ph type="body" sz="quarter" idx="10"/>
          </p:nvPr>
        </p:nvSpPr>
        <p:spPr/>
        <p:txBody>
          <a:bodyPr/>
          <a:lstStyle/>
          <a:p>
            <a:r>
              <a:rPr lang="en-US" dirty="0">
                <a:hlinkClick r:id="rId3"/>
              </a:rPr>
              <a:t>https://docs.microsoft.com/en-us/azure/automation/automation-create-standalone-account</a:t>
            </a:r>
            <a:r>
              <a:rPr lang="en-US" dirty="0"/>
              <a:t> </a:t>
            </a:r>
          </a:p>
          <a:p>
            <a:endParaRPr lang="en-US" dirty="0"/>
          </a:p>
        </p:txBody>
      </p:sp>
    </p:spTree>
    <p:extLst>
      <p:ext uri="{BB962C8B-B14F-4D97-AF65-F5344CB8AC3E}">
        <p14:creationId xmlns:p14="http://schemas.microsoft.com/office/powerpoint/2010/main" val="5222272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3" name="Text Placeholder 2">
            <a:extLst>
              <a:ext uri="{FF2B5EF4-FFF2-40B4-BE49-F238E27FC236}">
                <a16:creationId xmlns:a16="http://schemas.microsoft.com/office/drawing/2014/main" id="{F5B10409-C37B-401A-AD72-38FDAEC0092D}"/>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5724411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Services</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261938" y="1137686"/>
            <a:ext cx="8574087" cy="4914415"/>
          </a:xfrm>
        </p:spPr>
      </p:pic>
      <p:sp>
        <p:nvSpPr>
          <p:cNvPr id="3" name="Text Placeholder 2">
            <a:extLst>
              <a:ext uri="{FF2B5EF4-FFF2-40B4-BE49-F238E27FC236}">
                <a16:creationId xmlns:a16="http://schemas.microsoft.com/office/drawing/2014/main" id="{F155415C-56C0-4B1E-A2D8-EA716E439DC1}"/>
              </a:ext>
            </a:extLst>
          </p:cNvPr>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142439439"/>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Insights</a:t>
            </a:r>
          </a:p>
        </p:txBody>
      </p:sp>
      <p:sp>
        <p:nvSpPr>
          <p:cNvPr id="3" name="Content Placeholder 2"/>
          <p:cNvSpPr>
            <a:spLocks noGrp="1"/>
          </p:cNvSpPr>
          <p:nvPr>
            <p:ph idx="1"/>
          </p:nvPr>
        </p:nvSpPr>
        <p:spPr/>
        <p:txBody>
          <a:bodyPr>
            <a:normAutofit/>
          </a:bodyPr>
          <a:lstStyle/>
          <a:p>
            <a:r>
              <a:rPr lang="en-US" dirty="0"/>
              <a:t>Detect and diagnose issues in Web apps and services</a:t>
            </a:r>
          </a:p>
          <a:p>
            <a:r>
              <a:rPr lang="en-US" dirty="0"/>
              <a:t>Alerts through email or </a:t>
            </a:r>
            <a:r>
              <a:rPr lang="en-US" dirty="0" err="1"/>
              <a:t>webhooks</a:t>
            </a:r>
            <a:endParaRPr lang="en-US" dirty="0"/>
          </a:p>
          <a:p>
            <a:r>
              <a:rPr lang="en-US" dirty="0"/>
              <a:t>Diagnose exceptions and performance issues</a:t>
            </a:r>
          </a:p>
          <a:p>
            <a:r>
              <a:rPr lang="en-US" dirty="0"/>
              <a:t>Perform root cause analysis and initiate azure automation runbook</a:t>
            </a:r>
          </a:p>
          <a:p>
            <a:r>
              <a:rPr lang="en-US" dirty="0"/>
              <a:t>Live application monitoring</a:t>
            </a:r>
          </a:p>
          <a:p>
            <a:r>
              <a:rPr lang="en-US" dirty="0"/>
              <a:t>HTTP metrics, Dependency (SQL) response times, Log tracing, View and Session counts, Server performance, Availability tests</a:t>
            </a:r>
          </a:p>
        </p:txBody>
      </p:sp>
      <p:sp>
        <p:nvSpPr>
          <p:cNvPr id="5" name="Text Placeholder 4">
            <a:extLst>
              <a:ext uri="{FF2B5EF4-FFF2-40B4-BE49-F238E27FC236}">
                <a16:creationId xmlns:a16="http://schemas.microsoft.com/office/drawing/2014/main" id="{1FF1EB75-7BA0-41E7-AF1B-95831A13BBC5}"/>
              </a:ext>
            </a:extLst>
          </p:cNvPr>
          <p:cNvSpPr>
            <a:spLocks noGrp="1"/>
          </p:cNvSpPr>
          <p:nvPr>
            <p:ph type="body" sz="quarter" idx="13"/>
          </p:nvPr>
        </p:nvSpPr>
        <p:spPr/>
        <p:txBody>
          <a:bodyPr/>
          <a:lstStyle/>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62037" y="4692509"/>
            <a:ext cx="2272579" cy="1331380"/>
          </a:xfrm>
          <a:prstGeom prst="rect">
            <a:avLst/>
          </a:prstGeom>
        </p:spPr>
      </p:pic>
    </p:spTree>
    <p:extLst>
      <p:ext uri="{BB962C8B-B14F-4D97-AF65-F5344CB8AC3E}">
        <p14:creationId xmlns:p14="http://schemas.microsoft.com/office/powerpoint/2010/main" val="778967922"/>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Map (Insights)</a:t>
            </a:r>
          </a:p>
        </p:txBody>
      </p:sp>
      <p:sp>
        <p:nvSpPr>
          <p:cNvPr id="3" name="Content Placeholder 2"/>
          <p:cNvSpPr>
            <a:spLocks noGrp="1"/>
          </p:cNvSpPr>
          <p:nvPr>
            <p:ph idx="1"/>
          </p:nvPr>
        </p:nvSpPr>
        <p:spPr/>
        <p:txBody>
          <a:bodyPr>
            <a:normAutofit/>
          </a:bodyPr>
          <a:lstStyle/>
          <a:p>
            <a:pPr marL="0" indent="0">
              <a:buNone/>
            </a:pPr>
            <a:br>
              <a:rPr lang="en-US" dirty="0"/>
            </a:br>
            <a:endParaRPr lang="en-US" dirty="0"/>
          </a:p>
        </p:txBody>
      </p:sp>
      <p:sp>
        <p:nvSpPr>
          <p:cNvPr id="4" name="Text Placeholder 3">
            <a:extLst>
              <a:ext uri="{FF2B5EF4-FFF2-40B4-BE49-F238E27FC236}">
                <a16:creationId xmlns:a16="http://schemas.microsoft.com/office/drawing/2014/main" id="{E1938C36-2745-4D42-BD0E-6D8DCB9B43E6}"/>
              </a:ext>
            </a:extLst>
          </p:cNvPr>
          <p:cNvSpPr>
            <a:spLocks noGrp="1"/>
          </p:cNvSpPr>
          <p:nvPr>
            <p:ph type="body" sz="quarter" idx="13"/>
          </p:nvPr>
        </p:nvSpPr>
        <p:spPr/>
        <p:txBody>
          <a:bodyPr/>
          <a:lstStyle/>
          <a:p>
            <a:endParaRPr lang="en-US" dirty="0"/>
          </a:p>
        </p:txBody>
      </p:sp>
      <p:pic>
        <p:nvPicPr>
          <p:cNvPr id="7" name="Picture 6">
            <a:extLst>
              <a:ext uri="{FF2B5EF4-FFF2-40B4-BE49-F238E27FC236}">
                <a16:creationId xmlns:a16="http://schemas.microsoft.com/office/drawing/2014/main" id="{9A9DB14E-2CD8-48CD-932A-1946E7E26DB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50393" y="976912"/>
            <a:ext cx="7092336" cy="5390176"/>
          </a:xfrm>
          <a:prstGeom prst="rect">
            <a:avLst/>
          </a:prstGeom>
        </p:spPr>
      </p:pic>
    </p:spTree>
    <p:extLst>
      <p:ext uri="{BB962C8B-B14F-4D97-AF65-F5344CB8AC3E}">
        <p14:creationId xmlns:p14="http://schemas.microsoft.com/office/powerpoint/2010/main" val="862854966"/>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Map (Insights)</a:t>
            </a:r>
          </a:p>
        </p:txBody>
      </p:sp>
      <p:sp>
        <p:nvSpPr>
          <p:cNvPr id="3" name="Content Placeholder 2"/>
          <p:cNvSpPr>
            <a:spLocks noGrp="1"/>
          </p:cNvSpPr>
          <p:nvPr>
            <p:ph idx="1"/>
          </p:nvPr>
        </p:nvSpPr>
        <p:spPr/>
        <p:txBody>
          <a:bodyPr>
            <a:normAutofit/>
          </a:bodyPr>
          <a:lstStyle/>
          <a:p>
            <a:br>
              <a:rPr lang="en-US" dirty="0"/>
            </a:br>
            <a:endParaRPr lang="en-US" dirty="0"/>
          </a:p>
        </p:txBody>
      </p:sp>
      <p:sp>
        <p:nvSpPr>
          <p:cNvPr id="5" name="Text Placeholder 4">
            <a:extLst>
              <a:ext uri="{FF2B5EF4-FFF2-40B4-BE49-F238E27FC236}">
                <a16:creationId xmlns:a16="http://schemas.microsoft.com/office/drawing/2014/main" id="{D57D02FD-92B3-48AE-ACBD-78711D275E91}"/>
              </a:ext>
            </a:extLst>
          </p:cNvPr>
          <p:cNvSpPr>
            <a:spLocks noGrp="1"/>
          </p:cNvSpPr>
          <p:nvPr>
            <p:ph type="body" sz="quarter" idx="13"/>
          </p:nvPr>
        </p:nvSpPr>
        <p:spPr/>
        <p:txBody>
          <a:bodyPr/>
          <a:lstStyle/>
          <a:p>
            <a:endParaRPr lang="en-US" dirty="0"/>
          </a:p>
        </p:txBody>
      </p:sp>
      <p:pic>
        <p:nvPicPr>
          <p:cNvPr id="4" name="Picture 3"/>
          <p:cNvPicPr>
            <a:picLocks noChangeAspect="1"/>
          </p:cNvPicPr>
          <p:nvPr/>
        </p:nvPicPr>
        <p:blipFill>
          <a:blip r:embed="rId3"/>
          <a:stretch>
            <a:fillRect/>
          </a:stretch>
        </p:blipFill>
        <p:spPr>
          <a:xfrm>
            <a:off x="816755" y="2558007"/>
            <a:ext cx="8019270" cy="2087936"/>
          </a:xfrm>
          <a:prstGeom prst="rect">
            <a:avLst/>
          </a:prstGeom>
        </p:spPr>
      </p:pic>
    </p:spTree>
    <p:extLst>
      <p:ext uri="{BB962C8B-B14F-4D97-AF65-F5344CB8AC3E}">
        <p14:creationId xmlns:p14="http://schemas.microsoft.com/office/powerpoint/2010/main" val="999045694"/>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Services </a:t>
            </a:r>
            <a:r>
              <a:rPr lang="mr-IN" dirty="0"/>
              <a:t>–</a:t>
            </a:r>
            <a:r>
              <a:rPr lang="en-US" dirty="0"/>
              <a:t> Log Analytics</a:t>
            </a:r>
          </a:p>
        </p:txBody>
      </p:sp>
      <p:sp>
        <p:nvSpPr>
          <p:cNvPr id="6" name="Text Placeholder 5">
            <a:extLst>
              <a:ext uri="{FF2B5EF4-FFF2-40B4-BE49-F238E27FC236}">
                <a16:creationId xmlns:a16="http://schemas.microsoft.com/office/drawing/2014/main" id="{5D02E063-3C1C-4AB7-8406-47A9E4AFA8F5}"/>
              </a:ext>
            </a:extLst>
          </p:cNvPr>
          <p:cNvSpPr>
            <a:spLocks noGrp="1"/>
          </p:cNvSpPr>
          <p:nvPr>
            <p:ph type="body" sz="quarter" idx="13"/>
          </p:nvPr>
        </p:nvSpPr>
        <p:spPr/>
        <p:txBody>
          <a:bodyPr/>
          <a:lstStyle/>
          <a:p>
            <a:endParaRPr lang="en-US" dirty="0"/>
          </a:p>
        </p:txBody>
      </p:sp>
      <p:pic>
        <p:nvPicPr>
          <p:cNvPr id="10" name="Content Placeholder 9">
            <a:extLst>
              <a:ext uri="{FF2B5EF4-FFF2-40B4-BE49-F238E27FC236}">
                <a16:creationId xmlns:a16="http://schemas.microsoft.com/office/drawing/2014/main" id="{EA40BAD1-BA3D-4C46-ACC7-7A522A391FBF}"/>
              </a:ext>
            </a:extLst>
          </p:cNvPr>
          <p:cNvPicPr>
            <a:picLocks noGrp="1" noChangeAspect="1"/>
          </p:cNvPicPr>
          <p:nvPr>
            <p:ph idx="1"/>
          </p:nvPr>
        </p:nvPicPr>
        <p:blipFill>
          <a:blip r:embed="rId3"/>
          <a:stretch>
            <a:fillRect/>
          </a:stretch>
        </p:blipFill>
        <p:spPr>
          <a:xfrm>
            <a:off x="743744" y="2451894"/>
            <a:ext cx="7610475" cy="2286000"/>
          </a:xfrm>
          <a:prstGeom prst="rect">
            <a:avLst/>
          </a:prstGeom>
        </p:spPr>
      </p:pic>
    </p:spTree>
    <p:extLst>
      <p:ext uri="{BB962C8B-B14F-4D97-AF65-F5344CB8AC3E}">
        <p14:creationId xmlns:p14="http://schemas.microsoft.com/office/powerpoint/2010/main" val="1478957459"/>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Services </a:t>
            </a:r>
            <a:r>
              <a:rPr lang="mr-IN" dirty="0"/>
              <a:t>–</a:t>
            </a:r>
            <a:r>
              <a:rPr lang="en-US" dirty="0"/>
              <a:t> Process Automation</a:t>
            </a:r>
          </a:p>
        </p:txBody>
      </p:sp>
      <p:sp>
        <p:nvSpPr>
          <p:cNvPr id="6" name="Text Placeholder 5">
            <a:extLst>
              <a:ext uri="{FF2B5EF4-FFF2-40B4-BE49-F238E27FC236}">
                <a16:creationId xmlns:a16="http://schemas.microsoft.com/office/drawing/2014/main" id="{E05C3D4E-E2D9-41CE-8346-4B96222AEC2C}"/>
              </a:ext>
            </a:extLst>
          </p:cNvPr>
          <p:cNvSpPr>
            <a:spLocks noGrp="1"/>
          </p:cNvSpPr>
          <p:nvPr>
            <p:ph type="body" sz="quarter" idx="13"/>
          </p:nvPr>
        </p:nvSpPr>
        <p:spPr/>
        <p:txBody>
          <a:bodyPr/>
          <a:lstStyle/>
          <a:p>
            <a:endParaRPr lang="en-US" dirty="0"/>
          </a:p>
        </p:txBody>
      </p:sp>
      <p:pic>
        <p:nvPicPr>
          <p:cNvPr id="7" name="Content Placeholder 6">
            <a:extLst>
              <a:ext uri="{FF2B5EF4-FFF2-40B4-BE49-F238E27FC236}">
                <a16:creationId xmlns:a16="http://schemas.microsoft.com/office/drawing/2014/main" id="{45F67BF2-7085-4435-8A95-6E971700F0D9}"/>
              </a:ext>
            </a:extLst>
          </p:cNvPr>
          <p:cNvPicPr>
            <a:picLocks noGrp="1" noChangeAspect="1"/>
          </p:cNvPicPr>
          <p:nvPr>
            <p:ph idx="1"/>
          </p:nvPr>
        </p:nvPicPr>
        <p:blipFill>
          <a:blip r:embed="rId3"/>
          <a:stretch>
            <a:fillRect/>
          </a:stretch>
        </p:blipFill>
        <p:spPr>
          <a:xfrm>
            <a:off x="338931" y="2161381"/>
            <a:ext cx="8420100" cy="2867025"/>
          </a:xfrm>
          <a:prstGeom prst="rect">
            <a:avLst/>
          </a:prstGeom>
        </p:spPr>
      </p:pic>
    </p:spTree>
    <p:extLst>
      <p:ext uri="{BB962C8B-B14F-4D97-AF65-F5344CB8AC3E}">
        <p14:creationId xmlns:p14="http://schemas.microsoft.com/office/powerpoint/2010/main" val="1816969302"/>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Services </a:t>
            </a:r>
            <a:r>
              <a:rPr lang="mr-IN" dirty="0"/>
              <a:t>–</a:t>
            </a:r>
            <a:r>
              <a:rPr lang="en-US" dirty="0"/>
              <a:t> Security And Compliance</a:t>
            </a:r>
          </a:p>
        </p:txBody>
      </p:sp>
      <p:sp>
        <p:nvSpPr>
          <p:cNvPr id="5" name="Text Placeholder 4">
            <a:extLst>
              <a:ext uri="{FF2B5EF4-FFF2-40B4-BE49-F238E27FC236}">
                <a16:creationId xmlns:a16="http://schemas.microsoft.com/office/drawing/2014/main" id="{D09C827F-D8D3-4465-AD70-87DD1B825B08}"/>
              </a:ext>
            </a:extLst>
          </p:cNvPr>
          <p:cNvSpPr>
            <a:spLocks noGrp="1"/>
          </p:cNvSpPr>
          <p:nvPr>
            <p:ph type="body" sz="quarter" idx="13"/>
          </p:nvPr>
        </p:nvSpPr>
        <p:spPr/>
        <p:txBody>
          <a:bodyPr/>
          <a:lstStyle/>
          <a:p>
            <a:endParaRPr lang="en-US" dirty="0"/>
          </a:p>
        </p:txBody>
      </p:sp>
      <p:pic>
        <p:nvPicPr>
          <p:cNvPr id="7" name="Content Placeholder 5">
            <a:extLst>
              <a:ext uri="{FF2B5EF4-FFF2-40B4-BE49-F238E27FC236}">
                <a16:creationId xmlns:a16="http://schemas.microsoft.com/office/drawing/2014/main" id="{F9D6D8A0-21D6-4850-A757-79A26233249C}"/>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261938" y="1133390"/>
            <a:ext cx="8574087" cy="4923007"/>
          </a:xfrm>
        </p:spPr>
      </p:pic>
    </p:spTree>
    <p:extLst>
      <p:ext uri="{BB962C8B-B14F-4D97-AF65-F5344CB8AC3E}">
        <p14:creationId xmlns:p14="http://schemas.microsoft.com/office/powerpoint/2010/main" val="1426937727"/>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Monitoring</a:t>
            </a:r>
          </a:p>
        </p:txBody>
      </p:sp>
      <p:sp>
        <p:nvSpPr>
          <p:cNvPr id="3" name="Content Placeholder 2"/>
          <p:cNvSpPr>
            <a:spLocks noGrp="1"/>
          </p:cNvSpPr>
          <p:nvPr>
            <p:ph idx="1"/>
          </p:nvPr>
        </p:nvSpPr>
        <p:spPr/>
        <p:txBody>
          <a:bodyPr/>
          <a:lstStyle/>
          <a:p>
            <a:r>
              <a:rPr lang="en-US" dirty="0"/>
              <a:t>Use the Azure Portal to monitor Web Apps, VMs by default.</a:t>
            </a:r>
          </a:p>
          <a:p>
            <a:r>
              <a:rPr lang="en-US" dirty="0"/>
              <a:t>Good Short term solution for point-in-time view</a:t>
            </a:r>
          </a:p>
          <a:p>
            <a:r>
              <a:rPr lang="en-US" dirty="0"/>
              <a:t>Monitoring writes data to Azure Storage</a:t>
            </a:r>
          </a:p>
          <a:p>
            <a:pPr lvl="1"/>
            <a:r>
              <a:rPr lang="en-US" dirty="0"/>
              <a:t>Can use Visual Studio to view</a:t>
            </a:r>
          </a:p>
          <a:p>
            <a:r>
              <a:rPr lang="en-US" dirty="0"/>
              <a:t>Configure Alerts from the portal based on performance metrics</a:t>
            </a:r>
          </a:p>
          <a:p>
            <a:r>
              <a:rPr lang="en-US" dirty="0"/>
              <a:t>Know the SLAs</a:t>
            </a:r>
          </a:p>
        </p:txBody>
      </p:sp>
      <p:sp>
        <p:nvSpPr>
          <p:cNvPr id="5" name="Text Placeholder 4">
            <a:extLst>
              <a:ext uri="{FF2B5EF4-FFF2-40B4-BE49-F238E27FC236}">
                <a16:creationId xmlns:a16="http://schemas.microsoft.com/office/drawing/2014/main" id="{5372B183-88EA-4347-9568-881C306F3BB1}"/>
              </a:ext>
            </a:extLst>
          </p:cNvPr>
          <p:cNvSpPr>
            <a:spLocks noGrp="1"/>
          </p:cNvSpPr>
          <p:nvPr>
            <p:ph type="body" sz="quarter" idx="13"/>
          </p:nvPr>
        </p:nvSpPr>
        <p:spPr/>
        <p:txBody>
          <a:bodyPr/>
          <a:lstStyle/>
          <a:p>
            <a:endParaRPr lang="en-US" dirty="0"/>
          </a:p>
        </p:txBody>
      </p:sp>
      <p:pic>
        <p:nvPicPr>
          <p:cNvPr id="6" name="Picture 5">
            <a:extLst>
              <a:ext uri="{FF2B5EF4-FFF2-40B4-BE49-F238E27FC236}">
                <a16:creationId xmlns:a16="http://schemas.microsoft.com/office/drawing/2014/main" id="{F4F767EE-C058-4A8C-866B-ED7DF12BE77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23911" y="3777056"/>
            <a:ext cx="4520089" cy="3130771"/>
          </a:xfrm>
          <a:prstGeom prst="rect">
            <a:avLst/>
          </a:prstGeom>
        </p:spPr>
      </p:pic>
    </p:spTree>
    <p:extLst>
      <p:ext uri="{BB962C8B-B14F-4D97-AF65-F5344CB8AC3E}">
        <p14:creationId xmlns:p14="http://schemas.microsoft.com/office/powerpoint/2010/main" val="41754587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F6B872-1D62-4C02-9520-413FEA5BFCA0}"/>
              </a:ext>
            </a:extLst>
          </p:cNvPr>
          <p:cNvSpPr>
            <a:spLocks noGrp="1"/>
          </p:cNvSpPr>
          <p:nvPr>
            <p:ph type="title"/>
          </p:nvPr>
        </p:nvSpPr>
        <p:spPr/>
        <p:txBody>
          <a:bodyPr/>
          <a:lstStyle/>
          <a:p>
            <a:r>
              <a:rPr lang="en-US" b="1" dirty="0"/>
              <a:t>Design for Operations</a:t>
            </a:r>
          </a:p>
        </p:txBody>
      </p:sp>
      <p:sp>
        <p:nvSpPr>
          <p:cNvPr id="6" name="Text Placeholder 5">
            <a:extLst>
              <a:ext uri="{FF2B5EF4-FFF2-40B4-BE49-F238E27FC236}">
                <a16:creationId xmlns:a16="http://schemas.microsoft.com/office/drawing/2014/main" id="{9D3638CF-66DD-42FE-AFCA-5449D562034C}"/>
              </a:ext>
            </a:extLst>
          </p:cNvPr>
          <p:cNvSpPr>
            <a:spLocks noGrp="1"/>
          </p:cNvSpPr>
          <p:nvPr>
            <p:ph type="body" idx="1"/>
          </p:nvPr>
        </p:nvSpPr>
        <p:spPr/>
        <p:txBody>
          <a:bodyPr>
            <a:normAutofit fontScale="70000" lnSpcReduction="20000"/>
          </a:bodyPr>
          <a:lstStyle/>
          <a:p>
            <a:r>
              <a:rPr lang="en-US" b="1" dirty="0"/>
              <a:t>Design an application monitoring and alerting strategy</a:t>
            </a:r>
          </a:p>
          <a:p>
            <a:pPr lvl="1"/>
            <a:r>
              <a:rPr lang="en-US" dirty="0"/>
              <a:t>Determine the appropriate Microsoft products and services for monitoring applications on Azure; define solutions for analyzing logs and enabling alerts using Azure Log Analytics; define solutions for analyzing performance metrics and enabling alerts using Azure Monitor; define a solution for monitoring applications and enabling alerts using Application Insights</a:t>
            </a:r>
          </a:p>
          <a:p>
            <a:r>
              <a:rPr lang="en-US" b="1" dirty="0"/>
              <a:t>Design a platform monitoring and alerting strategy</a:t>
            </a:r>
          </a:p>
          <a:p>
            <a:pPr lvl="1"/>
            <a:r>
              <a:rPr lang="en-US" dirty="0"/>
              <a:t>Determine the appropriate Microsoft products and services for monitoring Azure platform solutions; define a monitoring solution using Azure Health, Azure Advisor, and Activity Log; define a monitoring solution for Azure Networks using Log Analytics and Network Watcher service; monitor security with Azure Security Center</a:t>
            </a:r>
          </a:p>
          <a:p>
            <a:r>
              <a:rPr lang="en-US" b="1" dirty="0"/>
              <a:t>Design an operations automation strategy</a:t>
            </a:r>
          </a:p>
          <a:p>
            <a:pPr lvl="1"/>
            <a:r>
              <a:rPr lang="en-US" dirty="0"/>
              <a:t>Determine when to use Azure Automation, Chef, Puppet, PowerShell, Desired State Configuration (DSC), Event Grid, and Azure Logic Apps; define a strategy for auto-scaling; define a strategy for enabling periodic processes and tasks</a:t>
            </a:r>
          </a:p>
        </p:txBody>
      </p:sp>
      <p:sp>
        <p:nvSpPr>
          <p:cNvPr id="8" name="Text Placeholder 7">
            <a:extLst>
              <a:ext uri="{FF2B5EF4-FFF2-40B4-BE49-F238E27FC236}">
                <a16:creationId xmlns:a16="http://schemas.microsoft.com/office/drawing/2014/main" id="{9C377E1C-ED3C-423F-9E95-64EBB258FC66}"/>
              </a:ext>
            </a:extLst>
          </p:cNvPr>
          <p:cNvSpPr>
            <a:spLocks noGrp="1"/>
          </p:cNvSpPr>
          <p:nvPr>
            <p:ph type="body" sz="quarter" idx="10"/>
          </p:nvPr>
        </p:nvSpPr>
        <p:spPr/>
        <p:txBody>
          <a:bodyPr/>
          <a:lstStyle/>
          <a:p>
            <a:r>
              <a:rPr lang="en-US" dirty="0">
                <a:hlinkClick r:id="rId3"/>
              </a:rPr>
              <a:t>https://www.microsoft.com/en-us/learning/exam-70-535.aspx</a:t>
            </a:r>
            <a:endParaRPr lang="en-US" dirty="0"/>
          </a:p>
          <a:p>
            <a:endParaRPr lang="en-US" dirty="0"/>
          </a:p>
        </p:txBody>
      </p:sp>
    </p:spTree>
    <p:extLst>
      <p:ext uri="{BB962C8B-B14F-4D97-AF65-F5344CB8AC3E}">
        <p14:creationId xmlns:p14="http://schemas.microsoft.com/office/powerpoint/2010/main" val="821227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p:cNvSpPr>
            <a:spLocks noGrp="1"/>
          </p:cNvSpPr>
          <p:nvPr>
            <p:ph type="title"/>
          </p:nvPr>
        </p:nvSpPr>
        <p:spPr/>
        <p:txBody>
          <a:bodyPr/>
          <a:lstStyle/>
          <a:p>
            <a:r>
              <a:rPr lang="en-US" dirty="0">
                <a:solidFill>
                  <a:schemeClr val="accent1"/>
                </a:solidFill>
              </a:rPr>
              <a:t>Supported workloads</a:t>
            </a:r>
          </a:p>
        </p:txBody>
      </p:sp>
      <p:sp>
        <p:nvSpPr>
          <p:cNvPr id="2" name="Text Placeholder 1">
            <a:extLst>
              <a:ext uri="{FF2B5EF4-FFF2-40B4-BE49-F238E27FC236}">
                <a16:creationId xmlns:a16="http://schemas.microsoft.com/office/drawing/2014/main" id="{650A09D7-C592-4580-A3FE-9A344C582A7F}"/>
              </a:ext>
            </a:extLst>
          </p:cNvPr>
          <p:cNvSpPr>
            <a:spLocks noGrp="1"/>
          </p:cNvSpPr>
          <p:nvPr>
            <p:ph type="body" sz="quarter" idx="10"/>
          </p:nvPr>
        </p:nvSpPr>
        <p:spPr/>
        <p:txBody>
          <a:bodyPr/>
          <a:lstStyle/>
          <a:p>
            <a:endParaRPr lang="en-US" dirty="0"/>
          </a:p>
        </p:txBody>
      </p:sp>
      <p:sp>
        <p:nvSpPr>
          <p:cNvPr id="36" name="TextBox 35"/>
          <p:cNvSpPr txBox="1"/>
          <p:nvPr/>
        </p:nvSpPr>
        <p:spPr>
          <a:xfrm>
            <a:off x="250238" y="1723123"/>
            <a:ext cx="5717224" cy="339380"/>
          </a:xfrm>
          <a:prstGeom prst="rect">
            <a:avLst/>
          </a:prstGeom>
          <a:noFill/>
          <a:ln>
            <a:noFill/>
          </a:ln>
        </p:spPr>
        <p:txBody>
          <a:bodyPr wrap="square" lIns="0" tIns="107571" rIns="134464" bIns="107571" rtlCol="0" anchor="b" anchorCtr="0">
            <a:noAutofit/>
          </a:bodyPr>
          <a:lstStyle/>
          <a:p>
            <a:pPr defTabSz="672290" fontAlgn="auto">
              <a:spcBef>
                <a:spcPts val="1176"/>
              </a:spcBef>
              <a:spcAft>
                <a:spcPts val="441"/>
              </a:spcAft>
              <a:defRPr/>
            </a:pPr>
            <a:r>
              <a:rPr lang="en-US" sz="1471" b="0" kern="0" dirty="0">
                <a:solidFill>
                  <a:srgbClr val="5B9BD5"/>
                </a:solidFill>
                <a:cs typeface="Segoe UI" panose="020B0502040204020203" pitchFamily="34" charset="0"/>
              </a:rPr>
              <a:t>How customers benefit</a:t>
            </a:r>
          </a:p>
        </p:txBody>
      </p:sp>
      <p:cxnSp>
        <p:nvCxnSpPr>
          <p:cNvPr id="32" name="Straight Connector 31"/>
          <p:cNvCxnSpPr/>
          <p:nvPr/>
        </p:nvCxnSpPr>
        <p:spPr>
          <a:xfrm>
            <a:off x="533219" y="3902264"/>
            <a:ext cx="8077563" cy="0"/>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4489328" y="4028719"/>
            <a:ext cx="0" cy="1333431"/>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7351" y="3925455"/>
            <a:ext cx="3232055"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324" b="0"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Capacity driven workloads</a:t>
            </a:r>
          </a:p>
        </p:txBody>
      </p:sp>
      <p:sp>
        <p:nvSpPr>
          <p:cNvPr id="37" name="TextBox 36"/>
          <p:cNvSpPr txBox="1"/>
          <p:nvPr/>
        </p:nvSpPr>
        <p:spPr>
          <a:xfrm>
            <a:off x="4572000" y="3925455"/>
            <a:ext cx="3246061"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324" b="0"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Traditional on-premises workloads</a:t>
            </a:r>
          </a:p>
        </p:txBody>
      </p:sp>
      <p:sp>
        <p:nvSpPr>
          <p:cNvPr id="38" name="TextBox 37"/>
          <p:cNvSpPr txBox="1"/>
          <p:nvPr/>
        </p:nvSpPr>
        <p:spPr>
          <a:xfrm>
            <a:off x="414702" y="2299997"/>
            <a:ext cx="3246061"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324" b="0"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Infrastructure on-demand workloads</a:t>
            </a:r>
          </a:p>
        </p:txBody>
      </p:sp>
      <p:pic>
        <p:nvPicPr>
          <p:cNvPr id="40" name="Picture 39"/>
          <p:cNvPicPr>
            <a:picLocks noChangeAspect="1"/>
          </p:cNvPicPr>
          <p:nvPr/>
        </p:nvPicPr>
        <p:blipFill rotWithShape="1">
          <a:blip r:embed="rId3" cstate="email">
            <a:duotone>
              <a:schemeClr val="accent1">
                <a:shade val="45000"/>
                <a:satMod val="135000"/>
              </a:schemeClr>
              <a:prstClr val="white"/>
            </a:duotone>
            <a:extLst>
              <a:ext uri="{28A0092B-C50C-407E-A947-70E740481C1C}">
                <a14:useLocalDpi xmlns:a14="http://schemas.microsoft.com/office/drawing/2010/main"/>
              </a:ext>
            </a:extLst>
          </a:blip>
          <a:srcRect l="44258" t="-5824" r="34997" b="59015"/>
          <a:stretch/>
        </p:blipFill>
        <p:spPr>
          <a:xfrm>
            <a:off x="6414994" y="4430589"/>
            <a:ext cx="938799" cy="593621"/>
          </a:xfrm>
          <a:prstGeom prst="rect">
            <a:avLst/>
          </a:prstGeom>
        </p:spPr>
      </p:pic>
      <p:sp>
        <p:nvSpPr>
          <p:cNvPr id="41" name="Rectangle 40"/>
          <p:cNvSpPr/>
          <p:nvPr/>
        </p:nvSpPr>
        <p:spPr bwMode="auto">
          <a:xfrm>
            <a:off x="7646227" y="4447060"/>
            <a:ext cx="656311" cy="5405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kern="0" dirty="0">
              <a:gradFill>
                <a:gsLst>
                  <a:gs pos="0">
                    <a:srgbClr val="FFFFFF"/>
                  </a:gs>
                  <a:gs pos="100000">
                    <a:srgbClr val="FFFFFF"/>
                  </a:gs>
                </a:gsLst>
                <a:lin ang="5400000" scaled="0"/>
              </a:gradFill>
              <a:latin typeface="Calibri" panose="020F0502020204030204"/>
              <a:ea typeface="Verdana" panose="020B0604030504040204" pitchFamily="34" charset="0"/>
              <a:cs typeface="Segoe UI" pitchFamily="34" charset="0"/>
            </a:endParaRPr>
          </a:p>
        </p:txBody>
      </p:sp>
      <p:pic>
        <p:nvPicPr>
          <p:cNvPr id="42" name="Picture 2" descr="http://thomaslarock.com/wp-content/uploads/2011/12/SQL-Server-2012.png?e934c8"/>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702759" y="4530315"/>
            <a:ext cx="528042" cy="433992"/>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p:cNvSpPr txBox="1"/>
          <p:nvPr/>
        </p:nvSpPr>
        <p:spPr>
          <a:xfrm>
            <a:off x="3069007" y="5009801"/>
            <a:ext cx="1166569"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ea typeface="Segoe UI Symbol" panose="020B0502040204020203" pitchFamily="34" charset="0"/>
                <a:cs typeface="Segoe UI" panose="020B0502040204020203" pitchFamily="34" charset="0"/>
              </a:rPr>
              <a:t>Archives</a:t>
            </a:r>
          </a:p>
        </p:txBody>
      </p:sp>
      <p:sp>
        <p:nvSpPr>
          <p:cNvPr id="44" name="TextBox 43"/>
          <p:cNvSpPr txBox="1"/>
          <p:nvPr/>
        </p:nvSpPr>
        <p:spPr>
          <a:xfrm>
            <a:off x="883620" y="3482879"/>
            <a:ext cx="1137960" cy="301959"/>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ea typeface="Segoe UI Symbol" panose="020B0502040204020203" pitchFamily="34" charset="0"/>
                <a:cs typeface="Segoe UI" panose="020B0502040204020203" pitchFamily="34" charset="0"/>
              </a:rPr>
              <a:t>DR</a:t>
            </a:r>
          </a:p>
        </p:txBody>
      </p:sp>
      <p:sp>
        <p:nvSpPr>
          <p:cNvPr id="45" name="TextBox 44"/>
          <p:cNvSpPr txBox="1"/>
          <p:nvPr/>
        </p:nvSpPr>
        <p:spPr>
          <a:xfrm>
            <a:off x="2860801" y="3482879"/>
            <a:ext cx="1234745" cy="301959"/>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ea typeface="Segoe UI Symbol" panose="020B0502040204020203" pitchFamily="34" charset="0"/>
                <a:cs typeface="Segoe UI" panose="020B0502040204020203" pitchFamily="34" charset="0"/>
              </a:rPr>
              <a:t>Search / Data mining</a:t>
            </a:r>
          </a:p>
        </p:txBody>
      </p:sp>
      <p:sp>
        <p:nvSpPr>
          <p:cNvPr id="48" name="TextBox 47"/>
          <p:cNvSpPr txBox="1"/>
          <p:nvPr/>
        </p:nvSpPr>
        <p:spPr>
          <a:xfrm>
            <a:off x="4864811" y="3482879"/>
            <a:ext cx="1234745" cy="301959"/>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ea typeface="Segoe UI Symbol" panose="020B0502040204020203" pitchFamily="34" charset="0"/>
                <a:cs typeface="Segoe UI" panose="020B0502040204020203" pitchFamily="34" charset="0"/>
              </a:rPr>
              <a:t>Dev / Test</a:t>
            </a:r>
          </a:p>
        </p:txBody>
      </p:sp>
      <p:sp>
        <p:nvSpPr>
          <p:cNvPr id="49" name="TextBox 48"/>
          <p:cNvSpPr txBox="1"/>
          <p:nvPr/>
        </p:nvSpPr>
        <p:spPr>
          <a:xfrm>
            <a:off x="6918601" y="3482879"/>
            <a:ext cx="1234745" cy="301959"/>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ea typeface="Segoe UI Symbol" panose="020B0502040204020203" pitchFamily="34" charset="0"/>
                <a:cs typeface="Segoe UI" panose="020B0502040204020203" pitchFamily="34" charset="0"/>
              </a:rPr>
              <a:t>Cloud apps</a:t>
            </a:r>
          </a:p>
        </p:txBody>
      </p:sp>
      <p:sp>
        <p:nvSpPr>
          <p:cNvPr id="50" name="TextBox 49"/>
          <p:cNvSpPr txBox="1"/>
          <p:nvPr/>
        </p:nvSpPr>
        <p:spPr>
          <a:xfrm>
            <a:off x="592486" y="5009801"/>
            <a:ext cx="1200483"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ea typeface="Segoe UI Symbol" panose="020B0502040204020203" pitchFamily="34" charset="0"/>
                <a:cs typeface="Segoe UI" panose="020B0502040204020203" pitchFamily="34" charset="0"/>
              </a:rPr>
              <a:t>File shares</a:t>
            </a:r>
          </a:p>
        </p:txBody>
      </p:sp>
      <p:sp>
        <p:nvSpPr>
          <p:cNvPr id="51" name="TextBox 50"/>
          <p:cNvSpPr txBox="1"/>
          <p:nvPr/>
        </p:nvSpPr>
        <p:spPr>
          <a:xfrm>
            <a:off x="1807366" y="5009801"/>
            <a:ext cx="1234745"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ea typeface="Segoe UI Symbol" panose="020B0502040204020203" pitchFamily="34" charset="0"/>
                <a:cs typeface="Segoe UI" panose="020B0502040204020203" pitchFamily="34" charset="0"/>
              </a:rPr>
              <a:t>Collaboration</a:t>
            </a:r>
          </a:p>
        </p:txBody>
      </p:sp>
      <p:sp>
        <p:nvSpPr>
          <p:cNvPr id="52" name="TextBox 51"/>
          <p:cNvSpPr txBox="1"/>
          <p:nvPr/>
        </p:nvSpPr>
        <p:spPr>
          <a:xfrm>
            <a:off x="5104460" y="5009801"/>
            <a:ext cx="1234745"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ea typeface="Segoe UI Symbol" panose="020B0502040204020203" pitchFamily="34" charset="0"/>
                <a:cs typeface="Segoe UI" panose="020B0502040204020203" pitchFamily="34" charset="0"/>
              </a:rPr>
              <a:t>VM workloads</a:t>
            </a:r>
          </a:p>
        </p:txBody>
      </p:sp>
      <p:sp>
        <p:nvSpPr>
          <p:cNvPr id="53" name="TextBox 52"/>
          <p:cNvSpPr txBox="1"/>
          <p:nvPr/>
        </p:nvSpPr>
        <p:spPr>
          <a:xfrm>
            <a:off x="6286932" y="5009801"/>
            <a:ext cx="1234745"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ea typeface="Segoe UI Symbol" panose="020B0502040204020203" pitchFamily="34" charset="0"/>
                <a:cs typeface="Segoe UI" panose="020B0502040204020203" pitchFamily="34" charset="0"/>
              </a:rPr>
              <a:t>SharePoint</a:t>
            </a:r>
          </a:p>
        </p:txBody>
      </p:sp>
      <p:sp>
        <p:nvSpPr>
          <p:cNvPr id="54" name="TextBox 53"/>
          <p:cNvSpPr txBox="1"/>
          <p:nvPr/>
        </p:nvSpPr>
        <p:spPr>
          <a:xfrm>
            <a:off x="7344872" y="5009801"/>
            <a:ext cx="1234745" cy="480323"/>
          </a:xfrm>
          <a:prstGeom prst="rect">
            <a:avLst/>
          </a:prstGeom>
          <a:noFill/>
          <a:ln>
            <a:noFill/>
          </a:ln>
        </p:spPr>
        <p:txBody>
          <a:bodyPr vert="horz" wrap="square" lIns="0" tIns="0" rIns="0" bIns="0" rtlCol="0" anchor="ctr">
            <a:noAutofit/>
          </a:bodyPr>
          <a:lstStyle/>
          <a:p>
            <a:pPr algn="ctr" defTabSz="685669" fontAlgn="auto">
              <a:spcBef>
                <a:spcPts val="0"/>
              </a:spcBef>
              <a:spcAft>
                <a:spcPts val="0"/>
              </a:spcAft>
              <a:defRPr/>
            </a:pPr>
            <a:r>
              <a:rPr lang="en-US" sz="1029" b="0" kern="0" dirty="0">
                <a:solidFill>
                  <a:sysClr val="windowText" lastClr="000000"/>
                </a:solidFill>
                <a:ea typeface="Segoe UI Symbol" panose="020B0502040204020203" pitchFamily="34" charset="0"/>
                <a:cs typeface="Segoe UI" panose="020B0502040204020203" pitchFamily="34" charset="0"/>
              </a:rPr>
              <a:t>SQL Server</a:t>
            </a:r>
          </a:p>
        </p:txBody>
      </p:sp>
      <p:pic>
        <p:nvPicPr>
          <p:cNvPr id="55" name="Picture 54"/>
          <p:cNvPicPr>
            <a:picLocks noChangeAspect="1"/>
          </p:cNvPicPr>
          <p:nvPr/>
        </p:nvPicPr>
        <p:blipFill>
          <a:blip r:embed="rId5" cstate="email">
            <a:grayscl/>
            <a:extLst>
              <a:ext uri="{28A0092B-C50C-407E-A947-70E740481C1C}">
                <a14:useLocalDpi xmlns:a14="http://schemas.microsoft.com/office/drawing/2010/main"/>
              </a:ext>
            </a:extLst>
          </a:blip>
          <a:stretch>
            <a:fillRect/>
          </a:stretch>
        </p:blipFill>
        <p:spPr>
          <a:xfrm>
            <a:off x="5158997" y="4809510"/>
            <a:ext cx="1104641" cy="259915"/>
          </a:xfrm>
          <a:prstGeom prst="rect">
            <a:avLst/>
          </a:prstGeom>
        </p:spPr>
      </p:pic>
      <p:pic>
        <p:nvPicPr>
          <p:cNvPr id="56" name="Picture 5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758994" y="4679350"/>
            <a:ext cx="416937" cy="67961"/>
          </a:xfrm>
          <a:prstGeom prst="rect">
            <a:avLst/>
          </a:prstGeom>
        </p:spPr>
      </p:pic>
      <p:pic>
        <p:nvPicPr>
          <p:cNvPr id="57" name="Picture 56"/>
          <p:cNvPicPr>
            <a:picLocks noChangeAspect="1"/>
          </p:cNvPicPr>
          <p:nvPr/>
        </p:nvPicPr>
        <p:blipFill>
          <a:blip r:embed="rId7" cstate="email">
            <a:grayscl/>
            <a:extLst>
              <a:ext uri="{28A0092B-C50C-407E-A947-70E740481C1C}">
                <a14:useLocalDpi xmlns:a14="http://schemas.microsoft.com/office/drawing/2010/main"/>
              </a:ext>
            </a:extLst>
          </a:blip>
          <a:stretch>
            <a:fillRect/>
          </a:stretch>
        </p:blipFill>
        <p:spPr>
          <a:xfrm>
            <a:off x="5166348" y="4410844"/>
            <a:ext cx="442105" cy="381818"/>
          </a:xfrm>
          <a:prstGeom prst="rect">
            <a:avLst/>
          </a:prstGeom>
        </p:spPr>
      </p:pic>
      <p:pic>
        <p:nvPicPr>
          <p:cNvPr id="134" name="Picture 13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433347" y="4612629"/>
            <a:ext cx="450608" cy="333512"/>
          </a:xfrm>
          <a:prstGeom prst="rect">
            <a:avLst/>
          </a:prstGeom>
        </p:spPr>
      </p:pic>
      <p:pic>
        <p:nvPicPr>
          <p:cNvPr id="135" name="Picture 13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263507" y="4612382"/>
            <a:ext cx="345672" cy="352041"/>
          </a:xfrm>
          <a:prstGeom prst="rect">
            <a:avLst/>
          </a:prstGeom>
        </p:spPr>
      </p:pic>
      <p:pic>
        <p:nvPicPr>
          <p:cNvPr id="7" name="Picture 6"/>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67634" y="4615717"/>
            <a:ext cx="450608" cy="327336"/>
          </a:xfrm>
          <a:prstGeom prst="rect">
            <a:avLst/>
          </a:prstGeom>
        </p:spPr>
      </p:pic>
      <p:pic>
        <p:nvPicPr>
          <p:cNvPr id="9" name="Picture 8"/>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136383" y="2839715"/>
            <a:ext cx="790107" cy="574382"/>
          </a:xfrm>
          <a:prstGeom prst="rect">
            <a:avLst/>
          </a:prstGeom>
        </p:spPr>
      </p:pic>
      <p:pic>
        <p:nvPicPr>
          <p:cNvPr id="10" name="Picture 9"/>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5284655" y="2845891"/>
            <a:ext cx="395054" cy="549678"/>
          </a:xfrm>
          <a:prstGeom prst="rect">
            <a:avLst/>
          </a:prstGeom>
        </p:spPr>
      </p:pic>
      <p:pic>
        <p:nvPicPr>
          <p:cNvPr id="11" name="Picture 10"/>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277559" y="2870595"/>
            <a:ext cx="401226" cy="500269"/>
          </a:xfrm>
          <a:prstGeom prst="rect">
            <a:avLst/>
          </a:prstGeom>
        </p:spPr>
      </p:pic>
      <p:pic>
        <p:nvPicPr>
          <p:cNvPr id="12" name="Picture 11"/>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054459" y="2827362"/>
            <a:ext cx="796280" cy="586735"/>
          </a:xfrm>
          <a:prstGeom prst="rect">
            <a:avLst/>
          </a:prstGeom>
        </p:spPr>
      </p:pic>
    </p:spTree>
    <p:extLst>
      <p:ext uri="{BB962C8B-B14F-4D97-AF65-F5344CB8AC3E}">
        <p14:creationId xmlns:p14="http://schemas.microsoft.com/office/powerpoint/2010/main" val="3759920188"/>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31F0155-1877-4316-B4AE-76702B903537}"/>
              </a:ext>
            </a:extLst>
          </p:cNvPr>
          <p:cNvSpPr>
            <a:spLocks noGrp="1"/>
          </p:cNvSpPr>
          <p:nvPr>
            <p:ph type="title"/>
          </p:nvPr>
        </p:nvSpPr>
        <p:spPr/>
        <p:txBody>
          <a:bodyPr/>
          <a:lstStyle/>
          <a:p>
            <a:r>
              <a:rPr lang="en-US" sz="4400" spc="-75" dirty="0">
                <a:latin typeface="Calibri" panose="020F0502020204030204" pitchFamily="34" charset="0"/>
                <a:cs typeface="Calibri" panose="020F0502020204030204" pitchFamily="34" charset="0"/>
              </a:rPr>
              <a:t>Azure Automation</a:t>
            </a:r>
            <a:endParaRPr lang="en-US" sz="4400" dirty="0"/>
          </a:p>
        </p:txBody>
      </p:sp>
      <p:sp>
        <p:nvSpPr>
          <p:cNvPr id="10" name="Text Placeholder 9">
            <a:extLst>
              <a:ext uri="{FF2B5EF4-FFF2-40B4-BE49-F238E27FC236}">
                <a16:creationId xmlns:a16="http://schemas.microsoft.com/office/drawing/2014/main" id="{8FB692A3-910A-4C10-AF49-4698B2158B25}"/>
              </a:ext>
            </a:extLst>
          </p:cNvPr>
          <p:cNvSpPr>
            <a:spLocks noGrp="1"/>
          </p:cNvSpPr>
          <p:nvPr>
            <p:ph type="body" sz="quarter" idx="10"/>
          </p:nvPr>
        </p:nvSpPr>
        <p:spPr/>
        <p:txBody>
          <a:bodyPr/>
          <a:lstStyle/>
          <a:p>
            <a:endParaRPr lang="en-US" dirty="0"/>
          </a:p>
        </p:txBody>
      </p:sp>
      <p:sp>
        <p:nvSpPr>
          <p:cNvPr id="94" name="Rectangle 93">
            <a:extLst>
              <a:ext uri="{FF2B5EF4-FFF2-40B4-BE49-F238E27FC236}">
                <a16:creationId xmlns:a16="http://schemas.microsoft.com/office/drawing/2014/main" id="{4071F40E-E3DF-4C6C-AF87-0D46DBD3B1B2}"/>
              </a:ext>
            </a:extLst>
          </p:cNvPr>
          <p:cNvSpPr/>
          <p:nvPr/>
        </p:nvSpPr>
        <p:spPr bwMode="auto">
          <a:xfrm>
            <a:off x="4554723" y="857980"/>
            <a:ext cx="4589277" cy="514277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fontAlgn="auto">
              <a:spcBef>
                <a:spcPts val="0"/>
              </a:spcBef>
              <a:spcAft>
                <a:spcPts val="0"/>
              </a:spcAft>
              <a:defRPr/>
            </a:pPr>
            <a:endParaRPr lang="en-US" sz="1324" b="0" dirty="0" err="1">
              <a:solidFill>
                <a:srgbClr val="FFFFFF"/>
              </a:solidFill>
              <a:latin typeface="Calibri" panose="020F0502020204030204" pitchFamily="34" charset="0"/>
              <a:cs typeface="Calibri" panose="020F0502020204030204" pitchFamily="34" charset="0"/>
            </a:endParaRPr>
          </a:p>
        </p:txBody>
      </p:sp>
      <p:sp>
        <p:nvSpPr>
          <p:cNvPr id="95" name="Title 3">
            <a:extLst>
              <a:ext uri="{FF2B5EF4-FFF2-40B4-BE49-F238E27FC236}">
                <a16:creationId xmlns:a16="http://schemas.microsoft.com/office/drawing/2014/main" id="{07E210CE-33A5-4B5E-B3C9-87753D25CA1F}"/>
              </a:ext>
            </a:extLst>
          </p:cNvPr>
          <p:cNvSpPr txBox="1">
            <a:spLocks/>
          </p:cNvSpPr>
          <p:nvPr/>
        </p:nvSpPr>
        <p:spPr>
          <a:xfrm>
            <a:off x="313983" y="1186771"/>
            <a:ext cx="4016022" cy="674653"/>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775" fontAlgn="auto">
              <a:spcAft>
                <a:spcPts val="0"/>
              </a:spcAft>
              <a:defRPr/>
            </a:pPr>
            <a:endParaRPr lang="en-US" sz="3235" spc="-75"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endParaRPr>
          </a:p>
        </p:txBody>
      </p:sp>
      <p:sp>
        <p:nvSpPr>
          <p:cNvPr id="96" name="Rectangle 95">
            <a:extLst>
              <a:ext uri="{FF2B5EF4-FFF2-40B4-BE49-F238E27FC236}">
                <a16:creationId xmlns:a16="http://schemas.microsoft.com/office/drawing/2014/main" id="{42D6E938-7B2A-49FE-9B4A-BA395F306402}"/>
              </a:ext>
            </a:extLst>
          </p:cNvPr>
          <p:cNvSpPr/>
          <p:nvPr/>
        </p:nvSpPr>
        <p:spPr>
          <a:xfrm>
            <a:off x="288707" y="1818001"/>
            <a:ext cx="3927630" cy="3941720"/>
          </a:xfrm>
          <a:prstGeom prst="rect">
            <a:avLst/>
          </a:prstGeom>
        </p:spPr>
        <p:txBody>
          <a:bodyPr wrap="square" lIns="134464" rIns="134464">
            <a:spAutoFit/>
          </a:bodyPr>
          <a:lstStyle/>
          <a:p>
            <a:pPr defTabSz="659045">
              <a:spcAft>
                <a:spcPts val="0"/>
              </a:spcAft>
              <a:defRPr/>
            </a:pPr>
            <a:r>
              <a:rPr lang="en-US" sz="1176" b="0" kern="0" dirty="0">
                <a:solidFill>
                  <a:srgbClr val="000000"/>
                </a:solidFill>
                <a:latin typeface="Calibri" panose="020F0502020204030204" pitchFamily="34" charset="0"/>
                <a:cs typeface="Calibri" panose="020F0502020204030204" pitchFamily="34" charset="0"/>
              </a:rPr>
              <a:t>PowerShell &amp; PS Workflow Engines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Use your existing PS scripts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Checkpoint/Parallel if needed</a:t>
            </a:r>
            <a:endParaRPr lang="en-US" sz="1176" b="0" kern="0" dirty="0">
              <a:solidFill>
                <a:srgbClr val="000000"/>
              </a:solidFill>
              <a:latin typeface="Calibri" panose="020F0502020204030204" pitchFamily="34" charset="0"/>
              <a:cs typeface="Calibri" panose="020F0502020204030204" pitchFamily="34" charset="0"/>
            </a:endParaRPr>
          </a:p>
          <a:p>
            <a:pPr defTabSz="659045">
              <a:spcBef>
                <a:spcPts val="450"/>
              </a:spcBef>
              <a:spcAft>
                <a:spcPts val="0"/>
              </a:spcAft>
              <a:defRPr/>
            </a:pPr>
            <a:r>
              <a:rPr lang="en-US" sz="1176" b="0" kern="0" dirty="0">
                <a:solidFill>
                  <a:srgbClr val="000000"/>
                </a:solidFill>
                <a:latin typeface="Calibri" panose="020F0502020204030204" pitchFamily="34" charset="0"/>
                <a:cs typeface="Calibri" panose="020F0502020204030204" pitchFamily="34" charset="0"/>
              </a:rPr>
              <a:t>Runbooks, Modules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Author PS, PSWF, Graphical runbooks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Gallery – Runbooks, modules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Extensibility, integration</a:t>
            </a:r>
            <a:endParaRPr lang="en-US" sz="1176" b="0" kern="0" dirty="0">
              <a:solidFill>
                <a:srgbClr val="000000"/>
              </a:solidFill>
              <a:latin typeface="Calibri" panose="020F0502020204030204" pitchFamily="34" charset="0"/>
              <a:cs typeface="Calibri" panose="020F0502020204030204" pitchFamily="34" charset="0"/>
            </a:endParaRPr>
          </a:p>
          <a:p>
            <a:pPr defTabSz="659045">
              <a:spcBef>
                <a:spcPts val="450"/>
              </a:spcBef>
              <a:spcAft>
                <a:spcPts val="0"/>
              </a:spcAft>
              <a:defRPr/>
            </a:pPr>
            <a:r>
              <a:rPr lang="en-US" sz="1176" b="0" kern="0" dirty="0">
                <a:solidFill>
                  <a:srgbClr val="000000"/>
                </a:solidFill>
                <a:latin typeface="Calibri" panose="020F0502020204030204" pitchFamily="34" charset="0"/>
                <a:cs typeface="Calibri" panose="020F0502020204030204" pitchFamily="34" charset="0"/>
              </a:rPr>
              <a:t>Assets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Secure, global store for variables, credentials, …</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Schedules</a:t>
            </a:r>
            <a:endParaRPr lang="en-US" sz="1176" b="0" kern="0" dirty="0">
              <a:solidFill>
                <a:srgbClr val="000000"/>
              </a:solidFill>
              <a:latin typeface="Calibri" panose="020F0502020204030204" pitchFamily="34" charset="0"/>
              <a:cs typeface="Calibri" panose="020F0502020204030204" pitchFamily="34" charset="0"/>
            </a:endParaRPr>
          </a:p>
          <a:p>
            <a:pPr defTabSz="659045">
              <a:spcAft>
                <a:spcPts val="0"/>
              </a:spcAft>
              <a:defRPr/>
            </a:pPr>
            <a:r>
              <a:rPr lang="en-US" sz="1176" b="0" kern="0" dirty="0">
                <a:solidFill>
                  <a:srgbClr val="000000"/>
                </a:solidFill>
                <a:latin typeface="Calibri" panose="020F0502020204030204" pitchFamily="34" charset="0"/>
                <a:cs typeface="Calibri" panose="020F0502020204030204" pitchFamily="34" charset="0"/>
              </a:rPr>
              <a:t>Jobs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Troubleshoot/audit via job history</a:t>
            </a:r>
            <a:endParaRPr lang="en-US" sz="1176" b="0" kern="0" dirty="0">
              <a:solidFill>
                <a:srgbClr val="000000"/>
              </a:solidFill>
              <a:latin typeface="Calibri" panose="020F0502020204030204" pitchFamily="34" charset="0"/>
              <a:cs typeface="Calibri" panose="020F0502020204030204" pitchFamily="34" charset="0"/>
            </a:endParaRPr>
          </a:p>
          <a:p>
            <a:pPr defTabSz="659045">
              <a:spcBef>
                <a:spcPts val="450"/>
              </a:spcBef>
              <a:spcAft>
                <a:spcPts val="0"/>
              </a:spcAft>
              <a:defRPr/>
            </a:pPr>
            <a:r>
              <a:rPr lang="en-US" sz="1176" b="0" kern="0" dirty="0">
                <a:solidFill>
                  <a:srgbClr val="000000"/>
                </a:solidFill>
                <a:latin typeface="Calibri" panose="020F0502020204030204" pitchFamily="34" charset="0"/>
                <a:cs typeface="Calibri" panose="020F0502020204030204" pitchFamily="34" charset="0"/>
              </a:rPr>
              <a:t>PowerShell DSC</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Configurations, Pull service</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Node Management &amp; Reporting</a:t>
            </a:r>
            <a:endParaRPr lang="en-US" sz="1176" b="0" kern="0" dirty="0">
              <a:solidFill>
                <a:srgbClr val="000000"/>
              </a:solidFill>
              <a:latin typeface="Calibri" panose="020F0502020204030204" pitchFamily="34" charset="0"/>
              <a:cs typeface="Calibri" panose="020F0502020204030204" pitchFamily="34" charset="0"/>
            </a:endParaRPr>
          </a:p>
          <a:p>
            <a:pPr defTabSz="659045">
              <a:spcBef>
                <a:spcPts val="450"/>
              </a:spcBef>
              <a:spcAft>
                <a:spcPts val="0"/>
              </a:spcAft>
              <a:defRPr/>
            </a:pPr>
            <a:r>
              <a:rPr lang="en-US" sz="1176" b="0" kern="0" dirty="0">
                <a:solidFill>
                  <a:srgbClr val="000000"/>
                </a:solidFill>
                <a:latin typeface="Calibri" panose="020F0502020204030204" pitchFamily="34" charset="0"/>
                <a:cs typeface="Calibri" panose="020F0502020204030204" pitchFamily="34" charset="0"/>
              </a:rPr>
              <a:t>Hybrid Runbook Workers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Install on any machine</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Secure, only outbound ports</a:t>
            </a:r>
            <a:endParaRPr lang="en-US" sz="1176" b="0" kern="0" dirty="0">
              <a:solidFill>
                <a:srgbClr val="000000"/>
              </a:solidFill>
              <a:latin typeface="Calibri" panose="020F0502020204030204" pitchFamily="34" charset="0"/>
              <a:cs typeface="Calibri" panose="020F0502020204030204" pitchFamily="34" charset="0"/>
            </a:endParaRPr>
          </a:p>
          <a:p>
            <a:pPr defTabSz="659045">
              <a:spcBef>
                <a:spcPts val="450"/>
              </a:spcBef>
              <a:spcAft>
                <a:spcPts val="0"/>
              </a:spcAft>
              <a:defRPr/>
            </a:pPr>
            <a:r>
              <a:rPr lang="en-US" sz="1176" b="0" kern="0" dirty="0">
                <a:solidFill>
                  <a:srgbClr val="000000"/>
                </a:solidFill>
                <a:latin typeface="Calibri" panose="020F0502020204030204" pitchFamily="34" charset="0"/>
                <a:cs typeface="Calibri" panose="020F0502020204030204" pitchFamily="34" charset="0"/>
              </a:rPr>
              <a:t>Webhooks</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URL to start runbook remotely</a:t>
            </a:r>
          </a:p>
          <a:p>
            <a:pPr marL="342900" lvl="1" defTabSz="659045">
              <a:spcAft>
                <a:spcPts val="0"/>
              </a:spcAft>
              <a:defRPr/>
            </a:pPr>
            <a:r>
              <a:rPr lang="en-US" sz="1050" b="0" kern="0" dirty="0">
                <a:solidFill>
                  <a:srgbClr val="000000"/>
                </a:solidFill>
                <a:latin typeface="Calibri" panose="020F0502020204030204" pitchFamily="34" charset="0"/>
                <a:cs typeface="Calibri" panose="020F0502020204030204" pitchFamily="34" charset="0"/>
              </a:rPr>
              <a:t>Integration</a:t>
            </a:r>
          </a:p>
        </p:txBody>
      </p:sp>
      <p:sp>
        <p:nvSpPr>
          <p:cNvPr id="97" name="Freeform 95">
            <a:extLst>
              <a:ext uri="{FF2B5EF4-FFF2-40B4-BE49-F238E27FC236}">
                <a16:creationId xmlns:a16="http://schemas.microsoft.com/office/drawing/2014/main" id="{4E16354B-C654-4718-ADAC-DAB441327931}"/>
              </a:ext>
            </a:extLst>
          </p:cNvPr>
          <p:cNvSpPr>
            <a:spLocks/>
          </p:cNvSpPr>
          <p:nvPr/>
        </p:nvSpPr>
        <p:spPr bwMode="auto">
          <a:xfrm flipH="1">
            <a:off x="6528620" y="2286659"/>
            <a:ext cx="750566" cy="47678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solidFill>
          <a:ln>
            <a:solidFill>
              <a:schemeClr val="bg1">
                <a:lumMod val="65000"/>
              </a:schemeClr>
            </a:solidFill>
          </a:ln>
          <a:extLst/>
        </p:spPr>
        <p:txBody>
          <a:bodyPr vert="horz" wrap="square" lIns="69916" tIns="34958" rIns="69916" bIns="34958" numCol="1" anchor="t" anchorCtr="0" compatLnSpc="1">
            <a:prstTxWarp prst="textNoShape">
              <a:avLst/>
            </a:prstTxWarp>
          </a:bodyPr>
          <a:lstStyle/>
          <a:p>
            <a:pPr defTabSz="699062" fontAlgn="auto">
              <a:spcBef>
                <a:spcPts val="0"/>
              </a:spcBef>
              <a:spcAft>
                <a:spcPts val="0"/>
              </a:spcAft>
              <a:defRPr/>
            </a:pPr>
            <a:endParaRPr lang="en-US" sz="1836" b="0" kern="0" dirty="0">
              <a:solidFill>
                <a:srgbClr val="000000"/>
              </a:solidFill>
              <a:cs typeface="+mn-cs"/>
            </a:endParaRPr>
          </a:p>
        </p:txBody>
      </p:sp>
      <p:sp>
        <p:nvSpPr>
          <p:cNvPr id="98" name="Freeform 95">
            <a:extLst>
              <a:ext uri="{FF2B5EF4-FFF2-40B4-BE49-F238E27FC236}">
                <a16:creationId xmlns:a16="http://schemas.microsoft.com/office/drawing/2014/main" id="{7C8F80EE-2882-4BFB-A19F-DE91EA0A007E}"/>
              </a:ext>
            </a:extLst>
          </p:cNvPr>
          <p:cNvSpPr>
            <a:spLocks/>
          </p:cNvSpPr>
          <p:nvPr/>
        </p:nvSpPr>
        <p:spPr bwMode="auto">
          <a:xfrm flipH="1">
            <a:off x="5191708" y="2207231"/>
            <a:ext cx="873743" cy="65224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505050">
              <a:lumMod val="50000"/>
              <a:lumOff val="50000"/>
            </a:srgbClr>
          </a:solidFill>
          <a:ln>
            <a:noFill/>
          </a:ln>
          <a:extLst/>
        </p:spPr>
        <p:txBody>
          <a:bodyPr vert="horz" wrap="square" lIns="69916" tIns="34958" rIns="69916" bIns="34958" numCol="1" anchor="t" anchorCtr="0" compatLnSpc="1">
            <a:prstTxWarp prst="textNoShape">
              <a:avLst/>
            </a:prstTxWarp>
          </a:bodyPr>
          <a:lstStyle/>
          <a:p>
            <a:pPr defTabSz="699062" fontAlgn="auto">
              <a:spcBef>
                <a:spcPts val="0"/>
              </a:spcBef>
              <a:spcAft>
                <a:spcPts val="0"/>
              </a:spcAft>
              <a:defRPr/>
            </a:pPr>
            <a:endParaRPr lang="en-US" sz="1836" b="0" kern="0" dirty="0">
              <a:solidFill>
                <a:srgbClr val="505050"/>
              </a:solidFill>
              <a:cs typeface="+mn-cs"/>
            </a:endParaRPr>
          </a:p>
        </p:txBody>
      </p:sp>
      <p:sp>
        <p:nvSpPr>
          <p:cNvPr id="99" name="Rectangle 5">
            <a:extLst>
              <a:ext uri="{FF2B5EF4-FFF2-40B4-BE49-F238E27FC236}">
                <a16:creationId xmlns:a16="http://schemas.microsoft.com/office/drawing/2014/main" id="{BBFCAC18-937A-4138-8DEA-98F0597A0153}"/>
              </a:ext>
            </a:extLst>
          </p:cNvPr>
          <p:cNvSpPr>
            <a:spLocks noChangeArrowheads="1"/>
          </p:cNvSpPr>
          <p:nvPr/>
        </p:nvSpPr>
        <p:spPr bwMode="auto">
          <a:xfrm>
            <a:off x="6096409" y="3811881"/>
            <a:ext cx="632033" cy="1172192"/>
          </a:xfrm>
          <a:prstGeom prst="rect">
            <a:avLst/>
          </a:prstGeom>
          <a:solidFill>
            <a:srgbClr val="505050">
              <a:lumMod val="75000"/>
              <a:lumOff val="25000"/>
            </a:srgbClr>
          </a:solidFill>
          <a:ln>
            <a:noFill/>
          </a:ln>
        </p:spPr>
        <p:txBody>
          <a:bodyPr vert="horz" wrap="square" lIns="69916" tIns="34958" rIns="69916" bIns="34958"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00" name="Freeform 6">
            <a:extLst>
              <a:ext uri="{FF2B5EF4-FFF2-40B4-BE49-F238E27FC236}">
                <a16:creationId xmlns:a16="http://schemas.microsoft.com/office/drawing/2014/main" id="{AD16A12F-FFAB-4A67-87A0-A789C060D536}"/>
              </a:ext>
            </a:extLst>
          </p:cNvPr>
          <p:cNvSpPr>
            <a:spLocks/>
          </p:cNvSpPr>
          <p:nvPr/>
        </p:nvSpPr>
        <p:spPr bwMode="auto">
          <a:xfrm flipH="1">
            <a:off x="6577097" y="2158002"/>
            <a:ext cx="1794638" cy="848978"/>
          </a:xfrm>
          <a:custGeom>
            <a:avLst/>
            <a:gdLst>
              <a:gd name="T0" fmla="*/ 349 w 391"/>
              <a:gd name="T1" fmla="*/ 74 h 158"/>
              <a:gd name="T2" fmla="*/ 342 w 391"/>
              <a:gd name="T3" fmla="*/ 75 h 158"/>
              <a:gd name="T4" fmla="*/ 263 w 391"/>
              <a:gd name="T5" fmla="*/ 0 h 158"/>
              <a:gd name="T6" fmla="*/ 186 w 391"/>
              <a:gd name="T7" fmla="*/ 59 h 158"/>
              <a:gd name="T8" fmla="*/ 145 w 391"/>
              <a:gd name="T9" fmla="*/ 41 h 158"/>
              <a:gd name="T10" fmla="*/ 86 w 391"/>
              <a:gd name="T11" fmla="*/ 94 h 158"/>
              <a:gd name="T12" fmla="*/ 59 w 391"/>
              <a:gd name="T13" fmla="*/ 107 h 158"/>
              <a:gd name="T14" fmla="*/ 32 w 391"/>
              <a:gd name="T15" fmla="*/ 93 h 158"/>
              <a:gd name="T16" fmla="*/ 0 w 391"/>
              <a:gd name="T17" fmla="*/ 126 h 158"/>
              <a:gd name="T18" fmla="*/ 32 w 391"/>
              <a:gd name="T19" fmla="*/ 158 h 158"/>
              <a:gd name="T20" fmla="*/ 41 w 391"/>
              <a:gd name="T21" fmla="*/ 158 h 158"/>
              <a:gd name="T22" fmla="*/ 148 w 391"/>
              <a:gd name="T23" fmla="*/ 158 h 158"/>
              <a:gd name="T24" fmla="*/ 208 w 391"/>
              <a:gd name="T25" fmla="*/ 158 h 158"/>
              <a:gd name="T26" fmla="*/ 351 w 391"/>
              <a:gd name="T27" fmla="*/ 158 h 158"/>
              <a:gd name="T28" fmla="*/ 351 w 391"/>
              <a:gd name="T29" fmla="*/ 158 h 158"/>
              <a:gd name="T30" fmla="*/ 391 w 391"/>
              <a:gd name="T31" fmla="*/ 116 h 158"/>
              <a:gd name="T32" fmla="*/ 349 w 391"/>
              <a:gd name="T33" fmla="*/ 7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8">
                <a:moveTo>
                  <a:pt x="349" y="74"/>
                </a:moveTo>
                <a:cubicBezTo>
                  <a:pt x="347" y="74"/>
                  <a:pt x="344" y="75"/>
                  <a:pt x="342" y="75"/>
                </a:cubicBezTo>
                <a:cubicBezTo>
                  <a:pt x="340" y="33"/>
                  <a:pt x="305" y="0"/>
                  <a:pt x="263" y="0"/>
                </a:cubicBezTo>
                <a:cubicBezTo>
                  <a:pt x="226" y="0"/>
                  <a:pt x="195" y="25"/>
                  <a:pt x="186" y="59"/>
                </a:cubicBezTo>
                <a:cubicBezTo>
                  <a:pt x="176" y="48"/>
                  <a:pt x="161" y="41"/>
                  <a:pt x="145" y="41"/>
                </a:cubicBezTo>
                <a:cubicBezTo>
                  <a:pt x="114" y="41"/>
                  <a:pt x="89" y="64"/>
                  <a:pt x="86" y="94"/>
                </a:cubicBezTo>
                <a:cubicBezTo>
                  <a:pt x="76" y="95"/>
                  <a:pt x="66" y="100"/>
                  <a:pt x="59" y="107"/>
                </a:cubicBezTo>
                <a:cubicBezTo>
                  <a:pt x="53" y="98"/>
                  <a:pt x="43" y="93"/>
                  <a:pt x="32" y="93"/>
                </a:cubicBezTo>
                <a:cubicBezTo>
                  <a:pt x="14" y="93"/>
                  <a:pt x="0" y="108"/>
                  <a:pt x="0" y="126"/>
                </a:cubicBezTo>
                <a:cubicBezTo>
                  <a:pt x="0" y="144"/>
                  <a:pt x="14" y="158"/>
                  <a:pt x="32" y="158"/>
                </a:cubicBezTo>
                <a:cubicBezTo>
                  <a:pt x="41" y="158"/>
                  <a:pt x="41" y="158"/>
                  <a:pt x="41" y="158"/>
                </a:cubicBezTo>
                <a:cubicBezTo>
                  <a:pt x="148" y="158"/>
                  <a:pt x="148" y="158"/>
                  <a:pt x="148" y="158"/>
                </a:cubicBezTo>
                <a:cubicBezTo>
                  <a:pt x="208" y="158"/>
                  <a:pt x="208" y="158"/>
                  <a:pt x="208" y="158"/>
                </a:cubicBezTo>
                <a:cubicBezTo>
                  <a:pt x="351" y="158"/>
                  <a:pt x="351" y="158"/>
                  <a:pt x="351" y="158"/>
                </a:cubicBezTo>
                <a:cubicBezTo>
                  <a:pt x="351" y="158"/>
                  <a:pt x="351" y="158"/>
                  <a:pt x="351" y="158"/>
                </a:cubicBezTo>
                <a:cubicBezTo>
                  <a:pt x="373" y="157"/>
                  <a:pt x="391" y="139"/>
                  <a:pt x="391" y="116"/>
                </a:cubicBezTo>
                <a:cubicBezTo>
                  <a:pt x="391" y="93"/>
                  <a:pt x="372" y="74"/>
                  <a:pt x="349" y="74"/>
                </a:cubicBezTo>
                <a:close/>
              </a:path>
            </a:pathLst>
          </a:custGeom>
          <a:solidFill>
            <a:srgbClr val="0072C6"/>
          </a:solidFill>
          <a:ln>
            <a:solidFill>
              <a:srgbClr val="FFFFFF"/>
            </a:solidFill>
          </a:ln>
          <a:effectLst/>
          <a:extLst/>
        </p:spPr>
        <p:txBody>
          <a:bodyPr vert="horz" wrap="square" lIns="68561" tIns="34280" rIns="68561" bIns="34280" numCol="1" anchor="t" anchorCtr="0" compatLnSpc="1">
            <a:prstTxWarp prst="textNoShape">
              <a:avLst/>
            </a:prstTxWarp>
            <a:noAutofit/>
          </a:bodyPr>
          <a:lstStyle/>
          <a:p>
            <a:pPr algn="ctr" defTabSz="685800">
              <a:spcBef>
                <a:spcPts val="0"/>
              </a:spcBef>
              <a:spcAft>
                <a:spcPts val="0"/>
              </a:spcAft>
              <a:defRPr/>
            </a:pPr>
            <a:endParaRPr lang="en-US" sz="1223" b="0" kern="0" dirty="0">
              <a:solidFill>
                <a:srgbClr val="505050"/>
              </a:solidFill>
              <a:cs typeface="+mn-cs"/>
            </a:endParaRPr>
          </a:p>
        </p:txBody>
      </p:sp>
      <p:cxnSp>
        <p:nvCxnSpPr>
          <p:cNvPr id="101" name="Straight Arrow Connector 100">
            <a:extLst>
              <a:ext uri="{FF2B5EF4-FFF2-40B4-BE49-F238E27FC236}">
                <a16:creationId xmlns:a16="http://schemas.microsoft.com/office/drawing/2014/main" id="{E2FCFBAB-4539-4F86-9C2A-353FDCDF152C}"/>
              </a:ext>
            </a:extLst>
          </p:cNvPr>
          <p:cNvCxnSpPr/>
          <p:nvPr/>
        </p:nvCxnSpPr>
        <p:spPr>
          <a:xfrm>
            <a:off x="7959460" y="3145361"/>
            <a:ext cx="0" cy="507170"/>
          </a:xfrm>
          <a:prstGeom prst="straightConnector1">
            <a:avLst/>
          </a:prstGeom>
          <a:noFill/>
          <a:ln w="85725" cap="flat" cmpd="sng" algn="ctr">
            <a:solidFill>
              <a:schemeClr val="accent1"/>
            </a:solidFill>
            <a:prstDash val="solid"/>
            <a:headEnd type="triangle"/>
            <a:tailEnd type="triangle"/>
          </a:ln>
          <a:effectLst/>
        </p:spPr>
      </p:cxnSp>
      <p:grpSp>
        <p:nvGrpSpPr>
          <p:cNvPr id="102" name="Group 101">
            <a:extLst>
              <a:ext uri="{FF2B5EF4-FFF2-40B4-BE49-F238E27FC236}">
                <a16:creationId xmlns:a16="http://schemas.microsoft.com/office/drawing/2014/main" id="{C4E8EB0A-5EBE-4B77-93B9-07B7E0A5B531}"/>
              </a:ext>
            </a:extLst>
          </p:cNvPr>
          <p:cNvGrpSpPr/>
          <p:nvPr/>
        </p:nvGrpSpPr>
        <p:grpSpPr>
          <a:xfrm>
            <a:off x="7394133" y="3616250"/>
            <a:ext cx="1181887" cy="1187683"/>
            <a:chOff x="6750148" y="2909926"/>
            <a:chExt cx="2084029" cy="2175665"/>
          </a:xfrm>
        </p:grpSpPr>
        <p:grpSp>
          <p:nvGrpSpPr>
            <p:cNvPr id="103" name="Group 102">
              <a:extLst>
                <a:ext uri="{FF2B5EF4-FFF2-40B4-BE49-F238E27FC236}">
                  <a16:creationId xmlns:a16="http://schemas.microsoft.com/office/drawing/2014/main" id="{59872962-62A1-4178-BF2B-AE0D7FD510B9}"/>
                </a:ext>
              </a:extLst>
            </p:cNvPr>
            <p:cNvGrpSpPr/>
            <p:nvPr/>
          </p:nvGrpSpPr>
          <p:grpSpPr>
            <a:xfrm>
              <a:off x="6750148" y="2909926"/>
              <a:ext cx="2084029" cy="2175665"/>
              <a:chOff x="2063885" y="3545948"/>
              <a:chExt cx="2084029" cy="2175665"/>
            </a:xfrm>
          </p:grpSpPr>
          <p:grpSp>
            <p:nvGrpSpPr>
              <p:cNvPr id="114" name="Group 113">
                <a:extLst>
                  <a:ext uri="{FF2B5EF4-FFF2-40B4-BE49-F238E27FC236}">
                    <a16:creationId xmlns:a16="http://schemas.microsoft.com/office/drawing/2014/main" id="{B86276FA-13BA-4DFD-93DD-9BD03AD80DA0}"/>
                  </a:ext>
                </a:extLst>
              </p:cNvPr>
              <p:cNvGrpSpPr/>
              <p:nvPr/>
            </p:nvGrpSpPr>
            <p:grpSpPr>
              <a:xfrm>
                <a:off x="2562428" y="5127383"/>
                <a:ext cx="457014" cy="540604"/>
                <a:chOff x="13103226" y="2775830"/>
                <a:chExt cx="1039812" cy="1202475"/>
              </a:xfrm>
            </p:grpSpPr>
            <p:sp>
              <p:nvSpPr>
                <p:cNvPr id="127" name="Rectangle 5">
                  <a:extLst>
                    <a:ext uri="{FF2B5EF4-FFF2-40B4-BE49-F238E27FC236}">
                      <a16:creationId xmlns:a16="http://schemas.microsoft.com/office/drawing/2014/main" id="{B171ACE2-8986-41F4-BB21-C833B8DEB25B}"/>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28" name="Freeform 6">
                  <a:extLst>
                    <a:ext uri="{FF2B5EF4-FFF2-40B4-BE49-F238E27FC236}">
                      <a16:creationId xmlns:a16="http://schemas.microsoft.com/office/drawing/2014/main" id="{8D7C9BFA-9D91-4518-AB7D-5B64D78553F0}"/>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29" name="Freeform 7">
                  <a:extLst>
                    <a:ext uri="{FF2B5EF4-FFF2-40B4-BE49-F238E27FC236}">
                      <a16:creationId xmlns:a16="http://schemas.microsoft.com/office/drawing/2014/main" id="{B0731279-2226-40B1-B659-BAB2A3DD7896}"/>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30" name="Freeform 8">
                  <a:extLst>
                    <a:ext uri="{FF2B5EF4-FFF2-40B4-BE49-F238E27FC236}">
                      <a16:creationId xmlns:a16="http://schemas.microsoft.com/office/drawing/2014/main" id="{98B38E0A-7B3B-4C5A-85B5-C904335C728A}"/>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31" name="Freeform 9">
                  <a:extLst>
                    <a:ext uri="{FF2B5EF4-FFF2-40B4-BE49-F238E27FC236}">
                      <a16:creationId xmlns:a16="http://schemas.microsoft.com/office/drawing/2014/main" id="{68E6A266-9429-4619-B4B1-CF0BCF203522}"/>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32" name="Oval 14">
                  <a:extLst>
                    <a:ext uri="{FF2B5EF4-FFF2-40B4-BE49-F238E27FC236}">
                      <a16:creationId xmlns:a16="http://schemas.microsoft.com/office/drawing/2014/main" id="{0701ACAF-1432-4481-ADE4-1EDE7F160828}"/>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33" name="Oval 15">
                  <a:extLst>
                    <a:ext uri="{FF2B5EF4-FFF2-40B4-BE49-F238E27FC236}">
                      <a16:creationId xmlns:a16="http://schemas.microsoft.com/office/drawing/2014/main" id="{5F4B0FAE-248D-4C36-A74B-D7E4205AA0BD}"/>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34" name="Oval 16">
                  <a:extLst>
                    <a:ext uri="{FF2B5EF4-FFF2-40B4-BE49-F238E27FC236}">
                      <a16:creationId xmlns:a16="http://schemas.microsoft.com/office/drawing/2014/main" id="{AE9F72C5-2E99-46EC-9707-210E035E1DD8}"/>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35" name="Oval 17">
                  <a:extLst>
                    <a:ext uri="{FF2B5EF4-FFF2-40B4-BE49-F238E27FC236}">
                      <a16:creationId xmlns:a16="http://schemas.microsoft.com/office/drawing/2014/main" id="{0E2BBC48-4149-4F04-9323-C8D51614D123}"/>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grpSp>
          <p:grpSp>
            <p:nvGrpSpPr>
              <p:cNvPr id="115" name="Group 114">
                <a:extLst>
                  <a:ext uri="{FF2B5EF4-FFF2-40B4-BE49-F238E27FC236}">
                    <a16:creationId xmlns:a16="http://schemas.microsoft.com/office/drawing/2014/main" id="{E8770EA5-5103-46C5-ACD3-B017E7E34D11}"/>
                  </a:ext>
                </a:extLst>
              </p:cNvPr>
              <p:cNvGrpSpPr/>
              <p:nvPr/>
            </p:nvGrpSpPr>
            <p:grpSpPr>
              <a:xfrm>
                <a:off x="3146951" y="5127383"/>
                <a:ext cx="457014" cy="540604"/>
                <a:chOff x="13103226" y="2775830"/>
                <a:chExt cx="1039812" cy="1202475"/>
              </a:xfrm>
            </p:grpSpPr>
            <p:sp>
              <p:nvSpPr>
                <p:cNvPr id="118" name="Rectangle 5">
                  <a:extLst>
                    <a:ext uri="{FF2B5EF4-FFF2-40B4-BE49-F238E27FC236}">
                      <a16:creationId xmlns:a16="http://schemas.microsoft.com/office/drawing/2014/main" id="{A9FC2662-1DAC-458E-B9AD-29BC8DE066E9}"/>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19" name="Freeform 6">
                  <a:extLst>
                    <a:ext uri="{FF2B5EF4-FFF2-40B4-BE49-F238E27FC236}">
                      <a16:creationId xmlns:a16="http://schemas.microsoft.com/office/drawing/2014/main" id="{E0757863-35B0-4C24-869D-C2712A7EB3B9}"/>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20" name="Freeform 7">
                  <a:extLst>
                    <a:ext uri="{FF2B5EF4-FFF2-40B4-BE49-F238E27FC236}">
                      <a16:creationId xmlns:a16="http://schemas.microsoft.com/office/drawing/2014/main" id="{BE0CD349-5A74-46CE-8D33-70EF2136E36B}"/>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21" name="Freeform 8">
                  <a:extLst>
                    <a:ext uri="{FF2B5EF4-FFF2-40B4-BE49-F238E27FC236}">
                      <a16:creationId xmlns:a16="http://schemas.microsoft.com/office/drawing/2014/main" id="{F0BE2C21-CA6C-4009-9042-1D2BEE40A6D3}"/>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22" name="Freeform 9">
                  <a:extLst>
                    <a:ext uri="{FF2B5EF4-FFF2-40B4-BE49-F238E27FC236}">
                      <a16:creationId xmlns:a16="http://schemas.microsoft.com/office/drawing/2014/main" id="{7260A383-89BD-4A93-BC36-653A0E570346}"/>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23" name="Oval 14">
                  <a:extLst>
                    <a:ext uri="{FF2B5EF4-FFF2-40B4-BE49-F238E27FC236}">
                      <a16:creationId xmlns:a16="http://schemas.microsoft.com/office/drawing/2014/main" id="{0A667A64-F5A0-45BC-9AD0-18C171E98465}"/>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24" name="Oval 15">
                  <a:extLst>
                    <a:ext uri="{FF2B5EF4-FFF2-40B4-BE49-F238E27FC236}">
                      <a16:creationId xmlns:a16="http://schemas.microsoft.com/office/drawing/2014/main" id="{B76798D6-4835-4AFE-BA5B-F8F6ACE29BD8}"/>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25" name="Oval 16">
                  <a:extLst>
                    <a:ext uri="{FF2B5EF4-FFF2-40B4-BE49-F238E27FC236}">
                      <a16:creationId xmlns:a16="http://schemas.microsoft.com/office/drawing/2014/main" id="{47EBF4FB-69BD-407F-9F7D-CAEA661D9E27}"/>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26" name="Oval 17">
                  <a:extLst>
                    <a:ext uri="{FF2B5EF4-FFF2-40B4-BE49-F238E27FC236}">
                      <a16:creationId xmlns:a16="http://schemas.microsoft.com/office/drawing/2014/main" id="{4FC8E520-BABC-4152-A9C7-C8010298BAE2}"/>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grpSp>
          <p:sp>
            <p:nvSpPr>
              <p:cNvPr id="116" name="Rounded Rectangle 85">
                <a:extLst>
                  <a:ext uri="{FF2B5EF4-FFF2-40B4-BE49-F238E27FC236}">
                    <a16:creationId xmlns:a16="http://schemas.microsoft.com/office/drawing/2014/main" id="{AD10CE43-66CE-4C70-8566-27D0C7865F26}"/>
                  </a:ext>
                </a:extLst>
              </p:cNvPr>
              <p:cNvSpPr/>
              <p:nvPr/>
            </p:nvSpPr>
            <p:spPr bwMode="auto">
              <a:xfrm>
                <a:off x="2472569" y="4265084"/>
                <a:ext cx="1209968" cy="1456529"/>
              </a:xfrm>
              <a:prstGeom prst="roundRect">
                <a:avLst>
                  <a:gd name="adj" fmla="val 7220"/>
                </a:avLst>
              </a:prstGeom>
              <a:noFill/>
              <a:ln w="28575" cap="flat" cmpd="sng" algn="ctr">
                <a:solidFill>
                  <a:schemeClr val="tx2"/>
                </a:solidFill>
                <a:prstDash val="sysDash"/>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713152">
                  <a:lnSpc>
                    <a:spcPct val="90000"/>
                  </a:lnSpc>
                  <a:defRPr/>
                </a:pPr>
                <a:endParaRPr lang="en-US" sz="1836" b="0" kern="0" dirty="0" err="1">
                  <a:gradFill>
                    <a:gsLst>
                      <a:gs pos="0">
                        <a:srgbClr val="FFFFFF"/>
                      </a:gs>
                      <a:gs pos="100000">
                        <a:srgbClr val="FFFFFF"/>
                      </a:gs>
                    </a:gsLst>
                    <a:lin ang="5400000" scaled="0"/>
                  </a:gradFill>
                  <a:ea typeface="Verdana" panose="020B0604030504040204" pitchFamily="34" charset="0"/>
                  <a:cs typeface="Segoe UI" pitchFamily="34" charset="0"/>
                </a:endParaRPr>
              </a:p>
            </p:txBody>
          </p:sp>
          <p:sp>
            <p:nvSpPr>
              <p:cNvPr id="117" name="Rectangle 116">
                <a:extLst>
                  <a:ext uri="{FF2B5EF4-FFF2-40B4-BE49-F238E27FC236}">
                    <a16:creationId xmlns:a16="http://schemas.microsoft.com/office/drawing/2014/main" id="{B322D9E9-76DE-4142-86F4-41CC60215BB9}"/>
                  </a:ext>
                </a:extLst>
              </p:cNvPr>
              <p:cNvSpPr/>
              <p:nvPr/>
            </p:nvSpPr>
            <p:spPr bwMode="auto">
              <a:xfrm>
                <a:off x="2063885" y="3545948"/>
                <a:ext cx="2084029" cy="977654"/>
              </a:xfrm>
              <a:prstGeom prst="rect">
                <a:avLst/>
              </a:prstGeom>
              <a:noFill/>
              <a:ln w="10795" cap="flat" cmpd="sng" algn="ctr">
                <a:noFill/>
                <a:prstDash val="solid"/>
                <a:headEnd type="none" w="med" len="med"/>
                <a:tailEnd type="none" w="med" len="med"/>
              </a:ln>
              <a:effectLst/>
            </p:spPr>
            <p:txBody>
              <a:bodyPr vert="horz" wrap="square" lIns="91411" tIns="45704" rIns="91411" bIns="45704" numCol="1" rtlCol="0" anchor="ctr" anchorCtr="0" compatLnSpc="1">
                <a:prstTxWarp prst="textNoShape">
                  <a:avLst/>
                </a:prstTxWarp>
              </a:bodyPr>
              <a:lstStyle/>
              <a:p>
                <a:pPr algn="ctr" defTabSz="685328">
                  <a:lnSpc>
                    <a:spcPct val="90000"/>
                  </a:lnSpc>
                  <a:defRPr/>
                </a:pPr>
                <a:r>
                  <a:rPr lang="en-US" sz="1223" b="0" kern="0" spc="-38" dirty="0">
                    <a:solidFill>
                      <a:prstClr val="black"/>
                    </a:solidFill>
                    <a:cs typeface="+mn-cs"/>
                  </a:rPr>
                  <a:t>Hybrid Worker</a:t>
                </a:r>
                <a:endParaRPr lang="en-US" sz="714" b="0" kern="0" spc="-38" dirty="0">
                  <a:solidFill>
                    <a:prstClr val="black"/>
                  </a:solidFill>
                  <a:cs typeface="+mn-cs"/>
                </a:endParaRPr>
              </a:p>
            </p:txBody>
          </p:sp>
        </p:grpSp>
        <p:grpSp>
          <p:nvGrpSpPr>
            <p:cNvPr id="104" name="Group 103">
              <a:extLst>
                <a:ext uri="{FF2B5EF4-FFF2-40B4-BE49-F238E27FC236}">
                  <a16:creationId xmlns:a16="http://schemas.microsoft.com/office/drawing/2014/main" id="{864F7307-C821-4E69-AE99-3F7B5BAAD1B3}"/>
                </a:ext>
              </a:extLst>
            </p:cNvPr>
            <p:cNvGrpSpPr/>
            <p:nvPr/>
          </p:nvGrpSpPr>
          <p:grpSpPr>
            <a:xfrm>
              <a:off x="7484034" y="3925399"/>
              <a:ext cx="494302" cy="395874"/>
              <a:chOff x="6811269" y="3505256"/>
              <a:chExt cx="632530" cy="506577"/>
            </a:xfrm>
          </p:grpSpPr>
          <p:grpSp>
            <p:nvGrpSpPr>
              <p:cNvPr id="105" name="Group 104">
                <a:extLst>
                  <a:ext uri="{FF2B5EF4-FFF2-40B4-BE49-F238E27FC236}">
                    <a16:creationId xmlns:a16="http://schemas.microsoft.com/office/drawing/2014/main" id="{C817A584-2D70-41E2-822F-223E9CBD5962}"/>
                  </a:ext>
                </a:extLst>
              </p:cNvPr>
              <p:cNvGrpSpPr/>
              <p:nvPr/>
            </p:nvGrpSpPr>
            <p:grpSpPr>
              <a:xfrm>
                <a:off x="6811269" y="3772531"/>
                <a:ext cx="239302" cy="239302"/>
                <a:chOff x="605506" y="939157"/>
                <a:chExt cx="337151" cy="337151"/>
              </a:xfrm>
            </p:grpSpPr>
            <p:sp useBgFill="1">
              <p:nvSpPr>
                <p:cNvPr id="112" name="Oval 111">
                  <a:extLst>
                    <a:ext uri="{FF2B5EF4-FFF2-40B4-BE49-F238E27FC236}">
                      <a16:creationId xmlns:a16="http://schemas.microsoft.com/office/drawing/2014/main" id="{3B8ED5E2-23CA-4596-932F-C9CDD3BE2CAB}"/>
                    </a:ext>
                  </a:extLst>
                </p:cNvPr>
                <p:cNvSpPr/>
                <p:nvPr/>
              </p:nvSpPr>
              <p:spPr bwMode="auto">
                <a:xfrm>
                  <a:off x="605506" y="939157"/>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713152">
                    <a:lnSpc>
                      <a:spcPct val="90000"/>
                    </a:lnSpc>
                    <a:defRPr/>
                  </a:pPr>
                  <a:endParaRPr lang="en-US" sz="1836" b="0" kern="0" dirty="0" err="1">
                    <a:gradFill>
                      <a:gsLst>
                        <a:gs pos="0">
                          <a:srgbClr val="FFFFFF"/>
                        </a:gs>
                        <a:gs pos="100000">
                          <a:srgbClr val="FFFFFF"/>
                        </a:gs>
                      </a:gsLst>
                      <a:lin ang="5400000" scaled="0"/>
                    </a:gradFill>
                    <a:ea typeface="Verdana" panose="020B0604030504040204" pitchFamily="34" charset="0"/>
                    <a:cs typeface="Segoe UI" pitchFamily="34" charset="0"/>
                  </a:endParaRPr>
                </a:p>
              </p:txBody>
            </p:sp>
            <p:sp>
              <p:nvSpPr>
                <p:cNvPr id="113" name="Freeform 26">
                  <a:extLst>
                    <a:ext uri="{FF2B5EF4-FFF2-40B4-BE49-F238E27FC236}">
                      <a16:creationId xmlns:a16="http://schemas.microsoft.com/office/drawing/2014/main" id="{0CBA5F74-8786-4953-A1D1-1E0F0A7A294E}"/>
                    </a:ext>
                  </a:extLst>
                </p:cNvPr>
                <p:cNvSpPr>
                  <a:spLocks noChangeAspect="1" noEditPoints="1"/>
                </p:cNvSpPr>
                <p:nvPr/>
              </p:nvSpPr>
              <p:spPr bwMode="auto">
                <a:xfrm>
                  <a:off x="640465" y="1009647"/>
                  <a:ext cx="265512" cy="214512"/>
                </a:xfrm>
                <a:custGeom>
                  <a:avLst/>
                  <a:gdLst>
                    <a:gd name="T0" fmla="*/ 913 w 1219"/>
                    <a:gd name="T1" fmla="*/ 603 h 985"/>
                    <a:gd name="T2" fmla="*/ 1214 w 1219"/>
                    <a:gd name="T3" fmla="*/ 523 h 985"/>
                    <a:gd name="T4" fmla="*/ 1214 w 1219"/>
                    <a:gd name="T5" fmla="*/ 660 h 985"/>
                    <a:gd name="T6" fmla="*/ 1130 w 1219"/>
                    <a:gd name="T7" fmla="*/ 732 h 985"/>
                    <a:gd name="T8" fmla="*/ 1156 w 1219"/>
                    <a:gd name="T9" fmla="*/ 814 h 985"/>
                    <a:gd name="T10" fmla="*/ 1005 w 1219"/>
                    <a:gd name="T11" fmla="*/ 873 h 985"/>
                    <a:gd name="T12" fmla="*/ 937 w 1219"/>
                    <a:gd name="T13" fmla="*/ 906 h 985"/>
                    <a:gd name="T14" fmla="*/ 788 w 1219"/>
                    <a:gd name="T15" fmla="*/ 985 h 985"/>
                    <a:gd name="T16" fmla="*/ 749 w 1219"/>
                    <a:gd name="T17" fmla="*/ 891 h 985"/>
                    <a:gd name="T18" fmla="*/ 631 w 1219"/>
                    <a:gd name="T19" fmla="*/ 899 h 985"/>
                    <a:gd name="T20" fmla="*/ 533 w 1219"/>
                    <a:gd name="T21" fmla="*/ 802 h 985"/>
                    <a:gd name="T22" fmla="*/ 546 w 1219"/>
                    <a:gd name="T23" fmla="*/ 689 h 985"/>
                    <a:gd name="T24" fmla="*/ 463 w 1219"/>
                    <a:gd name="T25" fmla="*/ 649 h 985"/>
                    <a:gd name="T26" fmla="*/ 536 w 1219"/>
                    <a:gd name="T27" fmla="*/ 501 h 985"/>
                    <a:gd name="T28" fmla="*/ 563 w 1219"/>
                    <a:gd name="T29" fmla="*/ 436 h 985"/>
                    <a:gd name="T30" fmla="*/ 619 w 1219"/>
                    <a:gd name="T31" fmla="*/ 279 h 985"/>
                    <a:gd name="T32" fmla="*/ 706 w 1219"/>
                    <a:gd name="T33" fmla="*/ 308 h 985"/>
                    <a:gd name="T34" fmla="*/ 778 w 1219"/>
                    <a:gd name="T35" fmla="*/ 230 h 985"/>
                    <a:gd name="T36" fmla="*/ 915 w 1219"/>
                    <a:gd name="T37" fmla="*/ 230 h 985"/>
                    <a:gd name="T38" fmla="*/ 986 w 1219"/>
                    <a:gd name="T39" fmla="*/ 307 h 985"/>
                    <a:gd name="T40" fmla="*/ 1072 w 1219"/>
                    <a:gd name="T41" fmla="*/ 279 h 985"/>
                    <a:gd name="T42" fmla="*/ 1129 w 1219"/>
                    <a:gd name="T43" fmla="*/ 434 h 985"/>
                    <a:gd name="T44" fmla="*/ 1156 w 1219"/>
                    <a:gd name="T45" fmla="*/ 501 h 985"/>
                    <a:gd name="T46" fmla="*/ 1035 w 1219"/>
                    <a:gd name="T47" fmla="*/ 603 h 985"/>
                    <a:gd name="T48" fmla="*/ 846 w 1219"/>
                    <a:gd name="T49" fmla="*/ 792 h 985"/>
                    <a:gd name="T50" fmla="*/ 316 w 1219"/>
                    <a:gd name="T51" fmla="*/ 263 h 985"/>
                    <a:gd name="T52" fmla="*/ 526 w 1219"/>
                    <a:gd name="T53" fmla="*/ 206 h 985"/>
                    <a:gd name="T54" fmla="*/ 526 w 1219"/>
                    <a:gd name="T55" fmla="*/ 302 h 985"/>
                    <a:gd name="T56" fmla="*/ 468 w 1219"/>
                    <a:gd name="T57" fmla="*/ 352 h 985"/>
                    <a:gd name="T58" fmla="*/ 486 w 1219"/>
                    <a:gd name="T59" fmla="*/ 410 h 985"/>
                    <a:gd name="T60" fmla="*/ 380 w 1219"/>
                    <a:gd name="T61" fmla="*/ 452 h 985"/>
                    <a:gd name="T62" fmla="*/ 333 w 1219"/>
                    <a:gd name="T63" fmla="*/ 475 h 985"/>
                    <a:gd name="T64" fmla="*/ 229 w 1219"/>
                    <a:gd name="T65" fmla="*/ 532 h 985"/>
                    <a:gd name="T66" fmla="*/ 200 w 1219"/>
                    <a:gd name="T67" fmla="*/ 465 h 985"/>
                    <a:gd name="T68" fmla="*/ 118 w 1219"/>
                    <a:gd name="T69" fmla="*/ 470 h 985"/>
                    <a:gd name="T70" fmla="*/ 50 w 1219"/>
                    <a:gd name="T71" fmla="*/ 402 h 985"/>
                    <a:gd name="T72" fmla="*/ 59 w 1219"/>
                    <a:gd name="T73" fmla="*/ 323 h 985"/>
                    <a:gd name="T74" fmla="*/ 0 w 1219"/>
                    <a:gd name="T75" fmla="*/ 295 h 985"/>
                    <a:gd name="T76" fmla="*/ 53 w 1219"/>
                    <a:gd name="T77" fmla="*/ 192 h 985"/>
                    <a:gd name="T78" fmla="*/ 72 w 1219"/>
                    <a:gd name="T79" fmla="*/ 146 h 985"/>
                    <a:gd name="T80" fmla="*/ 109 w 1219"/>
                    <a:gd name="T81" fmla="*/ 36 h 985"/>
                    <a:gd name="T82" fmla="*/ 171 w 1219"/>
                    <a:gd name="T83" fmla="*/ 56 h 985"/>
                    <a:gd name="T84" fmla="*/ 222 w 1219"/>
                    <a:gd name="T85" fmla="*/ 2 h 985"/>
                    <a:gd name="T86" fmla="*/ 318 w 1219"/>
                    <a:gd name="T87" fmla="*/ 2 h 985"/>
                    <a:gd name="T88" fmla="*/ 368 w 1219"/>
                    <a:gd name="T89" fmla="*/ 55 h 985"/>
                    <a:gd name="T90" fmla="*/ 428 w 1219"/>
                    <a:gd name="T91" fmla="*/ 36 h 985"/>
                    <a:gd name="T92" fmla="*/ 467 w 1219"/>
                    <a:gd name="T93" fmla="*/ 145 h 985"/>
                    <a:gd name="T94" fmla="*/ 486 w 1219"/>
                    <a:gd name="T95" fmla="*/ 192 h 985"/>
                    <a:gd name="T96" fmla="*/ 401 w 1219"/>
                    <a:gd name="T97" fmla="*/ 263 h 985"/>
                    <a:gd name="T98" fmla="*/ 269 w 1219"/>
                    <a:gd name="T99" fmla="*/ 395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19" h="985">
                      <a:moveTo>
                        <a:pt x="778" y="603"/>
                      </a:moveTo>
                      <a:cubicBezTo>
                        <a:pt x="778" y="566"/>
                        <a:pt x="808" y="536"/>
                        <a:pt x="845" y="536"/>
                      </a:cubicBezTo>
                      <a:cubicBezTo>
                        <a:pt x="882" y="536"/>
                        <a:pt x="913" y="566"/>
                        <a:pt x="913" y="603"/>
                      </a:cubicBezTo>
                      <a:cubicBezTo>
                        <a:pt x="913" y="640"/>
                        <a:pt x="882" y="670"/>
                        <a:pt x="845" y="670"/>
                      </a:cubicBezTo>
                      <a:cubicBezTo>
                        <a:pt x="808" y="670"/>
                        <a:pt x="778" y="640"/>
                        <a:pt x="778" y="603"/>
                      </a:cubicBezTo>
                      <a:close/>
                      <a:moveTo>
                        <a:pt x="1214" y="523"/>
                      </a:moveTo>
                      <a:cubicBezTo>
                        <a:pt x="1218" y="524"/>
                        <a:pt x="1219" y="529"/>
                        <a:pt x="1219" y="532"/>
                      </a:cubicBezTo>
                      <a:cubicBezTo>
                        <a:pt x="1219" y="532"/>
                        <a:pt x="1219" y="532"/>
                        <a:pt x="1219" y="649"/>
                      </a:cubicBezTo>
                      <a:cubicBezTo>
                        <a:pt x="1219" y="654"/>
                        <a:pt x="1218" y="658"/>
                        <a:pt x="1214" y="660"/>
                      </a:cubicBezTo>
                      <a:cubicBezTo>
                        <a:pt x="1214" y="660"/>
                        <a:pt x="1214" y="660"/>
                        <a:pt x="1157" y="680"/>
                      </a:cubicBezTo>
                      <a:cubicBezTo>
                        <a:pt x="1154" y="681"/>
                        <a:pt x="1149" y="686"/>
                        <a:pt x="1148" y="689"/>
                      </a:cubicBezTo>
                      <a:cubicBezTo>
                        <a:pt x="1148" y="689"/>
                        <a:pt x="1148" y="689"/>
                        <a:pt x="1130" y="732"/>
                      </a:cubicBezTo>
                      <a:cubicBezTo>
                        <a:pt x="1129" y="735"/>
                        <a:pt x="1129" y="742"/>
                        <a:pt x="1130" y="746"/>
                      </a:cubicBezTo>
                      <a:cubicBezTo>
                        <a:pt x="1130" y="746"/>
                        <a:pt x="1130" y="746"/>
                        <a:pt x="1157" y="802"/>
                      </a:cubicBezTo>
                      <a:cubicBezTo>
                        <a:pt x="1160" y="806"/>
                        <a:pt x="1159" y="812"/>
                        <a:pt x="1156" y="814"/>
                      </a:cubicBezTo>
                      <a:cubicBezTo>
                        <a:pt x="1156" y="814"/>
                        <a:pt x="1156" y="814"/>
                        <a:pt x="1072" y="897"/>
                      </a:cubicBezTo>
                      <a:cubicBezTo>
                        <a:pt x="1070" y="900"/>
                        <a:pt x="1064" y="902"/>
                        <a:pt x="1061" y="899"/>
                      </a:cubicBezTo>
                      <a:cubicBezTo>
                        <a:pt x="1061" y="899"/>
                        <a:pt x="1061" y="899"/>
                        <a:pt x="1005" y="873"/>
                      </a:cubicBezTo>
                      <a:cubicBezTo>
                        <a:pt x="1002" y="871"/>
                        <a:pt x="996" y="872"/>
                        <a:pt x="991" y="873"/>
                      </a:cubicBezTo>
                      <a:cubicBezTo>
                        <a:pt x="991" y="873"/>
                        <a:pt x="991" y="873"/>
                        <a:pt x="946" y="893"/>
                      </a:cubicBezTo>
                      <a:cubicBezTo>
                        <a:pt x="941" y="896"/>
                        <a:pt x="938" y="902"/>
                        <a:pt x="937" y="906"/>
                      </a:cubicBezTo>
                      <a:cubicBezTo>
                        <a:pt x="937" y="906"/>
                        <a:pt x="937" y="906"/>
                        <a:pt x="915" y="969"/>
                      </a:cubicBezTo>
                      <a:cubicBezTo>
                        <a:pt x="914" y="972"/>
                        <a:pt x="909" y="985"/>
                        <a:pt x="906" y="985"/>
                      </a:cubicBezTo>
                      <a:cubicBezTo>
                        <a:pt x="906" y="985"/>
                        <a:pt x="906" y="985"/>
                        <a:pt x="788" y="985"/>
                      </a:cubicBezTo>
                      <a:cubicBezTo>
                        <a:pt x="784" y="985"/>
                        <a:pt x="779" y="972"/>
                        <a:pt x="778" y="969"/>
                      </a:cubicBezTo>
                      <a:cubicBezTo>
                        <a:pt x="778" y="969"/>
                        <a:pt x="778" y="969"/>
                        <a:pt x="758" y="902"/>
                      </a:cubicBezTo>
                      <a:cubicBezTo>
                        <a:pt x="757" y="897"/>
                        <a:pt x="752" y="893"/>
                        <a:pt x="749" y="891"/>
                      </a:cubicBezTo>
                      <a:cubicBezTo>
                        <a:pt x="749" y="891"/>
                        <a:pt x="749" y="891"/>
                        <a:pt x="701" y="872"/>
                      </a:cubicBezTo>
                      <a:cubicBezTo>
                        <a:pt x="698" y="870"/>
                        <a:pt x="691" y="870"/>
                        <a:pt x="687" y="872"/>
                      </a:cubicBezTo>
                      <a:cubicBezTo>
                        <a:pt x="687" y="872"/>
                        <a:pt x="687" y="872"/>
                        <a:pt x="631" y="899"/>
                      </a:cubicBezTo>
                      <a:cubicBezTo>
                        <a:pt x="627" y="902"/>
                        <a:pt x="621" y="900"/>
                        <a:pt x="619" y="897"/>
                      </a:cubicBezTo>
                      <a:cubicBezTo>
                        <a:pt x="619" y="897"/>
                        <a:pt x="619" y="897"/>
                        <a:pt x="535" y="814"/>
                      </a:cubicBezTo>
                      <a:cubicBezTo>
                        <a:pt x="533" y="812"/>
                        <a:pt x="531" y="806"/>
                        <a:pt x="533" y="802"/>
                      </a:cubicBezTo>
                      <a:cubicBezTo>
                        <a:pt x="533" y="802"/>
                        <a:pt x="533" y="802"/>
                        <a:pt x="562" y="742"/>
                      </a:cubicBezTo>
                      <a:cubicBezTo>
                        <a:pt x="563" y="739"/>
                        <a:pt x="563" y="733"/>
                        <a:pt x="562" y="729"/>
                      </a:cubicBezTo>
                      <a:cubicBezTo>
                        <a:pt x="562" y="729"/>
                        <a:pt x="562" y="729"/>
                        <a:pt x="546" y="689"/>
                      </a:cubicBezTo>
                      <a:cubicBezTo>
                        <a:pt x="543" y="686"/>
                        <a:pt x="538" y="681"/>
                        <a:pt x="535" y="680"/>
                      </a:cubicBezTo>
                      <a:cubicBezTo>
                        <a:pt x="535" y="680"/>
                        <a:pt x="535" y="680"/>
                        <a:pt x="473" y="660"/>
                      </a:cubicBezTo>
                      <a:cubicBezTo>
                        <a:pt x="470" y="658"/>
                        <a:pt x="463" y="654"/>
                        <a:pt x="463" y="649"/>
                      </a:cubicBezTo>
                      <a:cubicBezTo>
                        <a:pt x="463" y="649"/>
                        <a:pt x="463" y="649"/>
                        <a:pt x="463" y="532"/>
                      </a:cubicBezTo>
                      <a:cubicBezTo>
                        <a:pt x="463" y="529"/>
                        <a:pt x="470" y="524"/>
                        <a:pt x="473" y="523"/>
                      </a:cubicBezTo>
                      <a:cubicBezTo>
                        <a:pt x="473" y="523"/>
                        <a:pt x="473" y="523"/>
                        <a:pt x="536" y="501"/>
                      </a:cubicBezTo>
                      <a:cubicBezTo>
                        <a:pt x="541" y="500"/>
                        <a:pt x="544" y="496"/>
                        <a:pt x="546" y="492"/>
                      </a:cubicBezTo>
                      <a:cubicBezTo>
                        <a:pt x="546" y="492"/>
                        <a:pt x="546" y="492"/>
                        <a:pt x="563" y="449"/>
                      </a:cubicBezTo>
                      <a:cubicBezTo>
                        <a:pt x="566" y="446"/>
                        <a:pt x="564" y="440"/>
                        <a:pt x="563" y="436"/>
                      </a:cubicBezTo>
                      <a:cubicBezTo>
                        <a:pt x="563" y="436"/>
                        <a:pt x="563" y="436"/>
                        <a:pt x="534" y="374"/>
                      </a:cubicBezTo>
                      <a:cubicBezTo>
                        <a:pt x="531" y="370"/>
                        <a:pt x="533" y="366"/>
                        <a:pt x="535" y="362"/>
                      </a:cubicBezTo>
                      <a:cubicBezTo>
                        <a:pt x="535" y="362"/>
                        <a:pt x="535" y="362"/>
                        <a:pt x="619" y="279"/>
                      </a:cubicBezTo>
                      <a:cubicBezTo>
                        <a:pt x="621" y="277"/>
                        <a:pt x="627" y="276"/>
                        <a:pt x="631" y="277"/>
                      </a:cubicBezTo>
                      <a:cubicBezTo>
                        <a:pt x="631" y="277"/>
                        <a:pt x="631" y="277"/>
                        <a:pt x="692" y="308"/>
                      </a:cubicBezTo>
                      <a:cubicBezTo>
                        <a:pt x="696" y="309"/>
                        <a:pt x="703" y="310"/>
                        <a:pt x="706" y="308"/>
                      </a:cubicBezTo>
                      <a:cubicBezTo>
                        <a:pt x="706" y="308"/>
                        <a:pt x="706" y="308"/>
                        <a:pt x="749" y="292"/>
                      </a:cubicBezTo>
                      <a:cubicBezTo>
                        <a:pt x="752" y="290"/>
                        <a:pt x="757" y="288"/>
                        <a:pt x="758" y="284"/>
                      </a:cubicBezTo>
                      <a:cubicBezTo>
                        <a:pt x="758" y="284"/>
                        <a:pt x="758" y="284"/>
                        <a:pt x="778" y="230"/>
                      </a:cubicBezTo>
                      <a:cubicBezTo>
                        <a:pt x="779" y="225"/>
                        <a:pt x="784" y="230"/>
                        <a:pt x="788" y="230"/>
                      </a:cubicBezTo>
                      <a:cubicBezTo>
                        <a:pt x="788" y="230"/>
                        <a:pt x="788" y="230"/>
                        <a:pt x="906" y="230"/>
                      </a:cubicBezTo>
                      <a:cubicBezTo>
                        <a:pt x="909" y="230"/>
                        <a:pt x="914" y="225"/>
                        <a:pt x="915" y="230"/>
                      </a:cubicBezTo>
                      <a:cubicBezTo>
                        <a:pt x="915" y="230"/>
                        <a:pt x="915" y="230"/>
                        <a:pt x="937" y="281"/>
                      </a:cubicBezTo>
                      <a:cubicBezTo>
                        <a:pt x="938" y="284"/>
                        <a:pt x="941" y="289"/>
                        <a:pt x="946" y="290"/>
                      </a:cubicBezTo>
                      <a:cubicBezTo>
                        <a:pt x="946" y="290"/>
                        <a:pt x="946" y="290"/>
                        <a:pt x="986" y="307"/>
                      </a:cubicBezTo>
                      <a:cubicBezTo>
                        <a:pt x="990" y="309"/>
                        <a:pt x="997" y="308"/>
                        <a:pt x="1000" y="307"/>
                      </a:cubicBezTo>
                      <a:cubicBezTo>
                        <a:pt x="1000" y="307"/>
                        <a:pt x="1000" y="307"/>
                        <a:pt x="1061" y="277"/>
                      </a:cubicBezTo>
                      <a:cubicBezTo>
                        <a:pt x="1064" y="276"/>
                        <a:pt x="1070" y="276"/>
                        <a:pt x="1072" y="279"/>
                      </a:cubicBezTo>
                      <a:cubicBezTo>
                        <a:pt x="1072" y="279"/>
                        <a:pt x="1072" y="279"/>
                        <a:pt x="1156" y="362"/>
                      </a:cubicBezTo>
                      <a:cubicBezTo>
                        <a:pt x="1159" y="366"/>
                        <a:pt x="1160" y="370"/>
                        <a:pt x="1157" y="374"/>
                      </a:cubicBezTo>
                      <a:cubicBezTo>
                        <a:pt x="1157" y="374"/>
                        <a:pt x="1157" y="374"/>
                        <a:pt x="1129" y="434"/>
                      </a:cubicBezTo>
                      <a:cubicBezTo>
                        <a:pt x="1127" y="438"/>
                        <a:pt x="1127" y="444"/>
                        <a:pt x="1129" y="447"/>
                      </a:cubicBezTo>
                      <a:cubicBezTo>
                        <a:pt x="1129" y="447"/>
                        <a:pt x="1129" y="447"/>
                        <a:pt x="1147" y="492"/>
                      </a:cubicBezTo>
                      <a:cubicBezTo>
                        <a:pt x="1149" y="496"/>
                        <a:pt x="1153" y="500"/>
                        <a:pt x="1156" y="501"/>
                      </a:cubicBezTo>
                      <a:cubicBezTo>
                        <a:pt x="1156" y="501"/>
                        <a:pt x="1156" y="501"/>
                        <a:pt x="1214" y="523"/>
                      </a:cubicBezTo>
                      <a:close/>
                      <a:moveTo>
                        <a:pt x="846" y="792"/>
                      </a:moveTo>
                      <a:cubicBezTo>
                        <a:pt x="950" y="792"/>
                        <a:pt x="1035" y="707"/>
                        <a:pt x="1035" y="603"/>
                      </a:cubicBezTo>
                      <a:cubicBezTo>
                        <a:pt x="1035" y="499"/>
                        <a:pt x="950" y="414"/>
                        <a:pt x="846" y="414"/>
                      </a:cubicBezTo>
                      <a:cubicBezTo>
                        <a:pt x="742" y="414"/>
                        <a:pt x="657" y="499"/>
                        <a:pt x="657" y="603"/>
                      </a:cubicBezTo>
                      <a:cubicBezTo>
                        <a:pt x="657" y="707"/>
                        <a:pt x="742" y="792"/>
                        <a:pt x="846" y="792"/>
                      </a:cubicBezTo>
                      <a:close/>
                      <a:moveTo>
                        <a:pt x="222" y="263"/>
                      </a:moveTo>
                      <a:cubicBezTo>
                        <a:pt x="222" y="289"/>
                        <a:pt x="243" y="310"/>
                        <a:pt x="269" y="310"/>
                      </a:cubicBezTo>
                      <a:cubicBezTo>
                        <a:pt x="295" y="310"/>
                        <a:pt x="316" y="289"/>
                        <a:pt x="316" y="263"/>
                      </a:cubicBezTo>
                      <a:cubicBezTo>
                        <a:pt x="316" y="237"/>
                        <a:pt x="295" y="216"/>
                        <a:pt x="269" y="216"/>
                      </a:cubicBezTo>
                      <a:cubicBezTo>
                        <a:pt x="243" y="216"/>
                        <a:pt x="222" y="237"/>
                        <a:pt x="222" y="263"/>
                      </a:cubicBezTo>
                      <a:close/>
                      <a:moveTo>
                        <a:pt x="526" y="206"/>
                      </a:moveTo>
                      <a:cubicBezTo>
                        <a:pt x="529" y="207"/>
                        <a:pt x="529" y="211"/>
                        <a:pt x="529" y="213"/>
                      </a:cubicBezTo>
                      <a:cubicBezTo>
                        <a:pt x="529" y="213"/>
                        <a:pt x="529" y="213"/>
                        <a:pt x="529" y="295"/>
                      </a:cubicBezTo>
                      <a:cubicBezTo>
                        <a:pt x="529" y="298"/>
                        <a:pt x="529" y="302"/>
                        <a:pt x="526" y="302"/>
                      </a:cubicBezTo>
                      <a:cubicBezTo>
                        <a:pt x="526" y="302"/>
                        <a:pt x="526" y="302"/>
                        <a:pt x="487" y="317"/>
                      </a:cubicBezTo>
                      <a:cubicBezTo>
                        <a:pt x="485" y="317"/>
                        <a:pt x="481" y="321"/>
                        <a:pt x="480" y="323"/>
                      </a:cubicBezTo>
                      <a:cubicBezTo>
                        <a:pt x="480" y="323"/>
                        <a:pt x="480" y="323"/>
                        <a:pt x="468" y="352"/>
                      </a:cubicBezTo>
                      <a:cubicBezTo>
                        <a:pt x="467" y="356"/>
                        <a:pt x="467" y="360"/>
                        <a:pt x="468" y="363"/>
                      </a:cubicBezTo>
                      <a:cubicBezTo>
                        <a:pt x="468" y="363"/>
                        <a:pt x="468" y="363"/>
                        <a:pt x="487" y="402"/>
                      </a:cubicBezTo>
                      <a:cubicBezTo>
                        <a:pt x="488" y="404"/>
                        <a:pt x="488" y="409"/>
                        <a:pt x="486" y="410"/>
                      </a:cubicBezTo>
                      <a:cubicBezTo>
                        <a:pt x="486" y="410"/>
                        <a:pt x="486" y="410"/>
                        <a:pt x="428" y="469"/>
                      </a:cubicBezTo>
                      <a:cubicBezTo>
                        <a:pt x="426" y="470"/>
                        <a:pt x="422" y="472"/>
                        <a:pt x="420" y="470"/>
                      </a:cubicBezTo>
                      <a:cubicBezTo>
                        <a:pt x="420" y="470"/>
                        <a:pt x="420" y="470"/>
                        <a:pt x="380" y="452"/>
                      </a:cubicBezTo>
                      <a:cubicBezTo>
                        <a:pt x="377" y="450"/>
                        <a:pt x="374" y="450"/>
                        <a:pt x="370" y="453"/>
                      </a:cubicBezTo>
                      <a:cubicBezTo>
                        <a:pt x="370" y="453"/>
                        <a:pt x="370" y="453"/>
                        <a:pt x="339" y="467"/>
                      </a:cubicBezTo>
                      <a:cubicBezTo>
                        <a:pt x="336" y="467"/>
                        <a:pt x="333" y="473"/>
                        <a:pt x="333" y="475"/>
                      </a:cubicBezTo>
                      <a:cubicBezTo>
                        <a:pt x="333" y="475"/>
                        <a:pt x="333" y="475"/>
                        <a:pt x="318" y="520"/>
                      </a:cubicBezTo>
                      <a:cubicBezTo>
                        <a:pt x="317" y="522"/>
                        <a:pt x="314" y="532"/>
                        <a:pt x="311" y="532"/>
                      </a:cubicBezTo>
                      <a:cubicBezTo>
                        <a:pt x="311" y="532"/>
                        <a:pt x="311" y="532"/>
                        <a:pt x="229" y="532"/>
                      </a:cubicBezTo>
                      <a:cubicBezTo>
                        <a:pt x="226" y="532"/>
                        <a:pt x="223" y="522"/>
                        <a:pt x="222" y="520"/>
                      </a:cubicBezTo>
                      <a:cubicBezTo>
                        <a:pt x="222" y="520"/>
                        <a:pt x="222" y="520"/>
                        <a:pt x="207" y="472"/>
                      </a:cubicBezTo>
                      <a:cubicBezTo>
                        <a:pt x="206" y="468"/>
                        <a:pt x="204" y="466"/>
                        <a:pt x="200" y="465"/>
                      </a:cubicBezTo>
                      <a:cubicBezTo>
                        <a:pt x="200" y="465"/>
                        <a:pt x="200" y="465"/>
                        <a:pt x="167" y="450"/>
                      </a:cubicBezTo>
                      <a:cubicBezTo>
                        <a:pt x="165" y="449"/>
                        <a:pt x="161" y="449"/>
                        <a:pt x="158" y="450"/>
                      </a:cubicBezTo>
                      <a:cubicBezTo>
                        <a:pt x="158" y="450"/>
                        <a:pt x="158" y="450"/>
                        <a:pt x="118" y="470"/>
                      </a:cubicBezTo>
                      <a:cubicBezTo>
                        <a:pt x="115" y="472"/>
                        <a:pt x="112" y="470"/>
                        <a:pt x="109" y="469"/>
                      </a:cubicBezTo>
                      <a:cubicBezTo>
                        <a:pt x="109" y="469"/>
                        <a:pt x="109" y="469"/>
                        <a:pt x="52" y="410"/>
                      </a:cubicBezTo>
                      <a:cubicBezTo>
                        <a:pt x="49" y="409"/>
                        <a:pt x="49" y="404"/>
                        <a:pt x="50" y="402"/>
                      </a:cubicBezTo>
                      <a:cubicBezTo>
                        <a:pt x="50" y="402"/>
                        <a:pt x="50" y="402"/>
                        <a:pt x="71" y="361"/>
                      </a:cubicBezTo>
                      <a:cubicBezTo>
                        <a:pt x="72" y="358"/>
                        <a:pt x="72" y="354"/>
                        <a:pt x="71" y="351"/>
                      </a:cubicBezTo>
                      <a:cubicBezTo>
                        <a:pt x="71" y="351"/>
                        <a:pt x="71" y="351"/>
                        <a:pt x="59" y="323"/>
                      </a:cubicBezTo>
                      <a:cubicBezTo>
                        <a:pt x="58" y="321"/>
                        <a:pt x="54" y="317"/>
                        <a:pt x="50" y="317"/>
                      </a:cubicBezTo>
                      <a:cubicBezTo>
                        <a:pt x="50" y="317"/>
                        <a:pt x="50" y="317"/>
                        <a:pt x="8" y="302"/>
                      </a:cubicBezTo>
                      <a:cubicBezTo>
                        <a:pt x="6" y="302"/>
                        <a:pt x="0" y="298"/>
                        <a:pt x="0" y="295"/>
                      </a:cubicBezTo>
                      <a:cubicBezTo>
                        <a:pt x="0" y="295"/>
                        <a:pt x="0" y="295"/>
                        <a:pt x="0" y="213"/>
                      </a:cubicBezTo>
                      <a:cubicBezTo>
                        <a:pt x="0" y="211"/>
                        <a:pt x="6" y="207"/>
                        <a:pt x="8" y="206"/>
                      </a:cubicBezTo>
                      <a:cubicBezTo>
                        <a:pt x="8" y="206"/>
                        <a:pt x="8" y="206"/>
                        <a:pt x="53" y="192"/>
                      </a:cubicBezTo>
                      <a:cubicBezTo>
                        <a:pt x="55" y="191"/>
                        <a:pt x="59" y="188"/>
                        <a:pt x="59" y="185"/>
                      </a:cubicBezTo>
                      <a:cubicBezTo>
                        <a:pt x="59" y="185"/>
                        <a:pt x="59" y="185"/>
                        <a:pt x="72" y="155"/>
                      </a:cubicBezTo>
                      <a:cubicBezTo>
                        <a:pt x="73" y="153"/>
                        <a:pt x="73" y="148"/>
                        <a:pt x="72" y="146"/>
                      </a:cubicBezTo>
                      <a:cubicBezTo>
                        <a:pt x="72" y="146"/>
                        <a:pt x="72" y="146"/>
                        <a:pt x="50" y="102"/>
                      </a:cubicBezTo>
                      <a:cubicBezTo>
                        <a:pt x="49" y="100"/>
                        <a:pt x="49" y="96"/>
                        <a:pt x="52" y="94"/>
                      </a:cubicBezTo>
                      <a:cubicBezTo>
                        <a:pt x="52" y="94"/>
                        <a:pt x="52" y="94"/>
                        <a:pt x="109" y="36"/>
                      </a:cubicBezTo>
                      <a:cubicBezTo>
                        <a:pt x="112" y="34"/>
                        <a:pt x="115" y="34"/>
                        <a:pt x="118" y="35"/>
                      </a:cubicBezTo>
                      <a:cubicBezTo>
                        <a:pt x="118" y="35"/>
                        <a:pt x="118" y="35"/>
                        <a:pt x="161" y="56"/>
                      </a:cubicBezTo>
                      <a:cubicBezTo>
                        <a:pt x="164" y="57"/>
                        <a:pt x="169" y="57"/>
                        <a:pt x="171" y="56"/>
                      </a:cubicBezTo>
                      <a:cubicBezTo>
                        <a:pt x="171" y="56"/>
                        <a:pt x="171" y="56"/>
                        <a:pt x="200" y="46"/>
                      </a:cubicBezTo>
                      <a:cubicBezTo>
                        <a:pt x="204" y="44"/>
                        <a:pt x="206" y="43"/>
                        <a:pt x="207" y="40"/>
                      </a:cubicBezTo>
                      <a:cubicBezTo>
                        <a:pt x="207" y="40"/>
                        <a:pt x="207" y="40"/>
                        <a:pt x="222" y="2"/>
                      </a:cubicBezTo>
                      <a:cubicBezTo>
                        <a:pt x="223" y="0"/>
                        <a:pt x="226" y="3"/>
                        <a:pt x="229" y="3"/>
                      </a:cubicBezTo>
                      <a:cubicBezTo>
                        <a:pt x="229" y="3"/>
                        <a:pt x="229" y="3"/>
                        <a:pt x="311" y="3"/>
                      </a:cubicBezTo>
                      <a:cubicBezTo>
                        <a:pt x="314" y="3"/>
                        <a:pt x="317" y="0"/>
                        <a:pt x="318" y="2"/>
                      </a:cubicBezTo>
                      <a:cubicBezTo>
                        <a:pt x="318" y="2"/>
                        <a:pt x="318" y="2"/>
                        <a:pt x="333" y="37"/>
                      </a:cubicBezTo>
                      <a:cubicBezTo>
                        <a:pt x="333" y="40"/>
                        <a:pt x="336" y="43"/>
                        <a:pt x="339" y="43"/>
                      </a:cubicBezTo>
                      <a:cubicBezTo>
                        <a:pt x="339" y="43"/>
                        <a:pt x="339" y="43"/>
                        <a:pt x="368" y="55"/>
                      </a:cubicBezTo>
                      <a:cubicBezTo>
                        <a:pt x="370" y="56"/>
                        <a:pt x="374" y="56"/>
                        <a:pt x="377" y="55"/>
                      </a:cubicBezTo>
                      <a:cubicBezTo>
                        <a:pt x="377" y="55"/>
                        <a:pt x="377" y="55"/>
                        <a:pt x="420" y="35"/>
                      </a:cubicBezTo>
                      <a:cubicBezTo>
                        <a:pt x="422" y="34"/>
                        <a:pt x="426" y="34"/>
                        <a:pt x="428" y="36"/>
                      </a:cubicBezTo>
                      <a:cubicBezTo>
                        <a:pt x="428" y="36"/>
                        <a:pt x="428" y="36"/>
                        <a:pt x="486" y="94"/>
                      </a:cubicBezTo>
                      <a:cubicBezTo>
                        <a:pt x="488" y="96"/>
                        <a:pt x="488" y="100"/>
                        <a:pt x="487" y="102"/>
                      </a:cubicBezTo>
                      <a:cubicBezTo>
                        <a:pt x="487" y="102"/>
                        <a:pt x="487" y="102"/>
                        <a:pt x="467" y="145"/>
                      </a:cubicBezTo>
                      <a:cubicBezTo>
                        <a:pt x="466" y="147"/>
                        <a:pt x="466" y="151"/>
                        <a:pt x="467" y="154"/>
                      </a:cubicBezTo>
                      <a:cubicBezTo>
                        <a:pt x="467" y="154"/>
                        <a:pt x="467" y="154"/>
                        <a:pt x="480" y="185"/>
                      </a:cubicBezTo>
                      <a:cubicBezTo>
                        <a:pt x="481" y="188"/>
                        <a:pt x="484" y="191"/>
                        <a:pt x="486" y="192"/>
                      </a:cubicBezTo>
                      <a:cubicBezTo>
                        <a:pt x="486" y="192"/>
                        <a:pt x="486" y="192"/>
                        <a:pt x="526" y="206"/>
                      </a:cubicBezTo>
                      <a:close/>
                      <a:moveTo>
                        <a:pt x="269" y="395"/>
                      </a:moveTo>
                      <a:cubicBezTo>
                        <a:pt x="342" y="395"/>
                        <a:pt x="401" y="336"/>
                        <a:pt x="401" y="263"/>
                      </a:cubicBezTo>
                      <a:cubicBezTo>
                        <a:pt x="401" y="190"/>
                        <a:pt x="342" y="131"/>
                        <a:pt x="269" y="131"/>
                      </a:cubicBezTo>
                      <a:cubicBezTo>
                        <a:pt x="196" y="131"/>
                        <a:pt x="137" y="190"/>
                        <a:pt x="137" y="263"/>
                      </a:cubicBezTo>
                      <a:cubicBezTo>
                        <a:pt x="137" y="336"/>
                        <a:pt x="196" y="395"/>
                        <a:pt x="269" y="395"/>
                      </a:cubicBezTo>
                      <a:close/>
                    </a:path>
                  </a:pathLst>
                </a:custGeom>
                <a:solidFill>
                  <a:srgbClr val="505050"/>
                </a:solidFill>
                <a:ln>
                  <a:noFill/>
                </a:ln>
              </p:spPr>
              <p:txBody>
                <a:bodyPr vert="horz" wrap="square" lIns="93247" tIns="46624" rIns="93247" bIns="46624" numCol="1" anchor="t" anchorCtr="0" compatLnSpc="1">
                  <a:prstTxWarp prst="textNoShape">
                    <a:avLst/>
                  </a:prstTxWarp>
                </a:bodyPr>
                <a:lstStyle/>
                <a:p>
                  <a:pPr defTabSz="685800" fontAlgn="auto">
                    <a:spcBef>
                      <a:spcPts val="0"/>
                    </a:spcBef>
                    <a:spcAft>
                      <a:spcPts val="0"/>
                    </a:spcAft>
                    <a:defRPr/>
                  </a:pPr>
                  <a:endParaRPr lang="en-US" sz="2142" b="0" kern="0" dirty="0">
                    <a:gradFill>
                      <a:gsLst>
                        <a:gs pos="0">
                          <a:srgbClr val="505050"/>
                        </a:gs>
                        <a:gs pos="100000">
                          <a:srgbClr val="505050"/>
                        </a:gs>
                      </a:gsLst>
                      <a:lin ang="5400000" scaled="1"/>
                    </a:gradFill>
                    <a:cs typeface="+mn-cs"/>
                  </a:endParaRPr>
                </a:p>
              </p:txBody>
            </p:sp>
          </p:grpSp>
          <p:grpSp>
            <p:nvGrpSpPr>
              <p:cNvPr id="106" name="Group 105">
                <a:extLst>
                  <a:ext uri="{FF2B5EF4-FFF2-40B4-BE49-F238E27FC236}">
                    <a16:creationId xmlns:a16="http://schemas.microsoft.com/office/drawing/2014/main" id="{EA556EBA-E950-4099-B45D-C1FC13E93379}"/>
                  </a:ext>
                </a:extLst>
              </p:cNvPr>
              <p:cNvGrpSpPr/>
              <p:nvPr/>
            </p:nvGrpSpPr>
            <p:grpSpPr>
              <a:xfrm>
                <a:off x="7204497" y="3768286"/>
                <a:ext cx="239302" cy="239302"/>
                <a:chOff x="1713665" y="948075"/>
                <a:chExt cx="337151" cy="337151"/>
              </a:xfrm>
            </p:grpSpPr>
            <p:sp useBgFill="1">
              <p:nvSpPr>
                <p:cNvPr id="110" name="Oval 109">
                  <a:extLst>
                    <a:ext uri="{FF2B5EF4-FFF2-40B4-BE49-F238E27FC236}">
                      <a16:creationId xmlns:a16="http://schemas.microsoft.com/office/drawing/2014/main" id="{6D947DEF-D7BC-4CDC-AAED-242B5FC6D74C}"/>
                    </a:ext>
                  </a:extLst>
                </p:cNvPr>
                <p:cNvSpPr/>
                <p:nvPr/>
              </p:nvSpPr>
              <p:spPr bwMode="auto">
                <a:xfrm>
                  <a:off x="1713665" y="948075"/>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713152">
                    <a:lnSpc>
                      <a:spcPct val="90000"/>
                    </a:lnSpc>
                    <a:defRPr/>
                  </a:pPr>
                  <a:endParaRPr lang="en-US" sz="1836" b="0" kern="0" dirty="0" err="1">
                    <a:gradFill>
                      <a:gsLst>
                        <a:gs pos="0">
                          <a:srgbClr val="FFFFFF"/>
                        </a:gs>
                        <a:gs pos="100000">
                          <a:srgbClr val="FFFFFF"/>
                        </a:gs>
                      </a:gsLst>
                      <a:lin ang="5400000" scaled="0"/>
                    </a:gradFill>
                    <a:ea typeface="Verdana" panose="020B0604030504040204" pitchFamily="34" charset="0"/>
                    <a:cs typeface="Segoe UI" pitchFamily="34" charset="0"/>
                  </a:endParaRPr>
                </a:p>
              </p:txBody>
            </p:sp>
            <p:sp>
              <p:nvSpPr>
                <p:cNvPr id="111" name="Freeform 662">
                  <a:extLst>
                    <a:ext uri="{FF2B5EF4-FFF2-40B4-BE49-F238E27FC236}">
                      <a16:creationId xmlns:a16="http://schemas.microsoft.com/office/drawing/2014/main" id="{F3E911AC-EACC-4D9C-8E0E-A36F5DD8058F}"/>
                    </a:ext>
                  </a:extLst>
                </p:cNvPr>
                <p:cNvSpPr>
                  <a:spLocks noChangeAspect="1"/>
                </p:cNvSpPr>
                <p:nvPr/>
              </p:nvSpPr>
              <p:spPr bwMode="auto">
                <a:xfrm>
                  <a:off x="1759995" y="996769"/>
                  <a:ext cx="200436" cy="239761"/>
                </a:xfrm>
                <a:custGeom>
                  <a:avLst/>
                  <a:gdLst>
                    <a:gd name="T0" fmla="*/ 790 w 790"/>
                    <a:gd name="T1" fmla="*/ 277 h 945"/>
                    <a:gd name="T2" fmla="*/ 790 w 790"/>
                    <a:gd name="T3" fmla="*/ 0 h 945"/>
                    <a:gd name="T4" fmla="*/ 513 w 790"/>
                    <a:gd name="T5" fmla="*/ 0 h 945"/>
                    <a:gd name="T6" fmla="*/ 513 w 790"/>
                    <a:gd name="T7" fmla="*/ 114 h 945"/>
                    <a:gd name="T8" fmla="*/ 419 w 790"/>
                    <a:gd name="T9" fmla="*/ 114 h 945"/>
                    <a:gd name="T10" fmla="*/ 419 w 790"/>
                    <a:gd name="T11" fmla="*/ 5 h 945"/>
                    <a:gd name="T12" fmla="*/ 371 w 790"/>
                    <a:gd name="T13" fmla="*/ 5 h 945"/>
                    <a:gd name="T14" fmla="*/ 371 w 790"/>
                    <a:gd name="T15" fmla="*/ 451 h 945"/>
                    <a:gd name="T16" fmla="*/ 277 w 790"/>
                    <a:gd name="T17" fmla="*/ 451 h 945"/>
                    <a:gd name="T18" fmla="*/ 277 w 790"/>
                    <a:gd name="T19" fmla="*/ 336 h 945"/>
                    <a:gd name="T20" fmla="*/ 0 w 790"/>
                    <a:gd name="T21" fmla="*/ 336 h 945"/>
                    <a:gd name="T22" fmla="*/ 0 w 790"/>
                    <a:gd name="T23" fmla="*/ 612 h 945"/>
                    <a:gd name="T24" fmla="*/ 277 w 790"/>
                    <a:gd name="T25" fmla="*/ 612 h 945"/>
                    <a:gd name="T26" fmla="*/ 277 w 790"/>
                    <a:gd name="T27" fmla="*/ 498 h 945"/>
                    <a:gd name="T28" fmla="*/ 371 w 790"/>
                    <a:gd name="T29" fmla="*/ 498 h 945"/>
                    <a:gd name="T30" fmla="*/ 371 w 790"/>
                    <a:gd name="T31" fmla="*/ 945 h 945"/>
                    <a:gd name="T32" fmla="*/ 419 w 790"/>
                    <a:gd name="T33" fmla="*/ 945 h 945"/>
                    <a:gd name="T34" fmla="*/ 419 w 790"/>
                    <a:gd name="T35" fmla="*/ 831 h 945"/>
                    <a:gd name="T36" fmla="*/ 513 w 790"/>
                    <a:gd name="T37" fmla="*/ 831 h 945"/>
                    <a:gd name="T38" fmla="*/ 513 w 790"/>
                    <a:gd name="T39" fmla="*/ 945 h 945"/>
                    <a:gd name="T40" fmla="*/ 790 w 790"/>
                    <a:gd name="T41" fmla="*/ 945 h 945"/>
                    <a:gd name="T42" fmla="*/ 790 w 790"/>
                    <a:gd name="T43" fmla="*/ 668 h 945"/>
                    <a:gd name="T44" fmla="*/ 513 w 790"/>
                    <a:gd name="T45" fmla="*/ 668 h 945"/>
                    <a:gd name="T46" fmla="*/ 513 w 790"/>
                    <a:gd name="T47" fmla="*/ 782 h 945"/>
                    <a:gd name="T48" fmla="*/ 419 w 790"/>
                    <a:gd name="T49" fmla="*/ 782 h 945"/>
                    <a:gd name="T50" fmla="*/ 419 w 790"/>
                    <a:gd name="T51" fmla="*/ 163 h 945"/>
                    <a:gd name="T52" fmla="*/ 513 w 790"/>
                    <a:gd name="T53" fmla="*/ 163 h 945"/>
                    <a:gd name="T54" fmla="*/ 513 w 790"/>
                    <a:gd name="T55" fmla="*/ 277 h 945"/>
                    <a:gd name="T56" fmla="*/ 790 w 790"/>
                    <a:gd name="T57" fmla="*/ 277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90" h="945">
                      <a:moveTo>
                        <a:pt x="790" y="277"/>
                      </a:moveTo>
                      <a:lnTo>
                        <a:pt x="790" y="0"/>
                      </a:lnTo>
                      <a:lnTo>
                        <a:pt x="513" y="0"/>
                      </a:lnTo>
                      <a:lnTo>
                        <a:pt x="513" y="114"/>
                      </a:lnTo>
                      <a:lnTo>
                        <a:pt x="419" y="114"/>
                      </a:lnTo>
                      <a:lnTo>
                        <a:pt x="419" y="5"/>
                      </a:lnTo>
                      <a:lnTo>
                        <a:pt x="371" y="5"/>
                      </a:lnTo>
                      <a:lnTo>
                        <a:pt x="371" y="451"/>
                      </a:lnTo>
                      <a:lnTo>
                        <a:pt x="277" y="451"/>
                      </a:lnTo>
                      <a:lnTo>
                        <a:pt x="277" y="336"/>
                      </a:lnTo>
                      <a:lnTo>
                        <a:pt x="0" y="336"/>
                      </a:lnTo>
                      <a:lnTo>
                        <a:pt x="0" y="612"/>
                      </a:lnTo>
                      <a:lnTo>
                        <a:pt x="277" y="612"/>
                      </a:lnTo>
                      <a:lnTo>
                        <a:pt x="277" y="498"/>
                      </a:lnTo>
                      <a:lnTo>
                        <a:pt x="371" y="498"/>
                      </a:lnTo>
                      <a:lnTo>
                        <a:pt x="371" y="945"/>
                      </a:lnTo>
                      <a:lnTo>
                        <a:pt x="419" y="945"/>
                      </a:lnTo>
                      <a:lnTo>
                        <a:pt x="419" y="831"/>
                      </a:lnTo>
                      <a:lnTo>
                        <a:pt x="513" y="831"/>
                      </a:lnTo>
                      <a:lnTo>
                        <a:pt x="513" y="945"/>
                      </a:lnTo>
                      <a:lnTo>
                        <a:pt x="790" y="945"/>
                      </a:lnTo>
                      <a:lnTo>
                        <a:pt x="790" y="668"/>
                      </a:lnTo>
                      <a:lnTo>
                        <a:pt x="513" y="668"/>
                      </a:lnTo>
                      <a:lnTo>
                        <a:pt x="513" y="782"/>
                      </a:lnTo>
                      <a:lnTo>
                        <a:pt x="419" y="782"/>
                      </a:lnTo>
                      <a:lnTo>
                        <a:pt x="419" y="163"/>
                      </a:lnTo>
                      <a:lnTo>
                        <a:pt x="513" y="163"/>
                      </a:lnTo>
                      <a:lnTo>
                        <a:pt x="513" y="277"/>
                      </a:lnTo>
                      <a:lnTo>
                        <a:pt x="790" y="277"/>
                      </a:lnTo>
                      <a:close/>
                    </a:path>
                  </a:pathLst>
                </a:custGeom>
                <a:solidFill>
                  <a:srgbClr val="505050"/>
                </a:solidFill>
                <a:ln>
                  <a:noFill/>
                </a:ln>
                <a:extLst/>
              </p:spPr>
              <p:txBody>
                <a:bodyPr vert="horz" wrap="square" lIns="93247" tIns="46624" rIns="93247" bIns="46624" numCol="1" anchor="t" anchorCtr="0" compatLnSpc="1">
                  <a:prstTxWarp prst="textNoShape">
                    <a:avLst/>
                  </a:prstTxWarp>
                </a:bodyPr>
                <a:lstStyle/>
                <a:p>
                  <a:pPr defTabSz="685800" fontAlgn="auto">
                    <a:spcBef>
                      <a:spcPts val="0"/>
                    </a:spcBef>
                    <a:spcAft>
                      <a:spcPts val="0"/>
                    </a:spcAft>
                    <a:defRPr/>
                  </a:pPr>
                  <a:endParaRPr lang="en-US" sz="2142" b="0" kern="0" dirty="0">
                    <a:gradFill>
                      <a:gsLst>
                        <a:gs pos="0">
                          <a:srgbClr val="505050"/>
                        </a:gs>
                        <a:gs pos="100000">
                          <a:srgbClr val="505050"/>
                        </a:gs>
                      </a:gsLst>
                      <a:lin ang="5400000" scaled="1"/>
                    </a:gradFill>
                    <a:cs typeface="+mn-cs"/>
                  </a:endParaRPr>
                </a:p>
              </p:txBody>
            </p:sp>
          </p:grpSp>
          <p:grpSp>
            <p:nvGrpSpPr>
              <p:cNvPr id="107" name="Group 106">
                <a:extLst>
                  <a:ext uri="{FF2B5EF4-FFF2-40B4-BE49-F238E27FC236}">
                    <a16:creationId xmlns:a16="http://schemas.microsoft.com/office/drawing/2014/main" id="{5F7EE7F7-93E4-4F6A-972F-A5A6F55CC4B9}"/>
                  </a:ext>
                </a:extLst>
              </p:cNvPr>
              <p:cNvGrpSpPr/>
              <p:nvPr/>
            </p:nvGrpSpPr>
            <p:grpSpPr>
              <a:xfrm>
                <a:off x="7009333" y="3505256"/>
                <a:ext cx="239302" cy="239302"/>
                <a:chOff x="1199321" y="504115"/>
                <a:chExt cx="337151" cy="337151"/>
              </a:xfrm>
            </p:grpSpPr>
            <p:sp useBgFill="1">
              <p:nvSpPr>
                <p:cNvPr id="108" name="Oval 107">
                  <a:extLst>
                    <a:ext uri="{FF2B5EF4-FFF2-40B4-BE49-F238E27FC236}">
                      <a16:creationId xmlns:a16="http://schemas.microsoft.com/office/drawing/2014/main" id="{CCB8762F-FF0E-45A9-A8D7-016B2681A89F}"/>
                    </a:ext>
                  </a:extLst>
                </p:cNvPr>
                <p:cNvSpPr/>
                <p:nvPr/>
              </p:nvSpPr>
              <p:spPr bwMode="auto">
                <a:xfrm>
                  <a:off x="1199321" y="504115"/>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713152">
                    <a:lnSpc>
                      <a:spcPct val="90000"/>
                    </a:lnSpc>
                    <a:defRPr/>
                  </a:pPr>
                  <a:endParaRPr lang="en-US" sz="1836" b="0" kern="0" dirty="0" err="1">
                    <a:gradFill>
                      <a:gsLst>
                        <a:gs pos="0">
                          <a:srgbClr val="FFFFFF"/>
                        </a:gs>
                        <a:gs pos="100000">
                          <a:srgbClr val="FFFFFF"/>
                        </a:gs>
                      </a:gsLst>
                      <a:lin ang="5400000" scaled="0"/>
                    </a:gradFill>
                    <a:ea typeface="Verdana" panose="020B0604030504040204" pitchFamily="34" charset="0"/>
                    <a:cs typeface="Segoe UI" pitchFamily="34" charset="0"/>
                  </a:endParaRPr>
                </a:p>
              </p:txBody>
            </p:sp>
            <p:sp>
              <p:nvSpPr>
                <p:cNvPr id="109" name="Freeform 143">
                  <a:extLst>
                    <a:ext uri="{FF2B5EF4-FFF2-40B4-BE49-F238E27FC236}">
                      <a16:creationId xmlns:a16="http://schemas.microsoft.com/office/drawing/2014/main" id="{F70E5E40-EAE7-4742-8270-5F6749621B28}"/>
                    </a:ext>
                  </a:extLst>
                </p:cNvPr>
                <p:cNvSpPr>
                  <a:spLocks noChangeAspect="1" noEditPoints="1"/>
                </p:cNvSpPr>
                <p:nvPr/>
              </p:nvSpPr>
              <p:spPr bwMode="auto">
                <a:xfrm>
                  <a:off x="1266999" y="537545"/>
                  <a:ext cx="201794" cy="263557"/>
                </a:xfrm>
                <a:custGeom>
                  <a:avLst/>
                  <a:gdLst>
                    <a:gd name="T0" fmla="*/ 702 w 709"/>
                    <a:gd name="T1" fmla="*/ 208 h 926"/>
                    <a:gd name="T2" fmla="*/ 702 w 709"/>
                    <a:gd name="T3" fmla="*/ 158 h 926"/>
                    <a:gd name="T4" fmla="*/ 428 w 709"/>
                    <a:gd name="T5" fmla="*/ 0 h 926"/>
                    <a:gd name="T6" fmla="*/ 19 w 709"/>
                    <a:gd name="T7" fmla="*/ 130 h 926"/>
                    <a:gd name="T8" fmla="*/ 19 w 709"/>
                    <a:gd name="T9" fmla="*/ 175 h 926"/>
                    <a:gd name="T10" fmla="*/ 0 w 709"/>
                    <a:gd name="T11" fmla="*/ 180 h 926"/>
                    <a:gd name="T12" fmla="*/ 0 w 709"/>
                    <a:gd name="T13" fmla="*/ 789 h 926"/>
                    <a:gd name="T14" fmla="*/ 412 w 709"/>
                    <a:gd name="T15" fmla="*/ 926 h 926"/>
                    <a:gd name="T16" fmla="*/ 709 w 709"/>
                    <a:gd name="T17" fmla="*/ 754 h 926"/>
                    <a:gd name="T18" fmla="*/ 709 w 709"/>
                    <a:gd name="T19" fmla="*/ 210 h 926"/>
                    <a:gd name="T20" fmla="*/ 702 w 709"/>
                    <a:gd name="T21" fmla="*/ 208 h 926"/>
                    <a:gd name="T22" fmla="*/ 442 w 709"/>
                    <a:gd name="T23" fmla="*/ 31 h 926"/>
                    <a:gd name="T24" fmla="*/ 695 w 709"/>
                    <a:gd name="T25" fmla="*/ 170 h 926"/>
                    <a:gd name="T26" fmla="*/ 695 w 709"/>
                    <a:gd name="T27" fmla="*/ 189 h 926"/>
                    <a:gd name="T28" fmla="*/ 442 w 709"/>
                    <a:gd name="T29" fmla="*/ 59 h 926"/>
                    <a:gd name="T30" fmla="*/ 442 w 709"/>
                    <a:gd name="T31" fmla="*/ 31 h 926"/>
                    <a:gd name="T32" fmla="*/ 702 w 709"/>
                    <a:gd name="T33" fmla="*/ 730 h 926"/>
                    <a:gd name="T34" fmla="*/ 430 w 709"/>
                    <a:gd name="T35" fmla="*/ 872 h 926"/>
                    <a:gd name="T36" fmla="*/ 430 w 709"/>
                    <a:gd name="T37" fmla="*/ 817 h 926"/>
                    <a:gd name="T38" fmla="*/ 702 w 709"/>
                    <a:gd name="T39" fmla="*/ 692 h 926"/>
                    <a:gd name="T40" fmla="*/ 702 w 709"/>
                    <a:gd name="T41" fmla="*/ 730 h 926"/>
                    <a:gd name="T42" fmla="*/ 702 w 709"/>
                    <a:gd name="T43" fmla="*/ 652 h 926"/>
                    <a:gd name="T44" fmla="*/ 430 w 709"/>
                    <a:gd name="T45" fmla="*/ 756 h 926"/>
                    <a:gd name="T46" fmla="*/ 430 w 709"/>
                    <a:gd name="T47" fmla="*/ 699 h 926"/>
                    <a:gd name="T48" fmla="*/ 702 w 709"/>
                    <a:gd name="T49" fmla="*/ 617 h 926"/>
                    <a:gd name="T50" fmla="*/ 702 w 709"/>
                    <a:gd name="T51" fmla="*/ 652 h 926"/>
                    <a:gd name="T52" fmla="*/ 702 w 709"/>
                    <a:gd name="T53" fmla="*/ 576 h 926"/>
                    <a:gd name="T54" fmla="*/ 430 w 709"/>
                    <a:gd name="T55" fmla="*/ 638 h 926"/>
                    <a:gd name="T56" fmla="*/ 430 w 709"/>
                    <a:gd name="T57" fmla="*/ 584 h 926"/>
                    <a:gd name="T58" fmla="*/ 702 w 709"/>
                    <a:gd name="T59" fmla="*/ 541 h 926"/>
                    <a:gd name="T60" fmla="*/ 702 w 709"/>
                    <a:gd name="T61" fmla="*/ 576 h 926"/>
                    <a:gd name="T62" fmla="*/ 702 w 709"/>
                    <a:gd name="T63" fmla="*/ 501 h 926"/>
                    <a:gd name="T64" fmla="*/ 430 w 709"/>
                    <a:gd name="T65" fmla="*/ 522 h 926"/>
                    <a:gd name="T66" fmla="*/ 430 w 709"/>
                    <a:gd name="T67" fmla="*/ 468 h 926"/>
                    <a:gd name="T68" fmla="*/ 702 w 709"/>
                    <a:gd name="T69" fmla="*/ 463 h 926"/>
                    <a:gd name="T70" fmla="*/ 702 w 709"/>
                    <a:gd name="T71" fmla="*/ 501 h 926"/>
                    <a:gd name="T72" fmla="*/ 702 w 709"/>
                    <a:gd name="T73" fmla="*/ 423 h 926"/>
                    <a:gd name="T74" fmla="*/ 430 w 709"/>
                    <a:gd name="T75" fmla="*/ 406 h 926"/>
                    <a:gd name="T76" fmla="*/ 430 w 709"/>
                    <a:gd name="T77" fmla="*/ 350 h 926"/>
                    <a:gd name="T78" fmla="*/ 702 w 709"/>
                    <a:gd name="T79" fmla="*/ 388 h 926"/>
                    <a:gd name="T80" fmla="*/ 702 w 709"/>
                    <a:gd name="T81" fmla="*/ 423 h 926"/>
                    <a:gd name="T82" fmla="*/ 702 w 709"/>
                    <a:gd name="T83" fmla="*/ 347 h 926"/>
                    <a:gd name="T84" fmla="*/ 430 w 709"/>
                    <a:gd name="T85" fmla="*/ 291 h 926"/>
                    <a:gd name="T86" fmla="*/ 430 w 709"/>
                    <a:gd name="T87" fmla="*/ 234 h 926"/>
                    <a:gd name="T88" fmla="*/ 702 w 709"/>
                    <a:gd name="T89" fmla="*/ 312 h 926"/>
                    <a:gd name="T90" fmla="*/ 702 w 709"/>
                    <a:gd name="T91" fmla="*/ 347 h 926"/>
                    <a:gd name="T92" fmla="*/ 702 w 709"/>
                    <a:gd name="T93" fmla="*/ 272 h 926"/>
                    <a:gd name="T94" fmla="*/ 430 w 709"/>
                    <a:gd name="T95" fmla="*/ 173 h 926"/>
                    <a:gd name="T96" fmla="*/ 430 w 709"/>
                    <a:gd name="T97" fmla="*/ 118 h 926"/>
                    <a:gd name="T98" fmla="*/ 702 w 709"/>
                    <a:gd name="T99" fmla="*/ 234 h 926"/>
                    <a:gd name="T100" fmla="*/ 702 w 709"/>
                    <a:gd name="T101" fmla="*/ 2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9" h="926">
                      <a:moveTo>
                        <a:pt x="702" y="208"/>
                      </a:moveTo>
                      <a:lnTo>
                        <a:pt x="702" y="158"/>
                      </a:lnTo>
                      <a:lnTo>
                        <a:pt x="428" y="0"/>
                      </a:lnTo>
                      <a:lnTo>
                        <a:pt x="19" y="130"/>
                      </a:lnTo>
                      <a:lnTo>
                        <a:pt x="19" y="175"/>
                      </a:lnTo>
                      <a:lnTo>
                        <a:pt x="0" y="180"/>
                      </a:lnTo>
                      <a:lnTo>
                        <a:pt x="0" y="789"/>
                      </a:lnTo>
                      <a:lnTo>
                        <a:pt x="412" y="926"/>
                      </a:lnTo>
                      <a:lnTo>
                        <a:pt x="709" y="754"/>
                      </a:lnTo>
                      <a:lnTo>
                        <a:pt x="709" y="210"/>
                      </a:lnTo>
                      <a:lnTo>
                        <a:pt x="702" y="208"/>
                      </a:lnTo>
                      <a:close/>
                      <a:moveTo>
                        <a:pt x="442" y="31"/>
                      </a:moveTo>
                      <a:lnTo>
                        <a:pt x="695" y="170"/>
                      </a:lnTo>
                      <a:lnTo>
                        <a:pt x="695" y="189"/>
                      </a:lnTo>
                      <a:lnTo>
                        <a:pt x="442" y="59"/>
                      </a:lnTo>
                      <a:lnTo>
                        <a:pt x="442" y="31"/>
                      </a:lnTo>
                      <a:close/>
                      <a:moveTo>
                        <a:pt x="702" y="730"/>
                      </a:moveTo>
                      <a:lnTo>
                        <a:pt x="430" y="872"/>
                      </a:lnTo>
                      <a:lnTo>
                        <a:pt x="430" y="817"/>
                      </a:lnTo>
                      <a:lnTo>
                        <a:pt x="702" y="692"/>
                      </a:lnTo>
                      <a:lnTo>
                        <a:pt x="702" y="730"/>
                      </a:lnTo>
                      <a:close/>
                      <a:moveTo>
                        <a:pt x="702" y="652"/>
                      </a:moveTo>
                      <a:lnTo>
                        <a:pt x="430" y="756"/>
                      </a:lnTo>
                      <a:lnTo>
                        <a:pt x="430" y="699"/>
                      </a:lnTo>
                      <a:lnTo>
                        <a:pt x="702" y="617"/>
                      </a:lnTo>
                      <a:lnTo>
                        <a:pt x="702" y="652"/>
                      </a:lnTo>
                      <a:close/>
                      <a:moveTo>
                        <a:pt x="702" y="576"/>
                      </a:moveTo>
                      <a:lnTo>
                        <a:pt x="430" y="638"/>
                      </a:lnTo>
                      <a:lnTo>
                        <a:pt x="430" y="584"/>
                      </a:lnTo>
                      <a:lnTo>
                        <a:pt x="702" y="541"/>
                      </a:lnTo>
                      <a:lnTo>
                        <a:pt x="702" y="576"/>
                      </a:lnTo>
                      <a:close/>
                      <a:moveTo>
                        <a:pt x="702" y="501"/>
                      </a:moveTo>
                      <a:lnTo>
                        <a:pt x="430" y="522"/>
                      </a:lnTo>
                      <a:lnTo>
                        <a:pt x="430" y="468"/>
                      </a:lnTo>
                      <a:lnTo>
                        <a:pt x="702" y="463"/>
                      </a:lnTo>
                      <a:lnTo>
                        <a:pt x="702" y="501"/>
                      </a:lnTo>
                      <a:close/>
                      <a:moveTo>
                        <a:pt x="702" y="423"/>
                      </a:moveTo>
                      <a:lnTo>
                        <a:pt x="430" y="406"/>
                      </a:lnTo>
                      <a:lnTo>
                        <a:pt x="430" y="350"/>
                      </a:lnTo>
                      <a:lnTo>
                        <a:pt x="702" y="388"/>
                      </a:lnTo>
                      <a:lnTo>
                        <a:pt x="702" y="423"/>
                      </a:lnTo>
                      <a:close/>
                      <a:moveTo>
                        <a:pt x="702" y="347"/>
                      </a:moveTo>
                      <a:lnTo>
                        <a:pt x="430" y="291"/>
                      </a:lnTo>
                      <a:lnTo>
                        <a:pt x="430" y="234"/>
                      </a:lnTo>
                      <a:lnTo>
                        <a:pt x="702" y="312"/>
                      </a:lnTo>
                      <a:lnTo>
                        <a:pt x="702" y="347"/>
                      </a:lnTo>
                      <a:close/>
                      <a:moveTo>
                        <a:pt x="702" y="272"/>
                      </a:moveTo>
                      <a:lnTo>
                        <a:pt x="430" y="173"/>
                      </a:lnTo>
                      <a:lnTo>
                        <a:pt x="430" y="118"/>
                      </a:lnTo>
                      <a:lnTo>
                        <a:pt x="702" y="234"/>
                      </a:lnTo>
                      <a:lnTo>
                        <a:pt x="702" y="272"/>
                      </a:lnTo>
                      <a:close/>
                    </a:path>
                  </a:pathLst>
                </a:custGeom>
                <a:solidFill>
                  <a:srgbClr val="505050"/>
                </a:solidFill>
                <a:ln>
                  <a:noFill/>
                </a:ln>
                <a:extLst/>
              </p:spPr>
              <p:txBody>
                <a:bodyPr vert="horz" wrap="square" lIns="93247" tIns="46624" rIns="93247" bIns="46624" numCol="1" anchor="t" anchorCtr="0" compatLnSpc="1">
                  <a:prstTxWarp prst="textNoShape">
                    <a:avLst/>
                  </a:prstTxWarp>
                </a:bodyPr>
                <a:lstStyle/>
                <a:p>
                  <a:pPr defTabSz="685800" fontAlgn="auto">
                    <a:spcBef>
                      <a:spcPts val="0"/>
                    </a:spcBef>
                    <a:spcAft>
                      <a:spcPts val="0"/>
                    </a:spcAft>
                    <a:defRPr/>
                  </a:pPr>
                  <a:endParaRPr lang="en-US" sz="1836" b="0" kern="0" dirty="0">
                    <a:gradFill>
                      <a:gsLst>
                        <a:gs pos="0">
                          <a:srgbClr val="505050"/>
                        </a:gs>
                        <a:gs pos="100000">
                          <a:srgbClr val="505050"/>
                        </a:gs>
                      </a:gsLst>
                      <a:lin ang="5400000" scaled="1"/>
                    </a:gradFill>
                    <a:cs typeface="+mn-cs"/>
                  </a:endParaRPr>
                </a:p>
              </p:txBody>
            </p:sp>
          </p:grpSp>
        </p:grpSp>
      </p:grpSp>
      <p:sp>
        <p:nvSpPr>
          <p:cNvPr id="136" name="Freeform 95">
            <a:extLst>
              <a:ext uri="{FF2B5EF4-FFF2-40B4-BE49-F238E27FC236}">
                <a16:creationId xmlns:a16="http://schemas.microsoft.com/office/drawing/2014/main" id="{75E4D1C7-78C4-4ED2-9473-36EB67E527DD}"/>
              </a:ext>
            </a:extLst>
          </p:cNvPr>
          <p:cNvSpPr>
            <a:spLocks/>
          </p:cNvSpPr>
          <p:nvPr/>
        </p:nvSpPr>
        <p:spPr bwMode="auto">
          <a:xfrm flipH="1">
            <a:off x="5299923" y="2223408"/>
            <a:ext cx="1086806" cy="73845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solidFill>
          <a:ln>
            <a:solidFill>
              <a:schemeClr val="bg1">
                <a:lumMod val="65000"/>
              </a:schemeClr>
            </a:solidFill>
          </a:ln>
          <a:extLst/>
        </p:spPr>
        <p:txBody>
          <a:bodyPr vert="horz" wrap="square" lIns="69916" tIns="34958" rIns="69916" bIns="34958" numCol="1" anchor="t" anchorCtr="0" compatLnSpc="1">
            <a:prstTxWarp prst="textNoShape">
              <a:avLst/>
            </a:prstTxWarp>
          </a:bodyPr>
          <a:lstStyle/>
          <a:p>
            <a:pPr defTabSz="685328">
              <a:lnSpc>
                <a:spcPct val="90000"/>
              </a:lnSpc>
              <a:defRPr/>
            </a:pPr>
            <a:endParaRPr lang="en-US" sz="1050" kern="0" spc="-38" dirty="0">
              <a:solidFill>
                <a:srgbClr val="505050">
                  <a:lumMod val="50000"/>
                </a:srgbClr>
              </a:solidFill>
              <a:latin typeface="Segoe UI Light"/>
              <a:cs typeface="+mn-cs"/>
            </a:endParaRPr>
          </a:p>
        </p:txBody>
      </p:sp>
      <p:sp>
        <p:nvSpPr>
          <p:cNvPr id="137" name="Up-Down Arrow 671">
            <a:extLst>
              <a:ext uri="{FF2B5EF4-FFF2-40B4-BE49-F238E27FC236}">
                <a16:creationId xmlns:a16="http://schemas.microsoft.com/office/drawing/2014/main" id="{C7421360-FEB4-49A2-8657-5105154D642B}"/>
              </a:ext>
            </a:extLst>
          </p:cNvPr>
          <p:cNvSpPr/>
          <p:nvPr/>
        </p:nvSpPr>
        <p:spPr bwMode="auto">
          <a:xfrm rot="5400000">
            <a:off x="6433911" y="2452331"/>
            <a:ext cx="101533" cy="236342"/>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a:lnSpc>
                <a:spcPct val="90000"/>
              </a:lnSpc>
              <a:defRPr/>
            </a:pPr>
            <a:endParaRPr lang="en-US" b="0" kern="0" dirty="0" err="1">
              <a:gradFill>
                <a:gsLst>
                  <a:gs pos="0">
                    <a:srgbClr val="FFFFFF"/>
                  </a:gs>
                  <a:gs pos="100000">
                    <a:srgbClr val="FFFFFF"/>
                  </a:gs>
                </a:gsLst>
                <a:lin ang="5400000" scaled="0"/>
              </a:gradFill>
              <a:ea typeface="Verdana" panose="020B0604030504040204" pitchFamily="34" charset="0"/>
              <a:cs typeface="Segoe UI" pitchFamily="34" charset="0"/>
            </a:endParaRPr>
          </a:p>
        </p:txBody>
      </p:sp>
      <p:sp>
        <p:nvSpPr>
          <p:cNvPr id="138" name="Rectangle 137">
            <a:extLst>
              <a:ext uri="{FF2B5EF4-FFF2-40B4-BE49-F238E27FC236}">
                <a16:creationId xmlns:a16="http://schemas.microsoft.com/office/drawing/2014/main" id="{EC51D10A-97C0-4791-B775-E3F229DD0BF0}"/>
              </a:ext>
            </a:extLst>
          </p:cNvPr>
          <p:cNvSpPr/>
          <p:nvPr/>
        </p:nvSpPr>
        <p:spPr bwMode="auto">
          <a:xfrm>
            <a:off x="5082401" y="3987787"/>
            <a:ext cx="361556" cy="350343"/>
          </a:xfrm>
          <a:prstGeom prst="rect">
            <a:avLst/>
          </a:prstGeom>
          <a:noFill/>
          <a:ln w="10795" cap="flat" cmpd="sng" algn="ctr">
            <a:noFill/>
            <a:prstDash val="solid"/>
            <a:headEnd type="none" w="med" len="med"/>
            <a:tailEnd type="none" w="med" len="med"/>
          </a:ln>
          <a:effectLst/>
        </p:spPr>
        <p:txBody>
          <a:bodyPr vert="horz" wrap="square" lIns="68558" tIns="34279" rIns="68558" bIns="34279" numCol="1" rtlCol="0" anchor="ctr" anchorCtr="0" compatLnSpc="1">
            <a:prstTxWarp prst="textNoShape">
              <a:avLst/>
            </a:prstTxWarp>
          </a:bodyPr>
          <a:lstStyle/>
          <a:p>
            <a:pPr algn="ctr" defTabSz="685328">
              <a:lnSpc>
                <a:spcPct val="90000"/>
              </a:lnSpc>
              <a:defRPr/>
            </a:pPr>
            <a:r>
              <a:rPr lang="en-US" sz="714" b="0" kern="0" spc="-38" dirty="0">
                <a:solidFill>
                  <a:prstClr val="black"/>
                </a:solidFill>
                <a:cs typeface="+mn-cs"/>
              </a:rPr>
              <a:t>SCO</a:t>
            </a:r>
          </a:p>
        </p:txBody>
      </p:sp>
      <p:sp>
        <p:nvSpPr>
          <p:cNvPr id="139" name="Rectangle 138">
            <a:extLst>
              <a:ext uri="{FF2B5EF4-FFF2-40B4-BE49-F238E27FC236}">
                <a16:creationId xmlns:a16="http://schemas.microsoft.com/office/drawing/2014/main" id="{0733CF3A-1DD1-47F0-ABA7-2378C00D04A0}"/>
              </a:ext>
            </a:extLst>
          </p:cNvPr>
          <p:cNvSpPr/>
          <p:nvPr/>
        </p:nvSpPr>
        <p:spPr bwMode="auto">
          <a:xfrm>
            <a:off x="4926136" y="3603936"/>
            <a:ext cx="1010232" cy="540115"/>
          </a:xfrm>
          <a:prstGeom prst="rect">
            <a:avLst/>
          </a:prstGeom>
          <a:noFill/>
          <a:ln w="10795" cap="flat" cmpd="sng" algn="ctr">
            <a:noFill/>
            <a:prstDash val="solid"/>
            <a:headEnd type="none" w="med" len="med"/>
            <a:tailEnd type="none" w="med" len="med"/>
          </a:ln>
          <a:effectLst/>
        </p:spPr>
        <p:txBody>
          <a:bodyPr vert="horz" wrap="square" lIns="68558" tIns="34279" rIns="68558" bIns="34279" numCol="1" rtlCol="0" anchor="ctr" anchorCtr="0" compatLnSpc="1">
            <a:prstTxWarp prst="textNoShape">
              <a:avLst/>
            </a:prstTxWarp>
          </a:bodyPr>
          <a:lstStyle/>
          <a:p>
            <a:pPr algn="ctr" defTabSz="685328">
              <a:lnSpc>
                <a:spcPct val="90000"/>
              </a:lnSpc>
              <a:defRPr/>
            </a:pPr>
            <a:r>
              <a:rPr lang="en-US" sz="1223" b="0" kern="0" spc="-38" dirty="0">
                <a:solidFill>
                  <a:prstClr val="black"/>
                </a:solidFill>
                <a:cs typeface="+mn-cs"/>
              </a:rPr>
              <a:t>Orchestrator</a:t>
            </a:r>
            <a:endParaRPr lang="en-US" sz="714" b="0" kern="0" spc="-38" dirty="0">
              <a:solidFill>
                <a:prstClr val="black"/>
              </a:solidFill>
              <a:cs typeface="+mn-cs"/>
            </a:endParaRPr>
          </a:p>
        </p:txBody>
      </p:sp>
      <p:grpSp>
        <p:nvGrpSpPr>
          <p:cNvPr id="140" name="Group 139">
            <a:extLst>
              <a:ext uri="{FF2B5EF4-FFF2-40B4-BE49-F238E27FC236}">
                <a16:creationId xmlns:a16="http://schemas.microsoft.com/office/drawing/2014/main" id="{F9351CEE-5F56-4F39-AD0A-FC72F7776261}"/>
              </a:ext>
            </a:extLst>
          </p:cNvPr>
          <p:cNvGrpSpPr/>
          <p:nvPr/>
        </p:nvGrpSpPr>
        <p:grpSpPr>
          <a:xfrm>
            <a:off x="5080129" y="3977948"/>
            <a:ext cx="723329" cy="851377"/>
            <a:chOff x="2472569" y="4180549"/>
            <a:chExt cx="1209968" cy="1541064"/>
          </a:xfrm>
        </p:grpSpPr>
        <p:grpSp>
          <p:nvGrpSpPr>
            <p:cNvPr id="141" name="Group 140">
              <a:extLst>
                <a:ext uri="{FF2B5EF4-FFF2-40B4-BE49-F238E27FC236}">
                  <a16:creationId xmlns:a16="http://schemas.microsoft.com/office/drawing/2014/main" id="{0BC75DEC-1005-4A2B-9091-2A6F045F6822}"/>
                </a:ext>
              </a:extLst>
            </p:cNvPr>
            <p:cNvGrpSpPr/>
            <p:nvPr/>
          </p:nvGrpSpPr>
          <p:grpSpPr>
            <a:xfrm>
              <a:off x="2562428" y="5127383"/>
              <a:ext cx="457014" cy="540604"/>
              <a:chOff x="13103226" y="2775830"/>
              <a:chExt cx="1039812" cy="1202475"/>
            </a:xfrm>
          </p:grpSpPr>
          <p:sp>
            <p:nvSpPr>
              <p:cNvPr id="164" name="Rectangle 5">
                <a:extLst>
                  <a:ext uri="{FF2B5EF4-FFF2-40B4-BE49-F238E27FC236}">
                    <a16:creationId xmlns:a16="http://schemas.microsoft.com/office/drawing/2014/main" id="{B5DDCBA0-6C29-4258-BCE6-80714D25A164}"/>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65" name="Freeform 6">
                <a:extLst>
                  <a:ext uri="{FF2B5EF4-FFF2-40B4-BE49-F238E27FC236}">
                    <a16:creationId xmlns:a16="http://schemas.microsoft.com/office/drawing/2014/main" id="{F0E159CF-B7B8-479D-8EA9-026D8D918BE7}"/>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66" name="Freeform 7">
                <a:extLst>
                  <a:ext uri="{FF2B5EF4-FFF2-40B4-BE49-F238E27FC236}">
                    <a16:creationId xmlns:a16="http://schemas.microsoft.com/office/drawing/2014/main" id="{644BB186-EAE8-4502-85B2-3559BA42E705}"/>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67" name="Freeform 8">
                <a:extLst>
                  <a:ext uri="{FF2B5EF4-FFF2-40B4-BE49-F238E27FC236}">
                    <a16:creationId xmlns:a16="http://schemas.microsoft.com/office/drawing/2014/main" id="{CC4E314F-25A6-4CB9-83CF-1C38068EEE60}"/>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68" name="Freeform 9">
                <a:extLst>
                  <a:ext uri="{FF2B5EF4-FFF2-40B4-BE49-F238E27FC236}">
                    <a16:creationId xmlns:a16="http://schemas.microsoft.com/office/drawing/2014/main" id="{E5DE4C65-4AAA-413F-9130-5D4510E3FCB0}"/>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69" name="Oval 14">
                <a:extLst>
                  <a:ext uri="{FF2B5EF4-FFF2-40B4-BE49-F238E27FC236}">
                    <a16:creationId xmlns:a16="http://schemas.microsoft.com/office/drawing/2014/main" id="{BBAC33AE-7544-407D-B37A-DE6C5DA2F6D4}"/>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70" name="Oval 15">
                <a:extLst>
                  <a:ext uri="{FF2B5EF4-FFF2-40B4-BE49-F238E27FC236}">
                    <a16:creationId xmlns:a16="http://schemas.microsoft.com/office/drawing/2014/main" id="{F5DE9B4A-A750-4176-8F07-82DD9889381E}"/>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72" name="Oval 16">
                <a:extLst>
                  <a:ext uri="{FF2B5EF4-FFF2-40B4-BE49-F238E27FC236}">
                    <a16:creationId xmlns:a16="http://schemas.microsoft.com/office/drawing/2014/main" id="{402F1352-DC85-476A-BBBE-F65E5D8BAD4C}"/>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73" name="Oval 17">
                <a:extLst>
                  <a:ext uri="{FF2B5EF4-FFF2-40B4-BE49-F238E27FC236}">
                    <a16:creationId xmlns:a16="http://schemas.microsoft.com/office/drawing/2014/main" id="{DBEA0E95-1A79-4606-8884-128237243F28}"/>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grpSp>
        <p:grpSp>
          <p:nvGrpSpPr>
            <p:cNvPr id="142" name="Group 141">
              <a:extLst>
                <a:ext uri="{FF2B5EF4-FFF2-40B4-BE49-F238E27FC236}">
                  <a16:creationId xmlns:a16="http://schemas.microsoft.com/office/drawing/2014/main" id="{D6566058-F279-4A01-ACC6-CD32B1B58494}"/>
                </a:ext>
              </a:extLst>
            </p:cNvPr>
            <p:cNvGrpSpPr/>
            <p:nvPr/>
          </p:nvGrpSpPr>
          <p:grpSpPr>
            <a:xfrm>
              <a:off x="3146951" y="5127383"/>
              <a:ext cx="457014" cy="540604"/>
              <a:chOff x="13103226" y="2775830"/>
              <a:chExt cx="1039812" cy="1202475"/>
            </a:xfrm>
          </p:grpSpPr>
          <p:sp>
            <p:nvSpPr>
              <p:cNvPr id="155" name="Rectangle 5">
                <a:extLst>
                  <a:ext uri="{FF2B5EF4-FFF2-40B4-BE49-F238E27FC236}">
                    <a16:creationId xmlns:a16="http://schemas.microsoft.com/office/drawing/2014/main" id="{F70C9AF6-14E9-4B44-9C82-EE732C8A4872}"/>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56" name="Freeform 6">
                <a:extLst>
                  <a:ext uri="{FF2B5EF4-FFF2-40B4-BE49-F238E27FC236}">
                    <a16:creationId xmlns:a16="http://schemas.microsoft.com/office/drawing/2014/main" id="{711A53B6-C7D9-4070-963A-145F9C15AC38}"/>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57" name="Freeform 7">
                <a:extLst>
                  <a:ext uri="{FF2B5EF4-FFF2-40B4-BE49-F238E27FC236}">
                    <a16:creationId xmlns:a16="http://schemas.microsoft.com/office/drawing/2014/main" id="{8AFBDF5B-7B06-4C34-8F03-DC4DF02C47EA}"/>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58" name="Freeform 8">
                <a:extLst>
                  <a:ext uri="{FF2B5EF4-FFF2-40B4-BE49-F238E27FC236}">
                    <a16:creationId xmlns:a16="http://schemas.microsoft.com/office/drawing/2014/main" id="{423E1B41-1C62-484B-A51C-469C8893E84C}"/>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59" name="Freeform 9">
                <a:extLst>
                  <a:ext uri="{FF2B5EF4-FFF2-40B4-BE49-F238E27FC236}">
                    <a16:creationId xmlns:a16="http://schemas.microsoft.com/office/drawing/2014/main" id="{02F5C0BF-97D7-4CFF-99AC-C3B9C22EFBF5}"/>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60" name="Oval 14">
                <a:extLst>
                  <a:ext uri="{FF2B5EF4-FFF2-40B4-BE49-F238E27FC236}">
                    <a16:creationId xmlns:a16="http://schemas.microsoft.com/office/drawing/2014/main" id="{A851D2F0-6D19-4C5B-BFCF-3B2E6BD3AD6A}"/>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61" name="Oval 15">
                <a:extLst>
                  <a:ext uri="{FF2B5EF4-FFF2-40B4-BE49-F238E27FC236}">
                    <a16:creationId xmlns:a16="http://schemas.microsoft.com/office/drawing/2014/main" id="{C9326DB9-3037-4CCF-9F8B-CC58DFC51AF4}"/>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62" name="Oval 16">
                <a:extLst>
                  <a:ext uri="{FF2B5EF4-FFF2-40B4-BE49-F238E27FC236}">
                    <a16:creationId xmlns:a16="http://schemas.microsoft.com/office/drawing/2014/main" id="{8E278AFF-A8DE-43C1-B0E0-761FCCD7BFC4}"/>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sp>
            <p:nvSpPr>
              <p:cNvPr id="163" name="Oval 17">
                <a:extLst>
                  <a:ext uri="{FF2B5EF4-FFF2-40B4-BE49-F238E27FC236}">
                    <a16:creationId xmlns:a16="http://schemas.microsoft.com/office/drawing/2014/main" id="{05FF6589-645E-42D1-AB5A-B32C3EB48960}"/>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93221" tIns="46610" rIns="93221" bIns="46610" numCol="1" anchor="t" anchorCtr="0" compatLnSpc="1">
                <a:prstTxWarp prst="textNoShape">
                  <a:avLst/>
                </a:prstTxWarp>
              </a:bodyPr>
              <a:lstStyle/>
              <a:p>
                <a:pPr defTabSz="699062" fontAlgn="auto">
                  <a:spcBef>
                    <a:spcPts val="0"/>
                  </a:spcBef>
                  <a:spcAft>
                    <a:spcPts val="0"/>
                  </a:spcAft>
                  <a:defRPr/>
                </a:pPr>
                <a:endParaRPr lang="en-US" sz="1223" b="0" kern="0" dirty="0">
                  <a:solidFill>
                    <a:srgbClr val="000000"/>
                  </a:solidFill>
                  <a:cs typeface="+mn-cs"/>
                </a:endParaRPr>
              </a:p>
            </p:txBody>
          </p:sp>
        </p:grpSp>
        <p:grpSp>
          <p:nvGrpSpPr>
            <p:cNvPr id="143" name="Group 142">
              <a:extLst>
                <a:ext uri="{FF2B5EF4-FFF2-40B4-BE49-F238E27FC236}">
                  <a16:creationId xmlns:a16="http://schemas.microsoft.com/office/drawing/2014/main" id="{C429A6CF-5B0B-48B2-90D3-5C1EC58FE9F3}"/>
                </a:ext>
              </a:extLst>
            </p:cNvPr>
            <p:cNvGrpSpPr/>
            <p:nvPr/>
          </p:nvGrpSpPr>
          <p:grpSpPr>
            <a:xfrm>
              <a:off x="2599081" y="4665731"/>
              <a:ext cx="415999" cy="415999"/>
              <a:chOff x="3786609" y="4334344"/>
              <a:chExt cx="709838" cy="709838"/>
            </a:xfrm>
          </p:grpSpPr>
          <p:sp>
            <p:nvSpPr>
              <p:cNvPr id="151" name="Oval 150">
                <a:extLst>
                  <a:ext uri="{FF2B5EF4-FFF2-40B4-BE49-F238E27FC236}">
                    <a16:creationId xmlns:a16="http://schemas.microsoft.com/office/drawing/2014/main" id="{07EA1D50-E501-4741-A810-25C51778C955}"/>
                  </a:ext>
                </a:extLst>
              </p:cNvPr>
              <p:cNvSpPr/>
              <p:nvPr/>
            </p:nvSpPr>
            <p:spPr bwMode="auto">
              <a:xfrm>
                <a:off x="3786609" y="4334344"/>
                <a:ext cx="709838" cy="709838"/>
              </a:xfrm>
              <a:prstGeom prst="ellipse">
                <a:avLst/>
              </a:prstGeom>
              <a:solidFill>
                <a:schemeClr val="bg1"/>
              </a:solidFill>
              <a:ln w="9525"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713152">
                  <a:lnSpc>
                    <a:spcPct val="90000"/>
                  </a:lnSpc>
                  <a:defRPr/>
                </a:pPr>
                <a:endParaRPr lang="en-US" sz="1836" b="0" kern="0" dirty="0" err="1">
                  <a:gradFill>
                    <a:gsLst>
                      <a:gs pos="0">
                        <a:srgbClr val="FFFFFF"/>
                      </a:gs>
                      <a:gs pos="100000">
                        <a:srgbClr val="FFFFFF"/>
                      </a:gs>
                    </a:gsLst>
                    <a:lin ang="5400000" scaled="0"/>
                  </a:gradFill>
                  <a:ea typeface="Verdana" panose="020B0604030504040204" pitchFamily="34" charset="0"/>
                  <a:cs typeface="Segoe UI" pitchFamily="34" charset="0"/>
                </a:endParaRPr>
              </a:p>
            </p:txBody>
          </p:sp>
          <p:grpSp>
            <p:nvGrpSpPr>
              <p:cNvPr id="152" name="Group 151">
                <a:extLst>
                  <a:ext uri="{FF2B5EF4-FFF2-40B4-BE49-F238E27FC236}">
                    <a16:creationId xmlns:a16="http://schemas.microsoft.com/office/drawing/2014/main" id="{9E718027-031A-4CFF-9872-3437D1C837A3}"/>
                  </a:ext>
                </a:extLst>
              </p:cNvPr>
              <p:cNvGrpSpPr/>
              <p:nvPr/>
            </p:nvGrpSpPr>
            <p:grpSpPr>
              <a:xfrm>
                <a:off x="3912354" y="4524177"/>
                <a:ext cx="450795" cy="335921"/>
                <a:chOff x="8584104" y="1973913"/>
                <a:chExt cx="366775" cy="273311"/>
              </a:xfrm>
            </p:grpSpPr>
            <p:sp>
              <p:nvSpPr>
                <p:cNvPr id="153" name="Freeform 5">
                  <a:extLst>
                    <a:ext uri="{FF2B5EF4-FFF2-40B4-BE49-F238E27FC236}">
                      <a16:creationId xmlns:a16="http://schemas.microsoft.com/office/drawing/2014/main" id="{7B96DA63-6A7A-476A-8FB6-D1964443BA87}"/>
                    </a:ext>
                  </a:extLst>
                </p:cNvPr>
                <p:cNvSpPr>
                  <a:spLocks noChangeAspect="1" noEditPoints="1"/>
                </p:cNvSpPr>
                <p:nvPr/>
              </p:nvSpPr>
              <p:spPr bwMode="auto">
                <a:xfrm>
                  <a:off x="8584104" y="1973913"/>
                  <a:ext cx="366775" cy="27331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rgbClr val="505050"/>
                </a:solidFill>
                <a:ln>
                  <a:noFill/>
                </a:ln>
                <a:extLst/>
              </p:spPr>
              <p:txBody>
                <a:bodyPr vert="horz" wrap="square" lIns="93247" tIns="46624" rIns="93247" bIns="46624" numCol="1" anchor="t" anchorCtr="0" compatLnSpc="1">
                  <a:prstTxWarp prst="textNoShape">
                    <a:avLst/>
                  </a:prstTxWarp>
                </a:bodyPr>
                <a:lstStyle/>
                <a:p>
                  <a:pPr defTabSz="685800" fontAlgn="auto">
                    <a:spcBef>
                      <a:spcPts val="0"/>
                    </a:spcBef>
                    <a:spcAft>
                      <a:spcPts val="0"/>
                    </a:spcAft>
                    <a:defRPr/>
                  </a:pPr>
                  <a:endParaRPr lang="en-US" sz="1836" b="0" kern="0" dirty="0">
                    <a:solidFill>
                      <a:srgbClr val="505050"/>
                    </a:solidFill>
                    <a:cs typeface="+mn-cs"/>
                  </a:endParaRPr>
                </a:p>
              </p:txBody>
            </p:sp>
            <p:sp>
              <p:nvSpPr>
                <p:cNvPr id="154" name="Freeform 36">
                  <a:extLst>
                    <a:ext uri="{FF2B5EF4-FFF2-40B4-BE49-F238E27FC236}">
                      <a16:creationId xmlns:a16="http://schemas.microsoft.com/office/drawing/2014/main" id="{D73B48A6-5356-4AC3-A666-F88FB46463BF}"/>
                    </a:ext>
                  </a:extLst>
                </p:cNvPr>
                <p:cNvSpPr>
                  <a:spLocks noChangeAspect="1" noEditPoints="1"/>
                </p:cNvSpPr>
                <p:nvPr/>
              </p:nvSpPr>
              <p:spPr bwMode="auto">
                <a:xfrm>
                  <a:off x="8670280" y="2010350"/>
                  <a:ext cx="199449" cy="185654"/>
                </a:xfrm>
                <a:custGeom>
                  <a:avLst/>
                  <a:gdLst>
                    <a:gd name="T0" fmla="*/ 689 w 881"/>
                    <a:gd name="T1" fmla="*/ 277 h 820"/>
                    <a:gd name="T2" fmla="*/ 597 w 881"/>
                    <a:gd name="T3" fmla="*/ 188 h 820"/>
                    <a:gd name="T4" fmla="*/ 207 w 881"/>
                    <a:gd name="T5" fmla="*/ 566 h 820"/>
                    <a:gd name="T6" fmla="*/ 339 w 881"/>
                    <a:gd name="T7" fmla="*/ 486 h 820"/>
                    <a:gd name="T8" fmla="*/ 841 w 881"/>
                    <a:gd name="T9" fmla="*/ 394 h 820"/>
                    <a:gd name="T10" fmla="*/ 834 w 881"/>
                    <a:gd name="T11" fmla="*/ 400 h 820"/>
                    <a:gd name="T12" fmla="*/ 788 w 881"/>
                    <a:gd name="T13" fmla="*/ 448 h 820"/>
                    <a:gd name="T14" fmla="*/ 694 w 881"/>
                    <a:gd name="T15" fmla="*/ 441 h 820"/>
                    <a:gd name="T16" fmla="*/ 644 w 881"/>
                    <a:gd name="T17" fmla="*/ 501 h 820"/>
                    <a:gd name="T18" fmla="*/ 601 w 881"/>
                    <a:gd name="T19" fmla="*/ 430 h 820"/>
                    <a:gd name="T20" fmla="*/ 541 w 881"/>
                    <a:gd name="T21" fmla="*/ 403 h 820"/>
                    <a:gd name="T22" fmla="*/ 527 w 881"/>
                    <a:gd name="T23" fmla="*/ 403 h 820"/>
                    <a:gd name="T24" fmla="*/ 535 w 881"/>
                    <a:gd name="T25" fmla="*/ 345 h 820"/>
                    <a:gd name="T26" fmla="*/ 489 w 881"/>
                    <a:gd name="T27" fmla="*/ 268 h 820"/>
                    <a:gd name="T28" fmla="*/ 441 w 881"/>
                    <a:gd name="T29" fmla="*/ 260 h 820"/>
                    <a:gd name="T30" fmla="*/ 397 w 881"/>
                    <a:gd name="T31" fmla="*/ 280 h 820"/>
                    <a:gd name="T32" fmla="*/ 384 w 881"/>
                    <a:gd name="T33" fmla="*/ 215 h 820"/>
                    <a:gd name="T34" fmla="*/ 444 w 881"/>
                    <a:gd name="T35" fmla="*/ 164 h 820"/>
                    <a:gd name="T36" fmla="*/ 453 w 881"/>
                    <a:gd name="T37" fmla="*/ 65 h 820"/>
                    <a:gd name="T38" fmla="*/ 476 w 881"/>
                    <a:gd name="T39" fmla="*/ 41 h 820"/>
                    <a:gd name="T40" fmla="*/ 558 w 881"/>
                    <a:gd name="T41" fmla="*/ 44 h 820"/>
                    <a:gd name="T42" fmla="*/ 642 w 881"/>
                    <a:gd name="T43" fmla="*/ 5 h 820"/>
                    <a:gd name="T44" fmla="*/ 776 w 881"/>
                    <a:gd name="T45" fmla="*/ 69 h 820"/>
                    <a:gd name="T46" fmla="*/ 783 w 881"/>
                    <a:gd name="T47" fmla="*/ 150 h 820"/>
                    <a:gd name="T48" fmla="*/ 881 w 881"/>
                    <a:gd name="T49" fmla="*/ 274 h 820"/>
                    <a:gd name="T50" fmla="*/ 806 w 881"/>
                    <a:gd name="T51" fmla="*/ 339 h 820"/>
                    <a:gd name="T52" fmla="*/ 707 w 881"/>
                    <a:gd name="T53" fmla="*/ 168 h 820"/>
                    <a:gd name="T54" fmla="*/ 582 w 881"/>
                    <a:gd name="T55" fmla="*/ 293 h 820"/>
                    <a:gd name="T56" fmla="*/ 707 w 881"/>
                    <a:gd name="T57" fmla="*/ 168 h 820"/>
                    <a:gd name="T58" fmla="*/ 525 w 881"/>
                    <a:gd name="T59" fmla="*/ 522 h 820"/>
                    <a:gd name="T60" fmla="*/ 545 w 881"/>
                    <a:gd name="T61" fmla="*/ 668 h 820"/>
                    <a:gd name="T62" fmla="*/ 449 w 881"/>
                    <a:gd name="T63" fmla="*/ 702 h 820"/>
                    <a:gd name="T64" fmla="*/ 420 w 881"/>
                    <a:gd name="T65" fmla="*/ 793 h 820"/>
                    <a:gd name="T66" fmla="*/ 325 w 881"/>
                    <a:gd name="T67" fmla="*/ 763 h 820"/>
                    <a:gd name="T68" fmla="*/ 268 w 881"/>
                    <a:gd name="T69" fmla="*/ 816 h 820"/>
                    <a:gd name="T70" fmla="*/ 219 w 881"/>
                    <a:gd name="T71" fmla="*/ 811 h 820"/>
                    <a:gd name="T72" fmla="*/ 139 w 881"/>
                    <a:gd name="T73" fmla="*/ 763 h 820"/>
                    <a:gd name="T74" fmla="*/ 96 w 881"/>
                    <a:gd name="T75" fmla="*/ 669 h 820"/>
                    <a:gd name="T76" fmla="*/ 39 w 881"/>
                    <a:gd name="T77" fmla="*/ 620 h 820"/>
                    <a:gd name="T78" fmla="*/ 52 w 881"/>
                    <a:gd name="T79" fmla="*/ 537 h 820"/>
                    <a:gd name="T80" fmla="*/ 32 w 881"/>
                    <a:gd name="T81" fmla="*/ 390 h 820"/>
                    <a:gd name="T82" fmla="*/ 113 w 881"/>
                    <a:gd name="T83" fmla="*/ 296 h 820"/>
                    <a:gd name="T84" fmla="*/ 188 w 881"/>
                    <a:gd name="T85" fmla="*/ 268 h 820"/>
                    <a:gd name="T86" fmla="*/ 274 w 881"/>
                    <a:gd name="T87" fmla="*/ 235 h 820"/>
                    <a:gd name="T88" fmla="*/ 306 w 881"/>
                    <a:gd name="T89" fmla="*/ 237 h 820"/>
                    <a:gd name="T90" fmla="*/ 354 w 881"/>
                    <a:gd name="T91" fmla="*/ 246 h 820"/>
                    <a:gd name="T92" fmla="*/ 439 w 881"/>
                    <a:gd name="T93" fmla="*/ 291 h 820"/>
                    <a:gd name="T94" fmla="*/ 478 w 881"/>
                    <a:gd name="T95" fmla="*/ 385 h 820"/>
                    <a:gd name="T96" fmla="*/ 539 w 881"/>
                    <a:gd name="T97" fmla="*/ 435 h 820"/>
                    <a:gd name="T98" fmla="*/ 376 w 881"/>
                    <a:gd name="T99" fmla="*/ 462 h 820"/>
                    <a:gd name="T100" fmla="*/ 211 w 881"/>
                    <a:gd name="T101" fmla="*/ 420 h 820"/>
                    <a:gd name="T102" fmla="*/ 260 w 881"/>
                    <a:gd name="T103" fmla="*/ 6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1" h="820">
                      <a:moveTo>
                        <a:pt x="635" y="174"/>
                      </a:moveTo>
                      <a:cubicBezTo>
                        <a:pt x="653" y="176"/>
                        <a:pt x="669" y="182"/>
                        <a:pt x="682" y="196"/>
                      </a:cubicBezTo>
                      <a:cubicBezTo>
                        <a:pt x="706" y="219"/>
                        <a:pt x="711" y="258"/>
                        <a:pt x="689" y="277"/>
                      </a:cubicBezTo>
                      <a:cubicBezTo>
                        <a:pt x="682" y="284"/>
                        <a:pt x="667" y="288"/>
                        <a:pt x="653" y="287"/>
                      </a:cubicBezTo>
                      <a:cubicBezTo>
                        <a:pt x="634" y="289"/>
                        <a:pt x="619" y="279"/>
                        <a:pt x="609" y="271"/>
                      </a:cubicBezTo>
                      <a:cubicBezTo>
                        <a:pt x="582" y="242"/>
                        <a:pt x="576" y="208"/>
                        <a:pt x="597" y="188"/>
                      </a:cubicBezTo>
                      <a:cubicBezTo>
                        <a:pt x="606" y="177"/>
                        <a:pt x="621" y="174"/>
                        <a:pt x="635" y="174"/>
                      </a:cubicBezTo>
                      <a:close/>
                      <a:moveTo>
                        <a:pt x="234" y="456"/>
                      </a:moveTo>
                      <a:cubicBezTo>
                        <a:pt x="198" y="480"/>
                        <a:pt x="184" y="530"/>
                        <a:pt x="207" y="566"/>
                      </a:cubicBezTo>
                      <a:cubicBezTo>
                        <a:pt x="218" y="589"/>
                        <a:pt x="237" y="600"/>
                        <a:pt x="258" y="604"/>
                      </a:cubicBezTo>
                      <a:cubicBezTo>
                        <a:pt x="275" y="610"/>
                        <a:pt x="296" y="604"/>
                        <a:pt x="312" y="596"/>
                      </a:cubicBezTo>
                      <a:cubicBezTo>
                        <a:pt x="349" y="573"/>
                        <a:pt x="363" y="522"/>
                        <a:pt x="339" y="486"/>
                      </a:cubicBezTo>
                      <a:cubicBezTo>
                        <a:pt x="327" y="467"/>
                        <a:pt x="310" y="452"/>
                        <a:pt x="288" y="448"/>
                      </a:cubicBezTo>
                      <a:cubicBezTo>
                        <a:pt x="270" y="446"/>
                        <a:pt x="251" y="448"/>
                        <a:pt x="234" y="456"/>
                      </a:cubicBezTo>
                      <a:close/>
                      <a:moveTo>
                        <a:pt x="841" y="394"/>
                      </a:moveTo>
                      <a:cubicBezTo>
                        <a:pt x="839" y="398"/>
                        <a:pt x="835" y="396"/>
                        <a:pt x="834" y="400"/>
                      </a:cubicBezTo>
                      <a:cubicBezTo>
                        <a:pt x="834" y="400"/>
                        <a:pt x="834" y="400"/>
                        <a:pt x="834" y="400"/>
                      </a:cubicBezTo>
                      <a:cubicBezTo>
                        <a:pt x="834" y="400"/>
                        <a:pt x="834" y="400"/>
                        <a:pt x="834" y="400"/>
                      </a:cubicBezTo>
                      <a:cubicBezTo>
                        <a:pt x="834" y="400"/>
                        <a:pt x="834" y="400"/>
                        <a:pt x="834" y="400"/>
                      </a:cubicBezTo>
                      <a:cubicBezTo>
                        <a:pt x="795" y="442"/>
                        <a:pt x="795" y="442"/>
                        <a:pt x="795" y="442"/>
                      </a:cubicBezTo>
                      <a:cubicBezTo>
                        <a:pt x="794" y="446"/>
                        <a:pt x="794" y="446"/>
                        <a:pt x="788" y="448"/>
                      </a:cubicBezTo>
                      <a:cubicBezTo>
                        <a:pt x="785" y="456"/>
                        <a:pt x="780" y="459"/>
                        <a:pt x="774" y="461"/>
                      </a:cubicBezTo>
                      <a:cubicBezTo>
                        <a:pt x="722" y="428"/>
                        <a:pt x="722" y="428"/>
                        <a:pt x="722" y="428"/>
                      </a:cubicBezTo>
                      <a:cubicBezTo>
                        <a:pt x="710" y="433"/>
                        <a:pt x="703" y="440"/>
                        <a:pt x="694" y="441"/>
                      </a:cubicBezTo>
                      <a:cubicBezTo>
                        <a:pt x="690" y="463"/>
                        <a:pt x="690" y="463"/>
                        <a:pt x="690" y="463"/>
                      </a:cubicBezTo>
                      <a:cubicBezTo>
                        <a:pt x="652" y="504"/>
                        <a:pt x="652" y="504"/>
                        <a:pt x="652" y="504"/>
                      </a:cubicBezTo>
                      <a:cubicBezTo>
                        <a:pt x="652" y="504"/>
                        <a:pt x="648" y="503"/>
                        <a:pt x="644" y="501"/>
                      </a:cubicBezTo>
                      <a:cubicBezTo>
                        <a:pt x="634" y="502"/>
                        <a:pt x="624" y="503"/>
                        <a:pt x="612" y="499"/>
                      </a:cubicBezTo>
                      <a:cubicBezTo>
                        <a:pt x="611" y="489"/>
                        <a:pt x="611" y="489"/>
                        <a:pt x="611" y="489"/>
                      </a:cubicBezTo>
                      <a:cubicBezTo>
                        <a:pt x="609" y="470"/>
                        <a:pt x="603" y="449"/>
                        <a:pt x="601" y="430"/>
                      </a:cubicBezTo>
                      <a:cubicBezTo>
                        <a:pt x="594" y="409"/>
                        <a:pt x="594" y="409"/>
                        <a:pt x="594" y="409"/>
                      </a:cubicBezTo>
                      <a:cubicBezTo>
                        <a:pt x="573" y="405"/>
                        <a:pt x="573" y="405"/>
                        <a:pt x="573" y="405"/>
                      </a:cubicBezTo>
                      <a:cubicBezTo>
                        <a:pt x="541" y="403"/>
                        <a:pt x="541" y="403"/>
                        <a:pt x="541" y="403"/>
                      </a:cubicBezTo>
                      <a:cubicBezTo>
                        <a:pt x="541" y="403"/>
                        <a:pt x="541" y="403"/>
                        <a:pt x="541" y="403"/>
                      </a:cubicBezTo>
                      <a:cubicBezTo>
                        <a:pt x="537" y="402"/>
                        <a:pt x="537" y="402"/>
                        <a:pt x="537" y="402"/>
                      </a:cubicBezTo>
                      <a:cubicBezTo>
                        <a:pt x="527" y="403"/>
                        <a:pt x="527" y="403"/>
                        <a:pt x="527" y="403"/>
                      </a:cubicBezTo>
                      <a:cubicBezTo>
                        <a:pt x="529" y="399"/>
                        <a:pt x="525" y="397"/>
                        <a:pt x="526" y="393"/>
                      </a:cubicBezTo>
                      <a:cubicBezTo>
                        <a:pt x="522" y="391"/>
                        <a:pt x="520" y="386"/>
                        <a:pt x="521" y="382"/>
                      </a:cubicBezTo>
                      <a:cubicBezTo>
                        <a:pt x="535" y="345"/>
                        <a:pt x="535" y="345"/>
                        <a:pt x="535" y="345"/>
                      </a:cubicBezTo>
                      <a:cubicBezTo>
                        <a:pt x="546" y="326"/>
                        <a:pt x="546" y="326"/>
                        <a:pt x="546" y="326"/>
                      </a:cubicBezTo>
                      <a:cubicBezTo>
                        <a:pt x="530" y="307"/>
                        <a:pt x="530" y="307"/>
                        <a:pt x="530" y="307"/>
                      </a:cubicBezTo>
                      <a:cubicBezTo>
                        <a:pt x="517" y="292"/>
                        <a:pt x="504" y="278"/>
                        <a:pt x="489" y="268"/>
                      </a:cubicBezTo>
                      <a:cubicBezTo>
                        <a:pt x="482" y="261"/>
                        <a:pt x="482" y="261"/>
                        <a:pt x="482" y="261"/>
                      </a:cubicBezTo>
                      <a:cubicBezTo>
                        <a:pt x="473" y="262"/>
                        <a:pt x="473" y="262"/>
                        <a:pt x="473" y="262"/>
                      </a:cubicBezTo>
                      <a:cubicBezTo>
                        <a:pt x="441" y="260"/>
                        <a:pt x="441" y="260"/>
                        <a:pt x="441" y="260"/>
                      </a:cubicBezTo>
                      <a:cubicBezTo>
                        <a:pt x="429" y="255"/>
                        <a:pt x="429" y="255"/>
                        <a:pt x="429" y="255"/>
                      </a:cubicBezTo>
                      <a:cubicBezTo>
                        <a:pt x="416" y="264"/>
                        <a:pt x="416" y="264"/>
                        <a:pt x="416" y="264"/>
                      </a:cubicBezTo>
                      <a:cubicBezTo>
                        <a:pt x="397" y="280"/>
                        <a:pt x="397" y="280"/>
                        <a:pt x="397" y="280"/>
                      </a:cubicBezTo>
                      <a:cubicBezTo>
                        <a:pt x="388" y="240"/>
                        <a:pt x="388" y="240"/>
                        <a:pt x="388" y="240"/>
                      </a:cubicBezTo>
                      <a:cubicBezTo>
                        <a:pt x="384" y="215"/>
                        <a:pt x="384" y="215"/>
                        <a:pt x="384" y="215"/>
                      </a:cubicBezTo>
                      <a:cubicBezTo>
                        <a:pt x="384" y="215"/>
                        <a:pt x="384" y="215"/>
                        <a:pt x="384" y="215"/>
                      </a:cubicBezTo>
                      <a:cubicBezTo>
                        <a:pt x="408" y="187"/>
                        <a:pt x="408" y="187"/>
                        <a:pt x="408" y="187"/>
                      </a:cubicBezTo>
                      <a:cubicBezTo>
                        <a:pt x="437" y="184"/>
                        <a:pt x="437" y="184"/>
                        <a:pt x="437" y="184"/>
                      </a:cubicBezTo>
                      <a:cubicBezTo>
                        <a:pt x="440" y="176"/>
                        <a:pt x="441" y="172"/>
                        <a:pt x="444" y="164"/>
                      </a:cubicBezTo>
                      <a:cubicBezTo>
                        <a:pt x="413" y="111"/>
                        <a:pt x="413" y="111"/>
                        <a:pt x="413" y="111"/>
                      </a:cubicBezTo>
                      <a:cubicBezTo>
                        <a:pt x="413" y="111"/>
                        <a:pt x="415" y="106"/>
                        <a:pt x="416" y="102"/>
                      </a:cubicBezTo>
                      <a:cubicBezTo>
                        <a:pt x="453" y="65"/>
                        <a:pt x="453" y="65"/>
                        <a:pt x="453" y="65"/>
                      </a:cubicBezTo>
                      <a:cubicBezTo>
                        <a:pt x="453" y="65"/>
                        <a:pt x="453" y="65"/>
                        <a:pt x="453" y="65"/>
                      </a:cubicBezTo>
                      <a:cubicBezTo>
                        <a:pt x="455" y="61"/>
                        <a:pt x="460" y="59"/>
                        <a:pt x="462" y="54"/>
                      </a:cubicBezTo>
                      <a:cubicBezTo>
                        <a:pt x="467" y="52"/>
                        <a:pt x="470" y="44"/>
                        <a:pt x="476" y="41"/>
                      </a:cubicBezTo>
                      <a:cubicBezTo>
                        <a:pt x="532" y="76"/>
                        <a:pt x="532" y="76"/>
                        <a:pt x="532" y="76"/>
                      </a:cubicBezTo>
                      <a:cubicBezTo>
                        <a:pt x="539" y="69"/>
                        <a:pt x="549" y="68"/>
                        <a:pt x="556" y="62"/>
                      </a:cubicBezTo>
                      <a:cubicBezTo>
                        <a:pt x="558" y="44"/>
                        <a:pt x="558" y="44"/>
                        <a:pt x="558" y="44"/>
                      </a:cubicBezTo>
                      <a:cubicBezTo>
                        <a:pt x="597" y="3"/>
                        <a:pt x="597" y="3"/>
                        <a:pt x="597" y="3"/>
                      </a:cubicBezTo>
                      <a:cubicBezTo>
                        <a:pt x="602" y="0"/>
                        <a:pt x="606" y="2"/>
                        <a:pt x="606" y="2"/>
                      </a:cubicBezTo>
                      <a:cubicBezTo>
                        <a:pt x="620" y="2"/>
                        <a:pt x="630" y="1"/>
                        <a:pt x="642" y="5"/>
                      </a:cubicBezTo>
                      <a:cubicBezTo>
                        <a:pt x="662" y="64"/>
                        <a:pt x="662" y="64"/>
                        <a:pt x="662" y="64"/>
                      </a:cubicBezTo>
                      <a:cubicBezTo>
                        <a:pt x="684" y="67"/>
                        <a:pt x="707" y="80"/>
                        <a:pt x="726" y="92"/>
                      </a:cubicBezTo>
                      <a:cubicBezTo>
                        <a:pt x="776" y="69"/>
                        <a:pt x="776" y="69"/>
                        <a:pt x="776" y="69"/>
                      </a:cubicBezTo>
                      <a:cubicBezTo>
                        <a:pt x="778" y="74"/>
                        <a:pt x="787" y="77"/>
                        <a:pt x="793" y="85"/>
                      </a:cubicBezTo>
                      <a:cubicBezTo>
                        <a:pt x="800" y="92"/>
                        <a:pt x="802" y="97"/>
                        <a:pt x="811" y="100"/>
                      </a:cubicBezTo>
                      <a:cubicBezTo>
                        <a:pt x="783" y="150"/>
                        <a:pt x="783" y="150"/>
                        <a:pt x="783" y="150"/>
                      </a:cubicBezTo>
                      <a:cubicBezTo>
                        <a:pt x="799" y="170"/>
                        <a:pt x="810" y="188"/>
                        <a:pt x="817" y="209"/>
                      </a:cubicBezTo>
                      <a:cubicBezTo>
                        <a:pt x="874" y="230"/>
                        <a:pt x="874" y="230"/>
                        <a:pt x="874" y="230"/>
                      </a:cubicBezTo>
                      <a:cubicBezTo>
                        <a:pt x="877" y="245"/>
                        <a:pt x="881" y="260"/>
                        <a:pt x="881" y="274"/>
                      </a:cubicBezTo>
                      <a:cubicBezTo>
                        <a:pt x="842" y="315"/>
                        <a:pt x="842" y="315"/>
                        <a:pt x="842" y="315"/>
                      </a:cubicBezTo>
                      <a:cubicBezTo>
                        <a:pt x="817" y="320"/>
                        <a:pt x="817" y="320"/>
                        <a:pt x="817" y="320"/>
                      </a:cubicBezTo>
                      <a:cubicBezTo>
                        <a:pt x="810" y="327"/>
                        <a:pt x="807" y="335"/>
                        <a:pt x="806" y="339"/>
                      </a:cubicBezTo>
                      <a:cubicBezTo>
                        <a:pt x="841" y="394"/>
                        <a:pt x="841" y="394"/>
                        <a:pt x="841" y="394"/>
                      </a:cubicBezTo>
                      <a:cubicBezTo>
                        <a:pt x="841" y="394"/>
                        <a:pt x="841" y="394"/>
                        <a:pt x="841" y="394"/>
                      </a:cubicBezTo>
                      <a:close/>
                      <a:moveTo>
                        <a:pt x="707" y="168"/>
                      </a:moveTo>
                      <a:cubicBezTo>
                        <a:pt x="683" y="145"/>
                        <a:pt x="654" y="135"/>
                        <a:pt x="627" y="134"/>
                      </a:cubicBezTo>
                      <a:cubicBezTo>
                        <a:pt x="605" y="131"/>
                        <a:pt x="583" y="141"/>
                        <a:pt x="567" y="158"/>
                      </a:cubicBezTo>
                      <a:cubicBezTo>
                        <a:pt x="531" y="191"/>
                        <a:pt x="536" y="253"/>
                        <a:pt x="582" y="293"/>
                      </a:cubicBezTo>
                      <a:cubicBezTo>
                        <a:pt x="606" y="316"/>
                        <a:pt x="633" y="331"/>
                        <a:pt x="660" y="331"/>
                      </a:cubicBezTo>
                      <a:cubicBezTo>
                        <a:pt x="684" y="331"/>
                        <a:pt x="704" y="325"/>
                        <a:pt x="720" y="307"/>
                      </a:cubicBezTo>
                      <a:cubicBezTo>
                        <a:pt x="757" y="270"/>
                        <a:pt x="751" y="212"/>
                        <a:pt x="707" y="168"/>
                      </a:cubicBezTo>
                      <a:close/>
                      <a:moveTo>
                        <a:pt x="565" y="440"/>
                      </a:moveTo>
                      <a:cubicBezTo>
                        <a:pt x="572" y="456"/>
                        <a:pt x="574" y="476"/>
                        <a:pt x="578" y="491"/>
                      </a:cubicBezTo>
                      <a:cubicBezTo>
                        <a:pt x="525" y="522"/>
                        <a:pt x="525" y="522"/>
                        <a:pt x="525" y="522"/>
                      </a:cubicBezTo>
                      <a:cubicBezTo>
                        <a:pt x="527" y="541"/>
                        <a:pt x="525" y="559"/>
                        <a:pt x="522" y="581"/>
                      </a:cubicBezTo>
                      <a:cubicBezTo>
                        <a:pt x="563" y="619"/>
                        <a:pt x="563" y="619"/>
                        <a:pt x="563" y="619"/>
                      </a:cubicBezTo>
                      <a:cubicBezTo>
                        <a:pt x="561" y="637"/>
                        <a:pt x="555" y="653"/>
                        <a:pt x="545" y="668"/>
                      </a:cubicBezTo>
                      <a:cubicBezTo>
                        <a:pt x="515" y="662"/>
                        <a:pt x="515" y="662"/>
                        <a:pt x="515" y="662"/>
                      </a:cubicBezTo>
                      <a:cubicBezTo>
                        <a:pt x="487" y="661"/>
                        <a:pt x="487" y="661"/>
                        <a:pt x="487" y="661"/>
                      </a:cubicBezTo>
                      <a:cubicBezTo>
                        <a:pt x="477" y="676"/>
                        <a:pt x="463" y="689"/>
                        <a:pt x="449" y="702"/>
                      </a:cubicBezTo>
                      <a:cubicBezTo>
                        <a:pt x="464" y="763"/>
                        <a:pt x="464" y="763"/>
                        <a:pt x="464" y="763"/>
                      </a:cubicBezTo>
                      <a:cubicBezTo>
                        <a:pt x="456" y="770"/>
                        <a:pt x="451" y="772"/>
                        <a:pt x="444" y="779"/>
                      </a:cubicBezTo>
                      <a:cubicBezTo>
                        <a:pt x="437" y="785"/>
                        <a:pt x="427" y="787"/>
                        <a:pt x="420" y="793"/>
                      </a:cubicBezTo>
                      <a:cubicBezTo>
                        <a:pt x="390" y="787"/>
                        <a:pt x="390" y="787"/>
                        <a:pt x="390" y="787"/>
                      </a:cubicBezTo>
                      <a:cubicBezTo>
                        <a:pt x="359" y="757"/>
                        <a:pt x="359" y="757"/>
                        <a:pt x="359" y="757"/>
                      </a:cubicBezTo>
                      <a:cubicBezTo>
                        <a:pt x="346" y="756"/>
                        <a:pt x="334" y="762"/>
                        <a:pt x="325" y="763"/>
                      </a:cubicBezTo>
                      <a:cubicBezTo>
                        <a:pt x="304" y="820"/>
                        <a:pt x="304" y="820"/>
                        <a:pt x="304" y="820"/>
                      </a:cubicBezTo>
                      <a:cubicBezTo>
                        <a:pt x="290" y="819"/>
                        <a:pt x="280" y="820"/>
                        <a:pt x="272" y="817"/>
                      </a:cubicBezTo>
                      <a:cubicBezTo>
                        <a:pt x="272" y="817"/>
                        <a:pt x="272" y="817"/>
                        <a:pt x="268" y="816"/>
                      </a:cubicBezTo>
                      <a:cubicBezTo>
                        <a:pt x="241" y="815"/>
                        <a:pt x="241" y="815"/>
                        <a:pt x="241" y="815"/>
                      </a:cubicBezTo>
                      <a:cubicBezTo>
                        <a:pt x="241" y="815"/>
                        <a:pt x="241" y="815"/>
                        <a:pt x="241" y="815"/>
                      </a:cubicBezTo>
                      <a:cubicBezTo>
                        <a:pt x="233" y="812"/>
                        <a:pt x="227" y="814"/>
                        <a:pt x="219" y="811"/>
                      </a:cubicBezTo>
                      <a:cubicBezTo>
                        <a:pt x="208" y="752"/>
                        <a:pt x="208" y="752"/>
                        <a:pt x="208" y="752"/>
                      </a:cubicBezTo>
                      <a:cubicBezTo>
                        <a:pt x="200" y="749"/>
                        <a:pt x="188" y="744"/>
                        <a:pt x="180" y="741"/>
                      </a:cubicBezTo>
                      <a:cubicBezTo>
                        <a:pt x="139" y="763"/>
                        <a:pt x="139" y="763"/>
                        <a:pt x="139" y="763"/>
                      </a:cubicBezTo>
                      <a:cubicBezTo>
                        <a:pt x="108" y="761"/>
                        <a:pt x="108" y="761"/>
                        <a:pt x="108" y="761"/>
                      </a:cubicBezTo>
                      <a:cubicBezTo>
                        <a:pt x="97" y="752"/>
                        <a:pt x="84" y="738"/>
                        <a:pt x="70" y="724"/>
                      </a:cubicBezTo>
                      <a:cubicBezTo>
                        <a:pt x="96" y="669"/>
                        <a:pt x="96" y="669"/>
                        <a:pt x="96" y="669"/>
                      </a:cubicBezTo>
                      <a:cubicBezTo>
                        <a:pt x="93" y="663"/>
                        <a:pt x="86" y="656"/>
                        <a:pt x="81" y="645"/>
                      </a:cubicBezTo>
                      <a:cubicBezTo>
                        <a:pt x="79" y="639"/>
                        <a:pt x="72" y="632"/>
                        <a:pt x="71" y="622"/>
                      </a:cubicBezTo>
                      <a:cubicBezTo>
                        <a:pt x="39" y="620"/>
                        <a:pt x="39" y="620"/>
                        <a:pt x="39" y="620"/>
                      </a:cubicBezTo>
                      <a:cubicBezTo>
                        <a:pt x="8" y="618"/>
                        <a:pt x="8" y="618"/>
                        <a:pt x="8" y="618"/>
                      </a:cubicBezTo>
                      <a:cubicBezTo>
                        <a:pt x="4" y="602"/>
                        <a:pt x="2" y="583"/>
                        <a:pt x="0" y="564"/>
                      </a:cubicBezTo>
                      <a:cubicBezTo>
                        <a:pt x="52" y="537"/>
                        <a:pt x="52" y="537"/>
                        <a:pt x="52" y="537"/>
                      </a:cubicBezTo>
                      <a:cubicBezTo>
                        <a:pt x="50" y="517"/>
                        <a:pt x="53" y="496"/>
                        <a:pt x="55" y="478"/>
                      </a:cubicBezTo>
                      <a:cubicBezTo>
                        <a:pt x="10" y="438"/>
                        <a:pt x="10" y="438"/>
                        <a:pt x="10" y="438"/>
                      </a:cubicBezTo>
                      <a:cubicBezTo>
                        <a:pt x="16" y="422"/>
                        <a:pt x="22" y="405"/>
                        <a:pt x="32" y="390"/>
                      </a:cubicBezTo>
                      <a:cubicBezTo>
                        <a:pt x="89" y="398"/>
                        <a:pt x="89" y="398"/>
                        <a:pt x="89" y="398"/>
                      </a:cubicBezTo>
                      <a:cubicBezTo>
                        <a:pt x="101" y="379"/>
                        <a:pt x="111" y="364"/>
                        <a:pt x="125" y="351"/>
                      </a:cubicBezTo>
                      <a:cubicBezTo>
                        <a:pt x="113" y="296"/>
                        <a:pt x="113" y="296"/>
                        <a:pt x="113" y="296"/>
                      </a:cubicBezTo>
                      <a:cubicBezTo>
                        <a:pt x="120" y="289"/>
                        <a:pt x="127" y="282"/>
                        <a:pt x="133" y="280"/>
                      </a:cubicBezTo>
                      <a:cubicBezTo>
                        <a:pt x="140" y="273"/>
                        <a:pt x="150" y="272"/>
                        <a:pt x="157" y="266"/>
                      </a:cubicBezTo>
                      <a:cubicBezTo>
                        <a:pt x="188" y="268"/>
                        <a:pt x="188" y="268"/>
                        <a:pt x="188" y="268"/>
                      </a:cubicBezTo>
                      <a:cubicBezTo>
                        <a:pt x="217" y="302"/>
                        <a:pt x="217" y="302"/>
                        <a:pt x="217" y="302"/>
                      </a:cubicBezTo>
                      <a:cubicBezTo>
                        <a:pt x="229" y="297"/>
                        <a:pt x="242" y="297"/>
                        <a:pt x="252" y="296"/>
                      </a:cubicBezTo>
                      <a:cubicBezTo>
                        <a:pt x="274" y="235"/>
                        <a:pt x="274" y="235"/>
                        <a:pt x="274" y="235"/>
                      </a:cubicBezTo>
                      <a:cubicBezTo>
                        <a:pt x="283" y="238"/>
                        <a:pt x="296" y="239"/>
                        <a:pt x="306" y="237"/>
                      </a:cubicBezTo>
                      <a:cubicBezTo>
                        <a:pt x="306" y="237"/>
                        <a:pt x="306" y="237"/>
                        <a:pt x="306" y="237"/>
                      </a:cubicBezTo>
                      <a:cubicBezTo>
                        <a:pt x="306" y="237"/>
                        <a:pt x="306" y="237"/>
                        <a:pt x="306" y="237"/>
                      </a:cubicBezTo>
                      <a:cubicBezTo>
                        <a:pt x="306" y="237"/>
                        <a:pt x="306" y="237"/>
                        <a:pt x="306" y="237"/>
                      </a:cubicBezTo>
                      <a:cubicBezTo>
                        <a:pt x="336" y="244"/>
                        <a:pt x="336" y="244"/>
                        <a:pt x="336" y="244"/>
                      </a:cubicBezTo>
                      <a:cubicBezTo>
                        <a:pt x="342" y="241"/>
                        <a:pt x="350" y="244"/>
                        <a:pt x="354" y="246"/>
                      </a:cubicBezTo>
                      <a:cubicBezTo>
                        <a:pt x="368" y="307"/>
                        <a:pt x="368" y="307"/>
                        <a:pt x="368" y="307"/>
                      </a:cubicBezTo>
                      <a:cubicBezTo>
                        <a:pt x="376" y="310"/>
                        <a:pt x="389" y="314"/>
                        <a:pt x="397" y="317"/>
                      </a:cubicBezTo>
                      <a:cubicBezTo>
                        <a:pt x="439" y="291"/>
                        <a:pt x="439" y="291"/>
                        <a:pt x="439" y="291"/>
                      </a:cubicBezTo>
                      <a:cubicBezTo>
                        <a:pt x="465" y="296"/>
                        <a:pt x="465" y="296"/>
                        <a:pt x="465" y="296"/>
                      </a:cubicBezTo>
                      <a:cubicBezTo>
                        <a:pt x="480" y="306"/>
                        <a:pt x="494" y="316"/>
                        <a:pt x="504" y="329"/>
                      </a:cubicBezTo>
                      <a:cubicBezTo>
                        <a:pt x="478" y="385"/>
                        <a:pt x="478" y="385"/>
                        <a:pt x="478" y="385"/>
                      </a:cubicBezTo>
                      <a:cubicBezTo>
                        <a:pt x="485" y="392"/>
                        <a:pt x="490" y="403"/>
                        <a:pt x="497" y="410"/>
                      </a:cubicBezTo>
                      <a:cubicBezTo>
                        <a:pt x="498" y="419"/>
                        <a:pt x="505" y="427"/>
                        <a:pt x="507" y="432"/>
                      </a:cubicBezTo>
                      <a:cubicBezTo>
                        <a:pt x="539" y="435"/>
                        <a:pt x="539" y="435"/>
                        <a:pt x="539" y="435"/>
                      </a:cubicBezTo>
                      <a:cubicBezTo>
                        <a:pt x="565" y="440"/>
                        <a:pt x="565" y="440"/>
                        <a:pt x="565" y="440"/>
                      </a:cubicBezTo>
                      <a:cubicBezTo>
                        <a:pt x="565" y="440"/>
                        <a:pt x="565" y="440"/>
                        <a:pt x="565" y="440"/>
                      </a:cubicBezTo>
                      <a:close/>
                      <a:moveTo>
                        <a:pt x="376" y="462"/>
                      </a:moveTo>
                      <a:cubicBezTo>
                        <a:pt x="360" y="429"/>
                        <a:pt x="331" y="409"/>
                        <a:pt x="295" y="405"/>
                      </a:cubicBezTo>
                      <a:cubicBezTo>
                        <a:pt x="295" y="405"/>
                        <a:pt x="291" y="403"/>
                        <a:pt x="287" y="402"/>
                      </a:cubicBezTo>
                      <a:cubicBezTo>
                        <a:pt x="261" y="397"/>
                        <a:pt x="235" y="405"/>
                        <a:pt x="211" y="420"/>
                      </a:cubicBezTo>
                      <a:cubicBezTo>
                        <a:pt x="156" y="455"/>
                        <a:pt x="137" y="531"/>
                        <a:pt x="171" y="590"/>
                      </a:cubicBezTo>
                      <a:cubicBezTo>
                        <a:pt x="186" y="623"/>
                        <a:pt x="216" y="644"/>
                        <a:pt x="250" y="652"/>
                      </a:cubicBezTo>
                      <a:cubicBezTo>
                        <a:pt x="250" y="652"/>
                        <a:pt x="256" y="649"/>
                        <a:pt x="260" y="651"/>
                      </a:cubicBezTo>
                      <a:cubicBezTo>
                        <a:pt x="286" y="656"/>
                        <a:pt x="311" y="651"/>
                        <a:pt x="334" y="637"/>
                      </a:cubicBezTo>
                      <a:cubicBezTo>
                        <a:pt x="391" y="597"/>
                        <a:pt x="410" y="521"/>
                        <a:pt x="376" y="462"/>
                      </a:cubicBezTo>
                      <a:close/>
                    </a:path>
                  </a:pathLst>
                </a:custGeom>
                <a:solidFill>
                  <a:schemeClr val="bg1"/>
                </a:solidFill>
                <a:ln>
                  <a:solidFill>
                    <a:schemeClr val="accent1"/>
                  </a:solidFill>
                </a:ln>
              </p:spPr>
              <p:txBody>
                <a:bodyPr vert="horz" wrap="square" lIns="93247" tIns="46624" rIns="93247" bIns="46624" numCol="1" anchor="t" anchorCtr="0" compatLnSpc="1">
                  <a:prstTxWarp prst="textNoShape">
                    <a:avLst/>
                  </a:prstTxWarp>
                </a:bodyPr>
                <a:lstStyle/>
                <a:p>
                  <a:pPr defTabSz="685800" fontAlgn="auto">
                    <a:spcBef>
                      <a:spcPts val="0"/>
                    </a:spcBef>
                    <a:spcAft>
                      <a:spcPts val="0"/>
                    </a:spcAft>
                    <a:defRPr/>
                  </a:pPr>
                  <a:endParaRPr lang="en-US" sz="1836" b="0" kern="0" dirty="0">
                    <a:solidFill>
                      <a:srgbClr val="505050"/>
                    </a:solidFill>
                    <a:cs typeface="+mn-cs"/>
                  </a:endParaRPr>
                </a:p>
              </p:txBody>
            </p:sp>
          </p:grpSp>
        </p:grpSp>
        <p:grpSp>
          <p:nvGrpSpPr>
            <p:cNvPr id="144" name="Group 143">
              <a:extLst>
                <a:ext uri="{FF2B5EF4-FFF2-40B4-BE49-F238E27FC236}">
                  <a16:creationId xmlns:a16="http://schemas.microsoft.com/office/drawing/2014/main" id="{1BDD6E45-E3D9-42B3-A107-3B63EEF250D4}"/>
                </a:ext>
              </a:extLst>
            </p:cNvPr>
            <p:cNvGrpSpPr/>
            <p:nvPr/>
          </p:nvGrpSpPr>
          <p:grpSpPr>
            <a:xfrm>
              <a:off x="3172136" y="4665731"/>
              <a:ext cx="415999" cy="415999"/>
              <a:chOff x="3786609" y="4334344"/>
              <a:chExt cx="709838" cy="709838"/>
            </a:xfrm>
          </p:grpSpPr>
          <p:sp>
            <p:nvSpPr>
              <p:cNvPr id="147" name="Oval 146">
                <a:extLst>
                  <a:ext uri="{FF2B5EF4-FFF2-40B4-BE49-F238E27FC236}">
                    <a16:creationId xmlns:a16="http://schemas.microsoft.com/office/drawing/2014/main" id="{067761D4-BD8A-4994-9CAB-1FD6F74F25B6}"/>
                  </a:ext>
                </a:extLst>
              </p:cNvPr>
              <p:cNvSpPr/>
              <p:nvPr/>
            </p:nvSpPr>
            <p:spPr bwMode="auto">
              <a:xfrm>
                <a:off x="3786609" y="4334344"/>
                <a:ext cx="709838" cy="709838"/>
              </a:xfrm>
              <a:prstGeom prst="ellipse">
                <a:avLst/>
              </a:prstGeom>
              <a:solidFill>
                <a:schemeClr val="bg1"/>
              </a:solidFill>
              <a:ln w="9525"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713152">
                  <a:lnSpc>
                    <a:spcPct val="90000"/>
                  </a:lnSpc>
                  <a:defRPr/>
                </a:pPr>
                <a:endParaRPr lang="en-US" sz="1836" b="0" kern="0" dirty="0" err="1">
                  <a:gradFill>
                    <a:gsLst>
                      <a:gs pos="0">
                        <a:srgbClr val="FFFFFF"/>
                      </a:gs>
                      <a:gs pos="100000">
                        <a:srgbClr val="FFFFFF"/>
                      </a:gs>
                    </a:gsLst>
                    <a:lin ang="5400000" scaled="0"/>
                  </a:gradFill>
                  <a:ea typeface="Verdana" panose="020B0604030504040204" pitchFamily="34" charset="0"/>
                  <a:cs typeface="Segoe UI" pitchFamily="34" charset="0"/>
                </a:endParaRPr>
              </a:p>
            </p:txBody>
          </p:sp>
          <p:grpSp>
            <p:nvGrpSpPr>
              <p:cNvPr id="148" name="Group 147">
                <a:extLst>
                  <a:ext uri="{FF2B5EF4-FFF2-40B4-BE49-F238E27FC236}">
                    <a16:creationId xmlns:a16="http://schemas.microsoft.com/office/drawing/2014/main" id="{D07B3180-4B3E-4850-B35D-41A63CF3D9A9}"/>
                  </a:ext>
                </a:extLst>
              </p:cNvPr>
              <p:cNvGrpSpPr/>
              <p:nvPr/>
            </p:nvGrpSpPr>
            <p:grpSpPr>
              <a:xfrm>
                <a:off x="3912354" y="4524177"/>
                <a:ext cx="450795" cy="335921"/>
                <a:chOff x="8584104" y="1973913"/>
                <a:chExt cx="366775" cy="273311"/>
              </a:xfrm>
            </p:grpSpPr>
            <p:sp>
              <p:nvSpPr>
                <p:cNvPr id="149" name="Freeform 5">
                  <a:extLst>
                    <a:ext uri="{FF2B5EF4-FFF2-40B4-BE49-F238E27FC236}">
                      <a16:creationId xmlns:a16="http://schemas.microsoft.com/office/drawing/2014/main" id="{51F9E7E7-03F3-48EC-BAF4-5ADE48CD00F9}"/>
                    </a:ext>
                  </a:extLst>
                </p:cNvPr>
                <p:cNvSpPr>
                  <a:spLocks noChangeAspect="1" noEditPoints="1"/>
                </p:cNvSpPr>
                <p:nvPr/>
              </p:nvSpPr>
              <p:spPr bwMode="auto">
                <a:xfrm>
                  <a:off x="8584104" y="1973913"/>
                  <a:ext cx="366775" cy="27331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rgbClr val="505050"/>
                </a:solidFill>
                <a:ln>
                  <a:noFill/>
                </a:ln>
                <a:extLst/>
              </p:spPr>
              <p:txBody>
                <a:bodyPr vert="horz" wrap="square" lIns="93247" tIns="46624" rIns="93247" bIns="46624" numCol="1" anchor="t" anchorCtr="0" compatLnSpc="1">
                  <a:prstTxWarp prst="textNoShape">
                    <a:avLst/>
                  </a:prstTxWarp>
                </a:bodyPr>
                <a:lstStyle/>
                <a:p>
                  <a:pPr defTabSz="685800" fontAlgn="auto">
                    <a:spcBef>
                      <a:spcPts val="0"/>
                    </a:spcBef>
                    <a:spcAft>
                      <a:spcPts val="0"/>
                    </a:spcAft>
                    <a:defRPr/>
                  </a:pPr>
                  <a:endParaRPr lang="en-US" sz="1836" b="0" kern="0" dirty="0">
                    <a:solidFill>
                      <a:srgbClr val="505050"/>
                    </a:solidFill>
                    <a:cs typeface="+mn-cs"/>
                  </a:endParaRPr>
                </a:p>
              </p:txBody>
            </p:sp>
            <p:sp>
              <p:nvSpPr>
                <p:cNvPr id="150" name="Freeform 36">
                  <a:extLst>
                    <a:ext uri="{FF2B5EF4-FFF2-40B4-BE49-F238E27FC236}">
                      <a16:creationId xmlns:a16="http://schemas.microsoft.com/office/drawing/2014/main" id="{D5D1C58F-AA6E-442D-AEB7-630CE086D96D}"/>
                    </a:ext>
                  </a:extLst>
                </p:cNvPr>
                <p:cNvSpPr>
                  <a:spLocks noChangeAspect="1" noEditPoints="1"/>
                </p:cNvSpPr>
                <p:nvPr/>
              </p:nvSpPr>
              <p:spPr bwMode="auto">
                <a:xfrm>
                  <a:off x="8670280" y="2010350"/>
                  <a:ext cx="199449" cy="185654"/>
                </a:xfrm>
                <a:custGeom>
                  <a:avLst/>
                  <a:gdLst>
                    <a:gd name="T0" fmla="*/ 689 w 881"/>
                    <a:gd name="T1" fmla="*/ 277 h 820"/>
                    <a:gd name="T2" fmla="*/ 597 w 881"/>
                    <a:gd name="T3" fmla="*/ 188 h 820"/>
                    <a:gd name="T4" fmla="*/ 207 w 881"/>
                    <a:gd name="T5" fmla="*/ 566 h 820"/>
                    <a:gd name="T6" fmla="*/ 339 w 881"/>
                    <a:gd name="T7" fmla="*/ 486 h 820"/>
                    <a:gd name="T8" fmla="*/ 841 w 881"/>
                    <a:gd name="T9" fmla="*/ 394 h 820"/>
                    <a:gd name="T10" fmla="*/ 834 w 881"/>
                    <a:gd name="T11" fmla="*/ 400 h 820"/>
                    <a:gd name="T12" fmla="*/ 788 w 881"/>
                    <a:gd name="T13" fmla="*/ 448 h 820"/>
                    <a:gd name="T14" fmla="*/ 694 w 881"/>
                    <a:gd name="T15" fmla="*/ 441 h 820"/>
                    <a:gd name="T16" fmla="*/ 644 w 881"/>
                    <a:gd name="T17" fmla="*/ 501 h 820"/>
                    <a:gd name="T18" fmla="*/ 601 w 881"/>
                    <a:gd name="T19" fmla="*/ 430 h 820"/>
                    <a:gd name="T20" fmla="*/ 541 w 881"/>
                    <a:gd name="T21" fmla="*/ 403 h 820"/>
                    <a:gd name="T22" fmla="*/ 527 w 881"/>
                    <a:gd name="T23" fmla="*/ 403 h 820"/>
                    <a:gd name="T24" fmla="*/ 535 w 881"/>
                    <a:gd name="T25" fmla="*/ 345 h 820"/>
                    <a:gd name="T26" fmla="*/ 489 w 881"/>
                    <a:gd name="T27" fmla="*/ 268 h 820"/>
                    <a:gd name="T28" fmla="*/ 441 w 881"/>
                    <a:gd name="T29" fmla="*/ 260 h 820"/>
                    <a:gd name="T30" fmla="*/ 397 w 881"/>
                    <a:gd name="T31" fmla="*/ 280 h 820"/>
                    <a:gd name="T32" fmla="*/ 384 w 881"/>
                    <a:gd name="T33" fmla="*/ 215 h 820"/>
                    <a:gd name="T34" fmla="*/ 444 w 881"/>
                    <a:gd name="T35" fmla="*/ 164 h 820"/>
                    <a:gd name="T36" fmla="*/ 453 w 881"/>
                    <a:gd name="T37" fmla="*/ 65 h 820"/>
                    <a:gd name="T38" fmla="*/ 476 w 881"/>
                    <a:gd name="T39" fmla="*/ 41 h 820"/>
                    <a:gd name="T40" fmla="*/ 558 w 881"/>
                    <a:gd name="T41" fmla="*/ 44 h 820"/>
                    <a:gd name="T42" fmla="*/ 642 w 881"/>
                    <a:gd name="T43" fmla="*/ 5 h 820"/>
                    <a:gd name="T44" fmla="*/ 776 w 881"/>
                    <a:gd name="T45" fmla="*/ 69 h 820"/>
                    <a:gd name="T46" fmla="*/ 783 w 881"/>
                    <a:gd name="T47" fmla="*/ 150 h 820"/>
                    <a:gd name="T48" fmla="*/ 881 w 881"/>
                    <a:gd name="T49" fmla="*/ 274 h 820"/>
                    <a:gd name="T50" fmla="*/ 806 w 881"/>
                    <a:gd name="T51" fmla="*/ 339 h 820"/>
                    <a:gd name="T52" fmla="*/ 707 w 881"/>
                    <a:gd name="T53" fmla="*/ 168 h 820"/>
                    <a:gd name="T54" fmla="*/ 582 w 881"/>
                    <a:gd name="T55" fmla="*/ 293 h 820"/>
                    <a:gd name="T56" fmla="*/ 707 w 881"/>
                    <a:gd name="T57" fmla="*/ 168 h 820"/>
                    <a:gd name="T58" fmla="*/ 525 w 881"/>
                    <a:gd name="T59" fmla="*/ 522 h 820"/>
                    <a:gd name="T60" fmla="*/ 545 w 881"/>
                    <a:gd name="T61" fmla="*/ 668 h 820"/>
                    <a:gd name="T62" fmla="*/ 449 w 881"/>
                    <a:gd name="T63" fmla="*/ 702 h 820"/>
                    <a:gd name="T64" fmla="*/ 420 w 881"/>
                    <a:gd name="T65" fmla="*/ 793 h 820"/>
                    <a:gd name="T66" fmla="*/ 325 w 881"/>
                    <a:gd name="T67" fmla="*/ 763 h 820"/>
                    <a:gd name="T68" fmla="*/ 268 w 881"/>
                    <a:gd name="T69" fmla="*/ 816 h 820"/>
                    <a:gd name="T70" fmla="*/ 219 w 881"/>
                    <a:gd name="T71" fmla="*/ 811 h 820"/>
                    <a:gd name="T72" fmla="*/ 139 w 881"/>
                    <a:gd name="T73" fmla="*/ 763 h 820"/>
                    <a:gd name="T74" fmla="*/ 96 w 881"/>
                    <a:gd name="T75" fmla="*/ 669 h 820"/>
                    <a:gd name="T76" fmla="*/ 39 w 881"/>
                    <a:gd name="T77" fmla="*/ 620 h 820"/>
                    <a:gd name="T78" fmla="*/ 52 w 881"/>
                    <a:gd name="T79" fmla="*/ 537 h 820"/>
                    <a:gd name="T80" fmla="*/ 32 w 881"/>
                    <a:gd name="T81" fmla="*/ 390 h 820"/>
                    <a:gd name="T82" fmla="*/ 113 w 881"/>
                    <a:gd name="T83" fmla="*/ 296 h 820"/>
                    <a:gd name="T84" fmla="*/ 188 w 881"/>
                    <a:gd name="T85" fmla="*/ 268 h 820"/>
                    <a:gd name="T86" fmla="*/ 274 w 881"/>
                    <a:gd name="T87" fmla="*/ 235 h 820"/>
                    <a:gd name="T88" fmla="*/ 306 w 881"/>
                    <a:gd name="T89" fmla="*/ 237 h 820"/>
                    <a:gd name="T90" fmla="*/ 354 w 881"/>
                    <a:gd name="T91" fmla="*/ 246 h 820"/>
                    <a:gd name="T92" fmla="*/ 439 w 881"/>
                    <a:gd name="T93" fmla="*/ 291 h 820"/>
                    <a:gd name="T94" fmla="*/ 478 w 881"/>
                    <a:gd name="T95" fmla="*/ 385 h 820"/>
                    <a:gd name="T96" fmla="*/ 539 w 881"/>
                    <a:gd name="T97" fmla="*/ 435 h 820"/>
                    <a:gd name="T98" fmla="*/ 376 w 881"/>
                    <a:gd name="T99" fmla="*/ 462 h 820"/>
                    <a:gd name="T100" fmla="*/ 211 w 881"/>
                    <a:gd name="T101" fmla="*/ 420 h 820"/>
                    <a:gd name="T102" fmla="*/ 260 w 881"/>
                    <a:gd name="T103" fmla="*/ 6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1" h="820">
                      <a:moveTo>
                        <a:pt x="635" y="174"/>
                      </a:moveTo>
                      <a:cubicBezTo>
                        <a:pt x="653" y="176"/>
                        <a:pt x="669" y="182"/>
                        <a:pt x="682" y="196"/>
                      </a:cubicBezTo>
                      <a:cubicBezTo>
                        <a:pt x="706" y="219"/>
                        <a:pt x="711" y="258"/>
                        <a:pt x="689" y="277"/>
                      </a:cubicBezTo>
                      <a:cubicBezTo>
                        <a:pt x="682" y="284"/>
                        <a:pt x="667" y="288"/>
                        <a:pt x="653" y="287"/>
                      </a:cubicBezTo>
                      <a:cubicBezTo>
                        <a:pt x="634" y="289"/>
                        <a:pt x="619" y="279"/>
                        <a:pt x="609" y="271"/>
                      </a:cubicBezTo>
                      <a:cubicBezTo>
                        <a:pt x="582" y="242"/>
                        <a:pt x="576" y="208"/>
                        <a:pt x="597" y="188"/>
                      </a:cubicBezTo>
                      <a:cubicBezTo>
                        <a:pt x="606" y="177"/>
                        <a:pt x="621" y="174"/>
                        <a:pt x="635" y="174"/>
                      </a:cubicBezTo>
                      <a:close/>
                      <a:moveTo>
                        <a:pt x="234" y="456"/>
                      </a:moveTo>
                      <a:cubicBezTo>
                        <a:pt x="198" y="480"/>
                        <a:pt x="184" y="530"/>
                        <a:pt x="207" y="566"/>
                      </a:cubicBezTo>
                      <a:cubicBezTo>
                        <a:pt x="218" y="589"/>
                        <a:pt x="237" y="600"/>
                        <a:pt x="258" y="604"/>
                      </a:cubicBezTo>
                      <a:cubicBezTo>
                        <a:pt x="275" y="610"/>
                        <a:pt x="296" y="604"/>
                        <a:pt x="312" y="596"/>
                      </a:cubicBezTo>
                      <a:cubicBezTo>
                        <a:pt x="349" y="573"/>
                        <a:pt x="363" y="522"/>
                        <a:pt x="339" y="486"/>
                      </a:cubicBezTo>
                      <a:cubicBezTo>
                        <a:pt x="327" y="467"/>
                        <a:pt x="310" y="452"/>
                        <a:pt x="288" y="448"/>
                      </a:cubicBezTo>
                      <a:cubicBezTo>
                        <a:pt x="270" y="446"/>
                        <a:pt x="251" y="448"/>
                        <a:pt x="234" y="456"/>
                      </a:cubicBezTo>
                      <a:close/>
                      <a:moveTo>
                        <a:pt x="841" y="394"/>
                      </a:moveTo>
                      <a:cubicBezTo>
                        <a:pt x="839" y="398"/>
                        <a:pt x="835" y="396"/>
                        <a:pt x="834" y="400"/>
                      </a:cubicBezTo>
                      <a:cubicBezTo>
                        <a:pt x="834" y="400"/>
                        <a:pt x="834" y="400"/>
                        <a:pt x="834" y="400"/>
                      </a:cubicBezTo>
                      <a:cubicBezTo>
                        <a:pt x="834" y="400"/>
                        <a:pt x="834" y="400"/>
                        <a:pt x="834" y="400"/>
                      </a:cubicBezTo>
                      <a:cubicBezTo>
                        <a:pt x="834" y="400"/>
                        <a:pt x="834" y="400"/>
                        <a:pt x="834" y="400"/>
                      </a:cubicBezTo>
                      <a:cubicBezTo>
                        <a:pt x="795" y="442"/>
                        <a:pt x="795" y="442"/>
                        <a:pt x="795" y="442"/>
                      </a:cubicBezTo>
                      <a:cubicBezTo>
                        <a:pt x="794" y="446"/>
                        <a:pt x="794" y="446"/>
                        <a:pt x="788" y="448"/>
                      </a:cubicBezTo>
                      <a:cubicBezTo>
                        <a:pt x="785" y="456"/>
                        <a:pt x="780" y="459"/>
                        <a:pt x="774" y="461"/>
                      </a:cubicBezTo>
                      <a:cubicBezTo>
                        <a:pt x="722" y="428"/>
                        <a:pt x="722" y="428"/>
                        <a:pt x="722" y="428"/>
                      </a:cubicBezTo>
                      <a:cubicBezTo>
                        <a:pt x="710" y="433"/>
                        <a:pt x="703" y="440"/>
                        <a:pt x="694" y="441"/>
                      </a:cubicBezTo>
                      <a:cubicBezTo>
                        <a:pt x="690" y="463"/>
                        <a:pt x="690" y="463"/>
                        <a:pt x="690" y="463"/>
                      </a:cubicBezTo>
                      <a:cubicBezTo>
                        <a:pt x="652" y="504"/>
                        <a:pt x="652" y="504"/>
                        <a:pt x="652" y="504"/>
                      </a:cubicBezTo>
                      <a:cubicBezTo>
                        <a:pt x="652" y="504"/>
                        <a:pt x="648" y="503"/>
                        <a:pt x="644" y="501"/>
                      </a:cubicBezTo>
                      <a:cubicBezTo>
                        <a:pt x="634" y="502"/>
                        <a:pt x="624" y="503"/>
                        <a:pt x="612" y="499"/>
                      </a:cubicBezTo>
                      <a:cubicBezTo>
                        <a:pt x="611" y="489"/>
                        <a:pt x="611" y="489"/>
                        <a:pt x="611" y="489"/>
                      </a:cubicBezTo>
                      <a:cubicBezTo>
                        <a:pt x="609" y="470"/>
                        <a:pt x="603" y="449"/>
                        <a:pt x="601" y="430"/>
                      </a:cubicBezTo>
                      <a:cubicBezTo>
                        <a:pt x="594" y="409"/>
                        <a:pt x="594" y="409"/>
                        <a:pt x="594" y="409"/>
                      </a:cubicBezTo>
                      <a:cubicBezTo>
                        <a:pt x="573" y="405"/>
                        <a:pt x="573" y="405"/>
                        <a:pt x="573" y="405"/>
                      </a:cubicBezTo>
                      <a:cubicBezTo>
                        <a:pt x="541" y="403"/>
                        <a:pt x="541" y="403"/>
                        <a:pt x="541" y="403"/>
                      </a:cubicBezTo>
                      <a:cubicBezTo>
                        <a:pt x="541" y="403"/>
                        <a:pt x="541" y="403"/>
                        <a:pt x="541" y="403"/>
                      </a:cubicBezTo>
                      <a:cubicBezTo>
                        <a:pt x="537" y="402"/>
                        <a:pt x="537" y="402"/>
                        <a:pt x="537" y="402"/>
                      </a:cubicBezTo>
                      <a:cubicBezTo>
                        <a:pt x="527" y="403"/>
                        <a:pt x="527" y="403"/>
                        <a:pt x="527" y="403"/>
                      </a:cubicBezTo>
                      <a:cubicBezTo>
                        <a:pt x="529" y="399"/>
                        <a:pt x="525" y="397"/>
                        <a:pt x="526" y="393"/>
                      </a:cubicBezTo>
                      <a:cubicBezTo>
                        <a:pt x="522" y="391"/>
                        <a:pt x="520" y="386"/>
                        <a:pt x="521" y="382"/>
                      </a:cubicBezTo>
                      <a:cubicBezTo>
                        <a:pt x="535" y="345"/>
                        <a:pt x="535" y="345"/>
                        <a:pt x="535" y="345"/>
                      </a:cubicBezTo>
                      <a:cubicBezTo>
                        <a:pt x="546" y="326"/>
                        <a:pt x="546" y="326"/>
                        <a:pt x="546" y="326"/>
                      </a:cubicBezTo>
                      <a:cubicBezTo>
                        <a:pt x="530" y="307"/>
                        <a:pt x="530" y="307"/>
                        <a:pt x="530" y="307"/>
                      </a:cubicBezTo>
                      <a:cubicBezTo>
                        <a:pt x="517" y="292"/>
                        <a:pt x="504" y="278"/>
                        <a:pt x="489" y="268"/>
                      </a:cubicBezTo>
                      <a:cubicBezTo>
                        <a:pt x="482" y="261"/>
                        <a:pt x="482" y="261"/>
                        <a:pt x="482" y="261"/>
                      </a:cubicBezTo>
                      <a:cubicBezTo>
                        <a:pt x="473" y="262"/>
                        <a:pt x="473" y="262"/>
                        <a:pt x="473" y="262"/>
                      </a:cubicBezTo>
                      <a:cubicBezTo>
                        <a:pt x="441" y="260"/>
                        <a:pt x="441" y="260"/>
                        <a:pt x="441" y="260"/>
                      </a:cubicBezTo>
                      <a:cubicBezTo>
                        <a:pt x="429" y="255"/>
                        <a:pt x="429" y="255"/>
                        <a:pt x="429" y="255"/>
                      </a:cubicBezTo>
                      <a:cubicBezTo>
                        <a:pt x="416" y="264"/>
                        <a:pt x="416" y="264"/>
                        <a:pt x="416" y="264"/>
                      </a:cubicBezTo>
                      <a:cubicBezTo>
                        <a:pt x="397" y="280"/>
                        <a:pt x="397" y="280"/>
                        <a:pt x="397" y="280"/>
                      </a:cubicBezTo>
                      <a:cubicBezTo>
                        <a:pt x="388" y="240"/>
                        <a:pt x="388" y="240"/>
                        <a:pt x="388" y="240"/>
                      </a:cubicBezTo>
                      <a:cubicBezTo>
                        <a:pt x="384" y="215"/>
                        <a:pt x="384" y="215"/>
                        <a:pt x="384" y="215"/>
                      </a:cubicBezTo>
                      <a:cubicBezTo>
                        <a:pt x="384" y="215"/>
                        <a:pt x="384" y="215"/>
                        <a:pt x="384" y="215"/>
                      </a:cubicBezTo>
                      <a:cubicBezTo>
                        <a:pt x="408" y="187"/>
                        <a:pt x="408" y="187"/>
                        <a:pt x="408" y="187"/>
                      </a:cubicBezTo>
                      <a:cubicBezTo>
                        <a:pt x="437" y="184"/>
                        <a:pt x="437" y="184"/>
                        <a:pt x="437" y="184"/>
                      </a:cubicBezTo>
                      <a:cubicBezTo>
                        <a:pt x="440" y="176"/>
                        <a:pt x="441" y="172"/>
                        <a:pt x="444" y="164"/>
                      </a:cubicBezTo>
                      <a:cubicBezTo>
                        <a:pt x="413" y="111"/>
                        <a:pt x="413" y="111"/>
                        <a:pt x="413" y="111"/>
                      </a:cubicBezTo>
                      <a:cubicBezTo>
                        <a:pt x="413" y="111"/>
                        <a:pt x="415" y="106"/>
                        <a:pt x="416" y="102"/>
                      </a:cubicBezTo>
                      <a:cubicBezTo>
                        <a:pt x="453" y="65"/>
                        <a:pt x="453" y="65"/>
                        <a:pt x="453" y="65"/>
                      </a:cubicBezTo>
                      <a:cubicBezTo>
                        <a:pt x="453" y="65"/>
                        <a:pt x="453" y="65"/>
                        <a:pt x="453" y="65"/>
                      </a:cubicBezTo>
                      <a:cubicBezTo>
                        <a:pt x="455" y="61"/>
                        <a:pt x="460" y="59"/>
                        <a:pt x="462" y="54"/>
                      </a:cubicBezTo>
                      <a:cubicBezTo>
                        <a:pt x="467" y="52"/>
                        <a:pt x="470" y="44"/>
                        <a:pt x="476" y="41"/>
                      </a:cubicBezTo>
                      <a:cubicBezTo>
                        <a:pt x="532" y="76"/>
                        <a:pt x="532" y="76"/>
                        <a:pt x="532" y="76"/>
                      </a:cubicBezTo>
                      <a:cubicBezTo>
                        <a:pt x="539" y="69"/>
                        <a:pt x="549" y="68"/>
                        <a:pt x="556" y="62"/>
                      </a:cubicBezTo>
                      <a:cubicBezTo>
                        <a:pt x="558" y="44"/>
                        <a:pt x="558" y="44"/>
                        <a:pt x="558" y="44"/>
                      </a:cubicBezTo>
                      <a:cubicBezTo>
                        <a:pt x="597" y="3"/>
                        <a:pt x="597" y="3"/>
                        <a:pt x="597" y="3"/>
                      </a:cubicBezTo>
                      <a:cubicBezTo>
                        <a:pt x="602" y="0"/>
                        <a:pt x="606" y="2"/>
                        <a:pt x="606" y="2"/>
                      </a:cubicBezTo>
                      <a:cubicBezTo>
                        <a:pt x="620" y="2"/>
                        <a:pt x="630" y="1"/>
                        <a:pt x="642" y="5"/>
                      </a:cubicBezTo>
                      <a:cubicBezTo>
                        <a:pt x="662" y="64"/>
                        <a:pt x="662" y="64"/>
                        <a:pt x="662" y="64"/>
                      </a:cubicBezTo>
                      <a:cubicBezTo>
                        <a:pt x="684" y="67"/>
                        <a:pt x="707" y="80"/>
                        <a:pt x="726" y="92"/>
                      </a:cubicBezTo>
                      <a:cubicBezTo>
                        <a:pt x="776" y="69"/>
                        <a:pt x="776" y="69"/>
                        <a:pt x="776" y="69"/>
                      </a:cubicBezTo>
                      <a:cubicBezTo>
                        <a:pt x="778" y="74"/>
                        <a:pt x="787" y="77"/>
                        <a:pt x="793" y="85"/>
                      </a:cubicBezTo>
                      <a:cubicBezTo>
                        <a:pt x="800" y="92"/>
                        <a:pt x="802" y="97"/>
                        <a:pt x="811" y="100"/>
                      </a:cubicBezTo>
                      <a:cubicBezTo>
                        <a:pt x="783" y="150"/>
                        <a:pt x="783" y="150"/>
                        <a:pt x="783" y="150"/>
                      </a:cubicBezTo>
                      <a:cubicBezTo>
                        <a:pt x="799" y="170"/>
                        <a:pt x="810" y="188"/>
                        <a:pt x="817" y="209"/>
                      </a:cubicBezTo>
                      <a:cubicBezTo>
                        <a:pt x="874" y="230"/>
                        <a:pt x="874" y="230"/>
                        <a:pt x="874" y="230"/>
                      </a:cubicBezTo>
                      <a:cubicBezTo>
                        <a:pt x="877" y="245"/>
                        <a:pt x="881" y="260"/>
                        <a:pt x="881" y="274"/>
                      </a:cubicBezTo>
                      <a:cubicBezTo>
                        <a:pt x="842" y="315"/>
                        <a:pt x="842" y="315"/>
                        <a:pt x="842" y="315"/>
                      </a:cubicBezTo>
                      <a:cubicBezTo>
                        <a:pt x="817" y="320"/>
                        <a:pt x="817" y="320"/>
                        <a:pt x="817" y="320"/>
                      </a:cubicBezTo>
                      <a:cubicBezTo>
                        <a:pt x="810" y="327"/>
                        <a:pt x="807" y="335"/>
                        <a:pt x="806" y="339"/>
                      </a:cubicBezTo>
                      <a:cubicBezTo>
                        <a:pt x="841" y="394"/>
                        <a:pt x="841" y="394"/>
                        <a:pt x="841" y="394"/>
                      </a:cubicBezTo>
                      <a:cubicBezTo>
                        <a:pt x="841" y="394"/>
                        <a:pt x="841" y="394"/>
                        <a:pt x="841" y="394"/>
                      </a:cubicBezTo>
                      <a:close/>
                      <a:moveTo>
                        <a:pt x="707" y="168"/>
                      </a:moveTo>
                      <a:cubicBezTo>
                        <a:pt x="683" y="145"/>
                        <a:pt x="654" y="135"/>
                        <a:pt x="627" y="134"/>
                      </a:cubicBezTo>
                      <a:cubicBezTo>
                        <a:pt x="605" y="131"/>
                        <a:pt x="583" y="141"/>
                        <a:pt x="567" y="158"/>
                      </a:cubicBezTo>
                      <a:cubicBezTo>
                        <a:pt x="531" y="191"/>
                        <a:pt x="536" y="253"/>
                        <a:pt x="582" y="293"/>
                      </a:cubicBezTo>
                      <a:cubicBezTo>
                        <a:pt x="606" y="316"/>
                        <a:pt x="633" y="331"/>
                        <a:pt x="660" y="331"/>
                      </a:cubicBezTo>
                      <a:cubicBezTo>
                        <a:pt x="684" y="331"/>
                        <a:pt x="704" y="325"/>
                        <a:pt x="720" y="307"/>
                      </a:cubicBezTo>
                      <a:cubicBezTo>
                        <a:pt x="757" y="270"/>
                        <a:pt x="751" y="212"/>
                        <a:pt x="707" y="168"/>
                      </a:cubicBezTo>
                      <a:close/>
                      <a:moveTo>
                        <a:pt x="565" y="440"/>
                      </a:moveTo>
                      <a:cubicBezTo>
                        <a:pt x="572" y="456"/>
                        <a:pt x="574" y="476"/>
                        <a:pt x="578" y="491"/>
                      </a:cubicBezTo>
                      <a:cubicBezTo>
                        <a:pt x="525" y="522"/>
                        <a:pt x="525" y="522"/>
                        <a:pt x="525" y="522"/>
                      </a:cubicBezTo>
                      <a:cubicBezTo>
                        <a:pt x="527" y="541"/>
                        <a:pt x="525" y="559"/>
                        <a:pt x="522" y="581"/>
                      </a:cubicBezTo>
                      <a:cubicBezTo>
                        <a:pt x="563" y="619"/>
                        <a:pt x="563" y="619"/>
                        <a:pt x="563" y="619"/>
                      </a:cubicBezTo>
                      <a:cubicBezTo>
                        <a:pt x="561" y="637"/>
                        <a:pt x="555" y="653"/>
                        <a:pt x="545" y="668"/>
                      </a:cubicBezTo>
                      <a:cubicBezTo>
                        <a:pt x="515" y="662"/>
                        <a:pt x="515" y="662"/>
                        <a:pt x="515" y="662"/>
                      </a:cubicBezTo>
                      <a:cubicBezTo>
                        <a:pt x="487" y="661"/>
                        <a:pt x="487" y="661"/>
                        <a:pt x="487" y="661"/>
                      </a:cubicBezTo>
                      <a:cubicBezTo>
                        <a:pt x="477" y="676"/>
                        <a:pt x="463" y="689"/>
                        <a:pt x="449" y="702"/>
                      </a:cubicBezTo>
                      <a:cubicBezTo>
                        <a:pt x="464" y="763"/>
                        <a:pt x="464" y="763"/>
                        <a:pt x="464" y="763"/>
                      </a:cubicBezTo>
                      <a:cubicBezTo>
                        <a:pt x="456" y="770"/>
                        <a:pt x="451" y="772"/>
                        <a:pt x="444" y="779"/>
                      </a:cubicBezTo>
                      <a:cubicBezTo>
                        <a:pt x="437" y="785"/>
                        <a:pt x="427" y="787"/>
                        <a:pt x="420" y="793"/>
                      </a:cubicBezTo>
                      <a:cubicBezTo>
                        <a:pt x="390" y="787"/>
                        <a:pt x="390" y="787"/>
                        <a:pt x="390" y="787"/>
                      </a:cubicBezTo>
                      <a:cubicBezTo>
                        <a:pt x="359" y="757"/>
                        <a:pt x="359" y="757"/>
                        <a:pt x="359" y="757"/>
                      </a:cubicBezTo>
                      <a:cubicBezTo>
                        <a:pt x="346" y="756"/>
                        <a:pt x="334" y="762"/>
                        <a:pt x="325" y="763"/>
                      </a:cubicBezTo>
                      <a:cubicBezTo>
                        <a:pt x="304" y="820"/>
                        <a:pt x="304" y="820"/>
                        <a:pt x="304" y="820"/>
                      </a:cubicBezTo>
                      <a:cubicBezTo>
                        <a:pt x="290" y="819"/>
                        <a:pt x="280" y="820"/>
                        <a:pt x="272" y="817"/>
                      </a:cubicBezTo>
                      <a:cubicBezTo>
                        <a:pt x="272" y="817"/>
                        <a:pt x="272" y="817"/>
                        <a:pt x="268" y="816"/>
                      </a:cubicBezTo>
                      <a:cubicBezTo>
                        <a:pt x="241" y="815"/>
                        <a:pt x="241" y="815"/>
                        <a:pt x="241" y="815"/>
                      </a:cubicBezTo>
                      <a:cubicBezTo>
                        <a:pt x="241" y="815"/>
                        <a:pt x="241" y="815"/>
                        <a:pt x="241" y="815"/>
                      </a:cubicBezTo>
                      <a:cubicBezTo>
                        <a:pt x="233" y="812"/>
                        <a:pt x="227" y="814"/>
                        <a:pt x="219" y="811"/>
                      </a:cubicBezTo>
                      <a:cubicBezTo>
                        <a:pt x="208" y="752"/>
                        <a:pt x="208" y="752"/>
                        <a:pt x="208" y="752"/>
                      </a:cubicBezTo>
                      <a:cubicBezTo>
                        <a:pt x="200" y="749"/>
                        <a:pt x="188" y="744"/>
                        <a:pt x="180" y="741"/>
                      </a:cubicBezTo>
                      <a:cubicBezTo>
                        <a:pt x="139" y="763"/>
                        <a:pt x="139" y="763"/>
                        <a:pt x="139" y="763"/>
                      </a:cubicBezTo>
                      <a:cubicBezTo>
                        <a:pt x="108" y="761"/>
                        <a:pt x="108" y="761"/>
                        <a:pt x="108" y="761"/>
                      </a:cubicBezTo>
                      <a:cubicBezTo>
                        <a:pt x="97" y="752"/>
                        <a:pt x="84" y="738"/>
                        <a:pt x="70" y="724"/>
                      </a:cubicBezTo>
                      <a:cubicBezTo>
                        <a:pt x="96" y="669"/>
                        <a:pt x="96" y="669"/>
                        <a:pt x="96" y="669"/>
                      </a:cubicBezTo>
                      <a:cubicBezTo>
                        <a:pt x="93" y="663"/>
                        <a:pt x="86" y="656"/>
                        <a:pt x="81" y="645"/>
                      </a:cubicBezTo>
                      <a:cubicBezTo>
                        <a:pt x="79" y="639"/>
                        <a:pt x="72" y="632"/>
                        <a:pt x="71" y="622"/>
                      </a:cubicBezTo>
                      <a:cubicBezTo>
                        <a:pt x="39" y="620"/>
                        <a:pt x="39" y="620"/>
                        <a:pt x="39" y="620"/>
                      </a:cubicBezTo>
                      <a:cubicBezTo>
                        <a:pt x="8" y="618"/>
                        <a:pt x="8" y="618"/>
                        <a:pt x="8" y="618"/>
                      </a:cubicBezTo>
                      <a:cubicBezTo>
                        <a:pt x="4" y="602"/>
                        <a:pt x="2" y="583"/>
                        <a:pt x="0" y="564"/>
                      </a:cubicBezTo>
                      <a:cubicBezTo>
                        <a:pt x="52" y="537"/>
                        <a:pt x="52" y="537"/>
                        <a:pt x="52" y="537"/>
                      </a:cubicBezTo>
                      <a:cubicBezTo>
                        <a:pt x="50" y="517"/>
                        <a:pt x="53" y="496"/>
                        <a:pt x="55" y="478"/>
                      </a:cubicBezTo>
                      <a:cubicBezTo>
                        <a:pt x="10" y="438"/>
                        <a:pt x="10" y="438"/>
                        <a:pt x="10" y="438"/>
                      </a:cubicBezTo>
                      <a:cubicBezTo>
                        <a:pt x="16" y="422"/>
                        <a:pt x="22" y="405"/>
                        <a:pt x="32" y="390"/>
                      </a:cubicBezTo>
                      <a:cubicBezTo>
                        <a:pt x="89" y="398"/>
                        <a:pt x="89" y="398"/>
                        <a:pt x="89" y="398"/>
                      </a:cubicBezTo>
                      <a:cubicBezTo>
                        <a:pt x="101" y="379"/>
                        <a:pt x="111" y="364"/>
                        <a:pt x="125" y="351"/>
                      </a:cubicBezTo>
                      <a:cubicBezTo>
                        <a:pt x="113" y="296"/>
                        <a:pt x="113" y="296"/>
                        <a:pt x="113" y="296"/>
                      </a:cubicBezTo>
                      <a:cubicBezTo>
                        <a:pt x="120" y="289"/>
                        <a:pt x="127" y="282"/>
                        <a:pt x="133" y="280"/>
                      </a:cubicBezTo>
                      <a:cubicBezTo>
                        <a:pt x="140" y="273"/>
                        <a:pt x="150" y="272"/>
                        <a:pt x="157" y="266"/>
                      </a:cubicBezTo>
                      <a:cubicBezTo>
                        <a:pt x="188" y="268"/>
                        <a:pt x="188" y="268"/>
                        <a:pt x="188" y="268"/>
                      </a:cubicBezTo>
                      <a:cubicBezTo>
                        <a:pt x="217" y="302"/>
                        <a:pt x="217" y="302"/>
                        <a:pt x="217" y="302"/>
                      </a:cubicBezTo>
                      <a:cubicBezTo>
                        <a:pt x="229" y="297"/>
                        <a:pt x="242" y="297"/>
                        <a:pt x="252" y="296"/>
                      </a:cubicBezTo>
                      <a:cubicBezTo>
                        <a:pt x="274" y="235"/>
                        <a:pt x="274" y="235"/>
                        <a:pt x="274" y="235"/>
                      </a:cubicBezTo>
                      <a:cubicBezTo>
                        <a:pt x="283" y="238"/>
                        <a:pt x="296" y="239"/>
                        <a:pt x="306" y="237"/>
                      </a:cubicBezTo>
                      <a:cubicBezTo>
                        <a:pt x="306" y="237"/>
                        <a:pt x="306" y="237"/>
                        <a:pt x="306" y="237"/>
                      </a:cubicBezTo>
                      <a:cubicBezTo>
                        <a:pt x="306" y="237"/>
                        <a:pt x="306" y="237"/>
                        <a:pt x="306" y="237"/>
                      </a:cubicBezTo>
                      <a:cubicBezTo>
                        <a:pt x="306" y="237"/>
                        <a:pt x="306" y="237"/>
                        <a:pt x="306" y="237"/>
                      </a:cubicBezTo>
                      <a:cubicBezTo>
                        <a:pt x="336" y="244"/>
                        <a:pt x="336" y="244"/>
                        <a:pt x="336" y="244"/>
                      </a:cubicBezTo>
                      <a:cubicBezTo>
                        <a:pt x="342" y="241"/>
                        <a:pt x="350" y="244"/>
                        <a:pt x="354" y="246"/>
                      </a:cubicBezTo>
                      <a:cubicBezTo>
                        <a:pt x="368" y="307"/>
                        <a:pt x="368" y="307"/>
                        <a:pt x="368" y="307"/>
                      </a:cubicBezTo>
                      <a:cubicBezTo>
                        <a:pt x="376" y="310"/>
                        <a:pt x="389" y="314"/>
                        <a:pt x="397" y="317"/>
                      </a:cubicBezTo>
                      <a:cubicBezTo>
                        <a:pt x="439" y="291"/>
                        <a:pt x="439" y="291"/>
                        <a:pt x="439" y="291"/>
                      </a:cubicBezTo>
                      <a:cubicBezTo>
                        <a:pt x="465" y="296"/>
                        <a:pt x="465" y="296"/>
                        <a:pt x="465" y="296"/>
                      </a:cubicBezTo>
                      <a:cubicBezTo>
                        <a:pt x="480" y="306"/>
                        <a:pt x="494" y="316"/>
                        <a:pt x="504" y="329"/>
                      </a:cubicBezTo>
                      <a:cubicBezTo>
                        <a:pt x="478" y="385"/>
                        <a:pt x="478" y="385"/>
                        <a:pt x="478" y="385"/>
                      </a:cubicBezTo>
                      <a:cubicBezTo>
                        <a:pt x="485" y="392"/>
                        <a:pt x="490" y="403"/>
                        <a:pt x="497" y="410"/>
                      </a:cubicBezTo>
                      <a:cubicBezTo>
                        <a:pt x="498" y="419"/>
                        <a:pt x="505" y="427"/>
                        <a:pt x="507" y="432"/>
                      </a:cubicBezTo>
                      <a:cubicBezTo>
                        <a:pt x="539" y="435"/>
                        <a:pt x="539" y="435"/>
                        <a:pt x="539" y="435"/>
                      </a:cubicBezTo>
                      <a:cubicBezTo>
                        <a:pt x="565" y="440"/>
                        <a:pt x="565" y="440"/>
                        <a:pt x="565" y="440"/>
                      </a:cubicBezTo>
                      <a:cubicBezTo>
                        <a:pt x="565" y="440"/>
                        <a:pt x="565" y="440"/>
                        <a:pt x="565" y="440"/>
                      </a:cubicBezTo>
                      <a:close/>
                      <a:moveTo>
                        <a:pt x="376" y="462"/>
                      </a:moveTo>
                      <a:cubicBezTo>
                        <a:pt x="360" y="429"/>
                        <a:pt x="331" y="409"/>
                        <a:pt x="295" y="405"/>
                      </a:cubicBezTo>
                      <a:cubicBezTo>
                        <a:pt x="295" y="405"/>
                        <a:pt x="291" y="403"/>
                        <a:pt x="287" y="402"/>
                      </a:cubicBezTo>
                      <a:cubicBezTo>
                        <a:pt x="261" y="397"/>
                        <a:pt x="235" y="405"/>
                        <a:pt x="211" y="420"/>
                      </a:cubicBezTo>
                      <a:cubicBezTo>
                        <a:pt x="156" y="455"/>
                        <a:pt x="137" y="531"/>
                        <a:pt x="171" y="590"/>
                      </a:cubicBezTo>
                      <a:cubicBezTo>
                        <a:pt x="186" y="623"/>
                        <a:pt x="216" y="644"/>
                        <a:pt x="250" y="652"/>
                      </a:cubicBezTo>
                      <a:cubicBezTo>
                        <a:pt x="250" y="652"/>
                        <a:pt x="256" y="649"/>
                        <a:pt x="260" y="651"/>
                      </a:cubicBezTo>
                      <a:cubicBezTo>
                        <a:pt x="286" y="656"/>
                        <a:pt x="311" y="651"/>
                        <a:pt x="334" y="637"/>
                      </a:cubicBezTo>
                      <a:cubicBezTo>
                        <a:pt x="391" y="597"/>
                        <a:pt x="410" y="521"/>
                        <a:pt x="376" y="462"/>
                      </a:cubicBezTo>
                      <a:close/>
                    </a:path>
                  </a:pathLst>
                </a:custGeom>
                <a:solidFill>
                  <a:schemeClr val="bg1"/>
                </a:solidFill>
                <a:ln>
                  <a:solidFill>
                    <a:schemeClr val="accent1"/>
                  </a:solidFill>
                </a:ln>
              </p:spPr>
              <p:txBody>
                <a:bodyPr vert="horz" wrap="square" lIns="93247" tIns="46624" rIns="93247" bIns="46624" numCol="1" anchor="t" anchorCtr="0" compatLnSpc="1">
                  <a:prstTxWarp prst="textNoShape">
                    <a:avLst/>
                  </a:prstTxWarp>
                </a:bodyPr>
                <a:lstStyle/>
                <a:p>
                  <a:pPr defTabSz="685800" fontAlgn="auto">
                    <a:spcBef>
                      <a:spcPts val="0"/>
                    </a:spcBef>
                    <a:spcAft>
                      <a:spcPts val="0"/>
                    </a:spcAft>
                    <a:defRPr/>
                  </a:pPr>
                  <a:endParaRPr lang="en-US" sz="1836" b="0" kern="0" dirty="0">
                    <a:solidFill>
                      <a:srgbClr val="505050"/>
                    </a:solidFill>
                    <a:cs typeface="+mn-cs"/>
                  </a:endParaRPr>
                </a:p>
              </p:txBody>
            </p:sp>
          </p:grpSp>
        </p:grpSp>
        <p:sp>
          <p:nvSpPr>
            <p:cNvPr id="145" name="Rectangle 144">
              <a:extLst>
                <a:ext uri="{FF2B5EF4-FFF2-40B4-BE49-F238E27FC236}">
                  <a16:creationId xmlns:a16="http://schemas.microsoft.com/office/drawing/2014/main" id="{90EFC4CF-5F02-4694-8F02-67108F995B6D}"/>
                </a:ext>
              </a:extLst>
            </p:cNvPr>
            <p:cNvSpPr/>
            <p:nvPr/>
          </p:nvSpPr>
          <p:spPr bwMode="auto">
            <a:xfrm>
              <a:off x="3049327" y="4180549"/>
              <a:ext cx="604801" cy="634149"/>
            </a:xfrm>
            <a:prstGeom prst="rect">
              <a:avLst/>
            </a:prstGeom>
            <a:noFill/>
            <a:ln w="10795" cap="flat" cmpd="sng" algn="ctr">
              <a:noFill/>
              <a:prstDash val="solid"/>
              <a:headEnd type="none" w="med" len="med"/>
              <a:tailEnd type="none" w="med" len="med"/>
            </a:ln>
            <a:effectLst/>
          </p:spPr>
          <p:txBody>
            <a:bodyPr vert="horz" wrap="square" lIns="91411" tIns="45704" rIns="91411" bIns="45704" numCol="1" rtlCol="0" anchor="ctr" anchorCtr="0" compatLnSpc="1">
              <a:prstTxWarp prst="textNoShape">
                <a:avLst/>
              </a:prstTxWarp>
            </a:bodyPr>
            <a:lstStyle/>
            <a:p>
              <a:pPr algn="ctr" defTabSz="685328">
                <a:lnSpc>
                  <a:spcPct val="90000"/>
                </a:lnSpc>
                <a:defRPr/>
              </a:pPr>
              <a:r>
                <a:rPr lang="en-US" sz="675" b="0" kern="0" spc="-38" dirty="0">
                  <a:solidFill>
                    <a:prstClr val="black"/>
                  </a:solidFill>
                  <a:cs typeface="+mn-cs"/>
                </a:rPr>
                <a:t>SMA</a:t>
              </a:r>
              <a:endParaRPr lang="en-US" sz="100" b="0" kern="0" spc="-38" dirty="0">
                <a:solidFill>
                  <a:prstClr val="black"/>
                </a:solidFill>
                <a:cs typeface="+mn-cs"/>
              </a:endParaRPr>
            </a:p>
          </p:txBody>
        </p:sp>
        <p:sp>
          <p:nvSpPr>
            <p:cNvPr id="146" name="Rounded Rectangle 138">
              <a:extLst>
                <a:ext uri="{FF2B5EF4-FFF2-40B4-BE49-F238E27FC236}">
                  <a16:creationId xmlns:a16="http://schemas.microsoft.com/office/drawing/2014/main" id="{F26579A1-A337-4522-A5B2-7A6D59B78D03}"/>
                </a:ext>
              </a:extLst>
            </p:cNvPr>
            <p:cNvSpPr/>
            <p:nvPr/>
          </p:nvSpPr>
          <p:spPr bwMode="auto">
            <a:xfrm>
              <a:off x="2472569" y="4265084"/>
              <a:ext cx="1209968" cy="1456529"/>
            </a:xfrm>
            <a:prstGeom prst="roundRect">
              <a:avLst>
                <a:gd name="adj" fmla="val 7220"/>
              </a:avLst>
            </a:prstGeom>
            <a:noFill/>
            <a:ln w="28575" cap="flat" cmpd="sng" algn="ctr">
              <a:solidFill>
                <a:schemeClr val="accent1"/>
              </a:solidFill>
              <a:prstDash val="sysDash"/>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713152">
                <a:lnSpc>
                  <a:spcPct val="90000"/>
                </a:lnSpc>
                <a:defRPr/>
              </a:pPr>
              <a:endParaRPr lang="en-US" sz="1836" b="0" kern="0" dirty="0" err="1">
                <a:gradFill>
                  <a:gsLst>
                    <a:gs pos="0">
                      <a:srgbClr val="FFFFFF"/>
                    </a:gs>
                    <a:gs pos="100000">
                      <a:srgbClr val="FFFFFF"/>
                    </a:gs>
                  </a:gsLst>
                  <a:lin ang="5400000" scaled="0"/>
                </a:gradFill>
                <a:ea typeface="Verdana" panose="020B0604030504040204" pitchFamily="34" charset="0"/>
                <a:cs typeface="Segoe UI" pitchFamily="34" charset="0"/>
              </a:endParaRPr>
            </a:p>
          </p:txBody>
        </p:sp>
      </p:grpSp>
      <p:sp>
        <p:nvSpPr>
          <p:cNvPr id="174" name="Freeform 167">
            <a:extLst>
              <a:ext uri="{FF2B5EF4-FFF2-40B4-BE49-F238E27FC236}">
                <a16:creationId xmlns:a16="http://schemas.microsoft.com/office/drawing/2014/main" id="{3A7CF8DB-A1BF-452A-8BA0-F670AE8CB7D0}"/>
              </a:ext>
            </a:extLst>
          </p:cNvPr>
          <p:cNvSpPr>
            <a:spLocks/>
          </p:cNvSpPr>
          <p:nvPr/>
        </p:nvSpPr>
        <p:spPr bwMode="auto">
          <a:xfrm>
            <a:off x="6134193" y="4028233"/>
            <a:ext cx="1129734" cy="955841"/>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505050">
              <a:lumMod val="50000"/>
              <a:lumOff val="50000"/>
            </a:srgbClr>
          </a:solidFill>
          <a:ln>
            <a:solidFill>
              <a:schemeClr val="tx2"/>
            </a:solidFill>
          </a:ln>
          <a:extLst/>
        </p:spPr>
        <p:txBody>
          <a:bodyPr vert="horz" wrap="square" lIns="69916" tIns="34958" rIns="69916" bIns="34958" numCol="1" anchor="t" anchorCtr="0" compatLnSpc="1">
            <a:prstTxWarp prst="textNoShape">
              <a:avLst/>
            </a:prstTxWarp>
          </a:bodyPr>
          <a:lstStyle/>
          <a:p>
            <a:pPr defTabSz="699062" fontAlgn="auto">
              <a:spcBef>
                <a:spcPts val="0"/>
              </a:spcBef>
              <a:spcAft>
                <a:spcPts val="0"/>
              </a:spcAft>
              <a:defRPr/>
            </a:pPr>
            <a:endParaRPr lang="en-US" sz="1836" b="0" kern="0" dirty="0">
              <a:solidFill>
                <a:srgbClr val="505050"/>
              </a:solidFill>
              <a:cs typeface="+mn-cs"/>
            </a:endParaRPr>
          </a:p>
        </p:txBody>
      </p:sp>
      <p:sp>
        <p:nvSpPr>
          <p:cNvPr id="175" name="Up-Down Arrow 168">
            <a:extLst>
              <a:ext uri="{FF2B5EF4-FFF2-40B4-BE49-F238E27FC236}">
                <a16:creationId xmlns:a16="http://schemas.microsoft.com/office/drawing/2014/main" id="{84335765-F8D7-4F3C-9648-041DC6EA8E29}"/>
              </a:ext>
            </a:extLst>
          </p:cNvPr>
          <p:cNvSpPr/>
          <p:nvPr/>
        </p:nvSpPr>
        <p:spPr bwMode="auto">
          <a:xfrm rot="5400000">
            <a:off x="7341316" y="4204293"/>
            <a:ext cx="134861" cy="355612"/>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a:lnSpc>
                <a:spcPct val="90000"/>
              </a:lnSpc>
              <a:defRPr/>
            </a:pPr>
            <a:endParaRPr lang="en-US" b="0" kern="0" dirty="0" err="1">
              <a:gradFill>
                <a:gsLst>
                  <a:gs pos="0">
                    <a:srgbClr val="FFFFFF"/>
                  </a:gs>
                  <a:gs pos="100000">
                    <a:srgbClr val="FFFFFF"/>
                  </a:gs>
                </a:gsLst>
                <a:lin ang="5400000" scaled="0"/>
              </a:gradFill>
              <a:ea typeface="Verdana" panose="020B0604030504040204" pitchFamily="34" charset="0"/>
              <a:cs typeface="Segoe UI" pitchFamily="34" charset="0"/>
            </a:endParaRPr>
          </a:p>
        </p:txBody>
      </p:sp>
      <p:sp>
        <p:nvSpPr>
          <p:cNvPr id="176" name="TextBox 175">
            <a:extLst>
              <a:ext uri="{FF2B5EF4-FFF2-40B4-BE49-F238E27FC236}">
                <a16:creationId xmlns:a16="http://schemas.microsoft.com/office/drawing/2014/main" id="{2CBBB24D-F023-4354-8C39-96F07BE74596}"/>
              </a:ext>
            </a:extLst>
          </p:cNvPr>
          <p:cNvSpPr txBox="1"/>
          <p:nvPr/>
        </p:nvSpPr>
        <p:spPr>
          <a:xfrm>
            <a:off x="6256897" y="4230706"/>
            <a:ext cx="898859" cy="948691"/>
          </a:xfrm>
          <a:prstGeom prst="rect">
            <a:avLst/>
          </a:prstGeom>
          <a:solidFill>
            <a:srgbClr val="505050">
              <a:lumMod val="50000"/>
              <a:lumOff val="50000"/>
            </a:srgbClr>
          </a:solidFill>
          <a:ln>
            <a:solidFill>
              <a:schemeClr val="tx2"/>
            </a:solidFill>
          </a:ln>
        </p:spPr>
        <p:txBody>
          <a:bodyPr wrap="square" lIns="137141" tIns="109713" rIns="137141" bIns="109713" rtlCol="0">
            <a:spAutoFit/>
          </a:bodyPr>
          <a:lstStyle/>
          <a:p>
            <a:pPr defTabSz="685328">
              <a:lnSpc>
                <a:spcPct val="90000"/>
              </a:lnSpc>
              <a:defRPr/>
            </a:pPr>
            <a:r>
              <a:rPr lang="en-US" sz="1050" b="0" kern="0" spc="-38" dirty="0">
                <a:solidFill>
                  <a:prstClr val="white"/>
                </a:solidFill>
                <a:cs typeface="+mn-cs"/>
              </a:rPr>
              <a:t>Hyper-V</a:t>
            </a:r>
          </a:p>
          <a:p>
            <a:pPr defTabSz="685328">
              <a:lnSpc>
                <a:spcPct val="90000"/>
              </a:lnSpc>
              <a:defRPr/>
            </a:pPr>
            <a:r>
              <a:rPr lang="en-US" sz="1050" b="0" kern="0" spc="-38" dirty="0">
                <a:solidFill>
                  <a:prstClr val="white"/>
                </a:solidFill>
                <a:cs typeface="+mn-cs"/>
              </a:rPr>
              <a:t>VMWare</a:t>
            </a:r>
          </a:p>
          <a:p>
            <a:pPr defTabSz="685328">
              <a:lnSpc>
                <a:spcPct val="90000"/>
              </a:lnSpc>
              <a:defRPr/>
            </a:pPr>
            <a:r>
              <a:rPr lang="en-US" sz="1050" b="0" kern="0" spc="-38" dirty="0">
                <a:solidFill>
                  <a:prstClr val="white"/>
                </a:solidFill>
                <a:cs typeface="+mn-cs"/>
              </a:rPr>
              <a:t>OpenStack</a:t>
            </a:r>
          </a:p>
          <a:p>
            <a:pPr defTabSz="685800" fontAlgn="auto">
              <a:lnSpc>
                <a:spcPct val="90000"/>
              </a:lnSpc>
              <a:spcBef>
                <a:spcPts val="0"/>
              </a:spcBef>
              <a:spcAft>
                <a:spcPts val="450"/>
              </a:spcAft>
              <a:defRPr/>
            </a:pPr>
            <a:endParaRPr lang="en-US" sz="1050" b="0" kern="0" dirty="0">
              <a:solidFill>
                <a:prstClr val="white"/>
              </a:solidFill>
              <a:cs typeface="+mn-cs"/>
            </a:endParaRPr>
          </a:p>
        </p:txBody>
      </p:sp>
      <p:sp>
        <p:nvSpPr>
          <p:cNvPr id="177" name="Up-Down Arrow 170">
            <a:extLst>
              <a:ext uri="{FF2B5EF4-FFF2-40B4-BE49-F238E27FC236}">
                <a16:creationId xmlns:a16="http://schemas.microsoft.com/office/drawing/2014/main" id="{B8CF97EE-C319-4E76-980C-EAEC58470CE7}"/>
              </a:ext>
            </a:extLst>
          </p:cNvPr>
          <p:cNvSpPr/>
          <p:nvPr/>
        </p:nvSpPr>
        <p:spPr bwMode="auto">
          <a:xfrm rot="5400000">
            <a:off x="5935796" y="4218012"/>
            <a:ext cx="134861" cy="355612"/>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a:lnSpc>
                <a:spcPct val="90000"/>
              </a:lnSpc>
              <a:defRPr/>
            </a:pPr>
            <a:endParaRPr lang="en-US" b="0" kern="0" dirty="0" err="1">
              <a:gradFill>
                <a:gsLst>
                  <a:gs pos="0">
                    <a:srgbClr val="FFFFFF"/>
                  </a:gs>
                  <a:gs pos="100000">
                    <a:srgbClr val="FFFFFF"/>
                  </a:gs>
                </a:gsLst>
                <a:lin ang="5400000" scaled="0"/>
              </a:gradFill>
              <a:ea typeface="Verdana" panose="020B0604030504040204" pitchFamily="34" charset="0"/>
              <a:cs typeface="Segoe UI" pitchFamily="34" charset="0"/>
            </a:endParaRPr>
          </a:p>
        </p:txBody>
      </p:sp>
      <p:sp>
        <p:nvSpPr>
          <p:cNvPr id="178" name="Freeform 95">
            <a:extLst>
              <a:ext uri="{FF2B5EF4-FFF2-40B4-BE49-F238E27FC236}">
                <a16:creationId xmlns:a16="http://schemas.microsoft.com/office/drawing/2014/main" id="{13B0AC14-0458-4FDC-8CF6-72B6EA769F98}"/>
              </a:ext>
            </a:extLst>
          </p:cNvPr>
          <p:cNvSpPr>
            <a:spLocks/>
          </p:cNvSpPr>
          <p:nvPr/>
        </p:nvSpPr>
        <p:spPr bwMode="auto">
          <a:xfrm flipH="1">
            <a:off x="7443072" y="2364871"/>
            <a:ext cx="1010573" cy="65224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505050">
              <a:lumMod val="50000"/>
              <a:lumOff val="50000"/>
            </a:srgbClr>
          </a:solidFill>
          <a:ln>
            <a:noFill/>
          </a:ln>
          <a:extLst/>
        </p:spPr>
        <p:txBody>
          <a:bodyPr vert="horz" wrap="square" lIns="69916" tIns="34958" rIns="69916" bIns="34958" numCol="1" anchor="t" anchorCtr="0" compatLnSpc="1">
            <a:prstTxWarp prst="textNoShape">
              <a:avLst/>
            </a:prstTxWarp>
          </a:bodyPr>
          <a:lstStyle/>
          <a:p>
            <a:pPr defTabSz="699062" fontAlgn="auto">
              <a:spcBef>
                <a:spcPts val="0"/>
              </a:spcBef>
              <a:spcAft>
                <a:spcPts val="0"/>
              </a:spcAft>
              <a:defRPr/>
            </a:pPr>
            <a:endParaRPr lang="en-US" sz="1836" b="0" kern="0" dirty="0">
              <a:solidFill>
                <a:srgbClr val="505050"/>
              </a:solidFill>
              <a:cs typeface="+mn-cs"/>
            </a:endParaRPr>
          </a:p>
        </p:txBody>
      </p:sp>
      <p:sp>
        <p:nvSpPr>
          <p:cNvPr id="179" name="Rectangle 178">
            <a:extLst>
              <a:ext uri="{FF2B5EF4-FFF2-40B4-BE49-F238E27FC236}">
                <a16:creationId xmlns:a16="http://schemas.microsoft.com/office/drawing/2014/main" id="{D98996C5-243B-49AA-B5C1-793509FDDF50}"/>
              </a:ext>
            </a:extLst>
          </p:cNvPr>
          <p:cNvSpPr/>
          <p:nvPr/>
        </p:nvSpPr>
        <p:spPr bwMode="auto">
          <a:xfrm>
            <a:off x="7449797" y="2395604"/>
            <a:ext cx="1010232" cy="540115"/>
          </a:xfrm>
          <a:prstGeom prst="rect">
            <a:avLst/>
          </a:prstGeom>
          <a:noFill/>
          <a:ln w="10795" cap="flat" cmpd="sng" algn="ctr">
            <a:noFill/>
            <a:prstDash val="solid"/>
            <a:headEnd type="none" w="med" len="med"/>
            <a:tailEnd type="none" w="med" len="med"/>
          </a:ln>
          <a:effectLst/>
        </p:spPr>
        <p:txBody>
          <a:bodyPr vert="horz" wrap="square" lIns="68558" tIns="34279" rIns="68558" bIns="34279" numCol="1" rtlCol="0" anchor="ctr" anchorCtr="0" compatLnSpc="1">
            <a:prstTxWarp prst="textNoShape">
              <a:avLst/>
            </a:prstTxWarp>
          </a:bodyPr>
          <a:lstStyle/>
          <a:p>
            <a:pPr algn="ctr" defTabSz="685328">
              <a:lnSpc>
                <a:spcPct val="90000"/>
              </a:lnSpc>
              <a:defRPr/>
            </a:pPr>
            <a:r>
              <a:rPr lang="en-US" sz="1223" b="0" kern="0" spc="-38" dirty="0">
                <a:gradFill>
                  <a:gsLst>
                    <a:gs pos="0">
                      <a:srgbClr val="FFFFFF"/>
                    </a:gs>
                    <a:gs pos="100000">
                      <a:srgbClr val="FFFFFF"/>
                    </a:gs>
                  </a:gsLst>
                  <a:lin ang="5400000" scaled="0"/>
                </a:gradFill>
                <a:cs typeface="+mn-cs"/>
              </a:rPr>
              <a:t>Azure Automation</a:t>
            </a:r>
            <a:endParaRPr lang="en-US" sz="714" b="0" kern="0" spc="-38" dirty="0">
              <a:gradFill>
                <a:gsLst>
                  <a:gs pos="0">
                    <a:srgbClr val="FFFFFF"/>
                  </a:gs>
                  <a:gs pos="100000">
                    <a:srgbClr val="FFFFFF"/>
                  </a:gs>
                </a:gsLst>
                <a:lin ang="5400000" scaled="0"/>
              </a:gradFill>
              <a:cs typeface="+mn-cs"/>
            </a:endParaRPr>
          </a:p>
        </p:txBody>
      </p:sp>
    </p:spTree>
    <p:extLst>
      <p:ext uri="{BB962C8B-B14F-4D97-AF65-F5344CB8AC3E}">
        <p14:creationId xmlns:p14="http://schemas.microsoft.com/office/powerpoint/2010/main" val="836131263"/>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225" dirty="0">
                <a:latin typeface="Calibri" panose="020F0502020204030204" pitchFamily="34" charset="0"/>
                <a:cs typeface="Calibri" panose="020F0502020204030204" pitchFamily="34" charset="0"/>
              </a:rPr>
              <a:t>PowerShell for automation</a:t>
            </a:r>
          </a:p>
        </p:txBody>
      </p:sp>
      <p:sp>
        <p:nvSpPr>
          <p:cNvPr id="6" name="Text Placeholder 5"/>
          <p:cNvSpPr>
            <a:spLocks noGrp="1"/>
          </p:cNvSpPr>
          <p:nvPr>
            <p:ph type="body" sz="quarter" idx="10"/>
          </p:nvPr>
        </p:nvSpPr>
        <p:spPr/>
        <p:txBody>
          <a:bodyPr/>
          <a:lstStyle/>
          <a:p>
            <a:pPr marL="257175" indent="-257175">
              <a:spcBef>
                <a:spcPts val="900"/>
              </a:spcBef>
              <a:buFont typeface="Arial" panose="020B0604020202020204" pitchFamily="34" charset="0"/>
              <a:buChar char="•"/>
            </a:pPr>
            <a:r>
              <a:rPr lang="en-US" sz="1800" dirty="0">
                <a:solidFill>
                  <a:srgbClr val="000000"/>
                </a:solidFill>
                <a:latin typeface="Calibri" panose="020F0502020204030204" pitchFamily="34" charset="0"/>
                <a:cs typeface="Calibri" panose="020F0502020204030204" pitchFamily="34" charset="0"/>
              </a:rPr>
              <a:t>Automating repeatable, identical tasks</a:t>
            </a:r>
          </a:p>
          <a:p>
            <a:pPr marL="257175" indent="-257175">
              <a:spcBef>
                <a:spcPts val="900"/>
              </a:spcBef>
              <a:buFont typeface="Arial" panose="020B0604020202020204" pitchFamily="34" charset="0"/>
              <a:buChar char="•"/>
            </a:pPr>
            <a:r>
              <a:rPr lang="en-US" sz="1800" dirty="0">
                <a:solidFill>
                  <a:srgbClr val="000000"/>
                </a:solidFill>
                <a:latin typeface="Calibri" panose="020F0502020204030204" pitchFamily="34" charset="0"/>
                <a:cs typeface="Calibri" panose="020F0502020204030204" pitchFamily="34" charset="0"/>
              </a:rPr>
              <a:t>Creating resources such as VMs</a:t>
            </a:r>
          </a:p>
          <a:p>
            <a:pPr marL="257175" indent="-257175">
              <a:spcBef>
                <a:spcPts val="900"/>
              </a:spcBef>
              <a:buFont typeface="Arial" panose="020B0604020202020204" pitchFamily="34" charset="0"/>
              <a:buChar char="•"/>
            </a:pPr>
            <a:r>
              <a:rPr lang="en-US" sz="1800" dirty="0">
                <a:solidFill>
                  <a:srgbClr val="000000"/>
                </a:solidFill>
                <a:latin typeface="Calibri" panose="020F0502020204030204" pitchFamily="34" charset="0"/>
                <a:cs typeface="Calibri" panose="020F0502020204030204" pitchFamily="34" charset="0"/>
              </a:rPr>
              <a:t>Tasks that are very time consuming or prone to error</a:t>
            </a:r>
            <a:endParaRPr lang="en-US" sz="900" dirty="0">
              <a:solidFill>
                <a:srgbClr val="000000"/>
              </a:solidFill>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003B15D5-7FEA-4EE0-8C9D-EF995EE5DE00}"/>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3309070393"/>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Automation Use Cases</a:t>
            </a:r>
          </a:p>
        </p:txBody>
      </p:sp>
      <p:sp>
        <p:nvSpPr>
          <p:cNvPr id="3" name="Content Placeholder 2"/>
          <p:cNvSpPr>
            <a:spLocks noGrp="1"/>
          </p:cNvSpPr>
          <p:nvPr>
            <p:ph idx="1"/>
          </p:nvPr>
        </p:nvSpPr>
        <p:spPr/>
        <p:style>
          <a:lnRef idx="2">
            <a:schemeClr val="accent1"/>
          </a:lnRef>
          <a:fillRef idx="1">
            <a:schemeClr val="lt1"/>
          </a:fillRef>
          <a:effectRef idx="0">
            <a:schemeClr val="accent1"/>
          </a:effectRef>
          <a:fontRef idx="minor">
            <a:schemeClr val="dk1"/>
          </a:fontRef>
        </p:style>
        <p:txBody>
          <a:bodyPr>
            <a:normAutofit/>
          </a:bodyPr>
          <a:lstStyle/>
          <a:p>
            <a:r>
              <a:rPr lang="en-US" dirty="0"/>
              <a:t>Monitoring Configurations</a:t>
            </a:r>
          </a:p>
          <a:p>
            <a:r>
              <a:rPr lang="en-US" dirty="0"/>
              <a:t>Eliminate Configuration Drift</a:t>
            </a:r>
          </a:p>
          <a:p>
            <a:r>
              <a:rPr lang="en-US" dirty="0"/>
              <a:t>Automated Change of Configuration </a:t>
            </a:r>
          </a:p>
          <a:p>
            <a:r>
              <a:rPr lang="en-US" dirty="0"/>
              <a:t>Maintain Exact Configuration (override other changes)</a:t>
            </a:r>
          </a:p>
          <a:p>
            <a:r>
              <a:rPr lang="en-US" dirty="0"/>
              <a:t>Automated Testing</a:t>
            </a:r>
          </a:p>
          <a:p>
            <a:r>
              <a:rPr lang="en-US" dirty="0"/>
              <a:t>Automating Usage – Auto Start – Auto Stop</a:t>
            </a:r>
          </a:p>
          <a:p>
            <a:r>
              <a:rPr lang="en-US" dirty="0"/>
              <a:t>Automating Hybrid Scenarios</a:t>
            </a:r>
          </a:p>
          <a:p>
            <a:r>
              <a:rPr lang="en-US" dirty="0"/>
              <a:t>Automated Deployment</a:t>
            </a:r>
          </a:p>
          <a:p>
            <a:r>
              <a:rPr lang="en-US" sz="3900" dirty="0"/>
              <a:t>Implement DevOps practices</a:t>
            </a:r>
          </a:p>
          <a:p>
            <a:endParaRPr lang="en-US" dirty="0"/>
          </a:p>
          <a:p>
            <a:endParaRPr lang="en-US" dirty="0"/>
          </a:p>
        </p:txBody>
      </p:sp>
      <p:sp>
        <p:nvSpPr>
          <p:cNvPr id="4" name="Text Placeholder 3">
            <a:extLst>
              <a:ext uri="{FF2B5EF4-FFF2-40B4-BE49-F238E27FC236}">
                <a16:creationId xmlns:a16="http://schemas.microsoft.com/office/drawing/2014/main" id="{3597CE37-408E-4CC7-884D-F81F463FD1C1}"/>
              </a:ext>
            </a:extLst>
          </p:cNvPr>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310151740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404463" y="1944916"/>
            <a:ext cx="4065167" cy="1913952"/>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a:lnSpc>
                <a:spcPct val="90000"/>
              </a:lnSpc>
              <a:defRPr/>
            </a:pPr>
            <a:r>
              <a:rPr lang="en-US" kern="0" dirty="0">
                <a:solidFill>
                  <a:srgbClr val="0072C6"/>
                </a:solidFill>
                <a:latin typeface="Segoe UI Semibold" panose="020B0702040204020203" pitchFamily="34" charset="0"/>
                <a:ea typeface="Verdana" panose="020B0604030504040204" pitchFamily="34" charset="0"/>
                <a:cs typeface="Segoe UI Semibold" panose="020B0702040204020203" pitchFamily="34" charset="0"/>
              </a:rPr>
              <a:t>Your Organization</a:t>
            </a:r>
            <a:endParaRPr lang="en-US" sz="2100" kern="0" dirty="0">
              <a:solidFill>
                <a:srgbClr val="505050"/>
              </a:solidFill>
              <a:ea typeface="Verdana" panose="020B0604030504040204" pitchFamily="34" charset="0"/>
              <a:cs typeface="Segoe UI" pitchFamily="34" charset="0"/>
            </a:endParaRPr>
          </a:p>
          <a:p>
            <a:pPr defTabSz="699354">
              <a:lnSpc>
                <a:spcPct val="90000"/>
              </a:lnSpc>
              <a:spcBef>
                <a:spcPts val="450"/>
              </a:spcBef>
              <a:defRPr/>
            </a:pPr>
            <a:r>
              <a:rPr lang="en-US" sz="1500" kern="0" dirty="0">
                <a:solidFill>
                  <a:srgbClr val="505050"/>
                </a:solidFill>
                <a:ea typeface="Verdana" panose="020B0604030504040204" pitchFamily="34" charset="0"/>
                <a:cs typeface="Segoe UI" pitchFamily="34" charset="0"/>
              </a:rPr>
              <a:t>Balance of responsibility </a:t>
            </a:r>
          </a:p>
          <a:p>
            <a:pPr defTabSz="699354">
              <a:lnSpc>
                <a:spcPct val="90000"/>
              </a:lnSpc>
              <a:spcBef>
                <a:spcPts val="450"/>
              </a:spcBef>
              <a:defRPr/>
            </a:pPr>
            <a:r>
              <a:rPr lang="en-US" sz="1500" kern="0" dirty="0">
                <a:solidFill>
                  <a:srgbClr val="505050"/>
                </a:solidFill>
                <a:ea typeface="Verdana" panose="020B0604030504040204" pitchFamily="34" charset="0"/>
                <a:cs typeface="Segoe UI" pitchFamily="34" charset="0"/>
              </a:rPr>
              <a:t>Cloud architectures</a:t>
            </a:r>
          </a:p>
          <a:p>
            <a:pPr defTabSz="699354">
              <a:lnSpc>
                <a:spcPct val="90000"/>
              </a:lnSpc>
              <a:spcBef>
                <a:spcPts val="450"/>
              </a:spcBef>
              <a:defRPr/>
            </a:pPr>
            <a:r>
              <a:rPr lang="en-US" sz="1500" kern="0" dirty="0">
                <a:solidFill>
                  <a:srgbClr val="505050"/>
                </a:solidFill>
                <a:ea typeface="Verdana" panose="020B0604030504040204" pitchFamily="34" charset="0"/>
                <a:cs typeface="Segoe UI" pitchFamily="34" charset="0"/>
              </a:rPr>
              <a:t>Design for high-availability</a:t>
            </a:r>
          </a:p>
          <a:p>
            <a:pPr defTabSz="699354">
              <a:lnSpc>
                <a:spcPct val="90000"/>
              </a:lnSpc>
              <a:spcBef>
                <a:spcPts val="450"/>
              </a:spcBef>
              <a:defRPr/>
            </a:pPr>
            <a:r>
              <a:rPr lang="en-US" sz="1500" kern="0" dirty="0">
                <a:solidFill>
                  <a:srgbClr val="505050"/>
                </a:solidFill>
                <a:ea typeface="Verdana" panose="020B0604030504040204" pitchFamily="34" charset="0"/>
                <a:cs typeface="Segoe UI" pitchFamily="34" charset="0"/>
              </a:rPr>
              <a:t>Leverage Microsoft resources</a:t>
            </a:r>
          </a:p>
          <a:p>
            <a:pPr defTabSz="699354">
              <a:lnSpc>
                <a:spcPct val="90000"/>
              </a:lnSpc>
              <a:defRPr/>
            </a:pPr>
            <a:br>
              <a:rPr lang="en-US" kern="0" dirty="0">
                <a:solidFill>
                  <a:srgbClr val="505050"/>
                </a:solidFill>
                <a:ea typeface="Verdana" panose="020B0604030504040204" pitchFamily="34" charset="0"/>
                <a:cs typeface="Segoe UI" pitchFamily="34" charset="0"/>
              </a:rPr>
            </a:br>
            <a:endParaRPr lang="en-US" sz="1500" kern="0" dirty="0">
              <a:solidFill>
                <a:srgbClr val="505050"/>
              </a:solidFill>
              <a:ea typeface="Verdana" panose="020B0604030504040204" pitchFamily="34" charset="0"/>
              <a:cs typeface="Segoe UI" pitchFamily="34" charset="0"/>
            </a:endParaRPr>
          </a:p>
        </p:txBody>
      </p:sp>
      <p:sp>
        <p:nvSpPr>
          <p:cNvPr id="22" name="Rectangle 21"/>
          <p:cNvSpPr/>
          <p:nvPr/>
        </p:nvSpPr>
        <p:spPr bwMode="auto">
          <a:xfrm>
            <a:off x="4622629" y="1944916"/>
            <a:ext cx="4144964" cy="1913952"/>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a:lnSpc>
                <a:spcPct val="90000"/>
              </a:lnSpc>
              <a:defRPr/>
            </a:pPr>
            <a:r>
              <a:rPr lang="en-US" kern="0" dirty="0">
                <a:solidFill>
                  <a:srgbClr val="0072C6"/>
                </a:solidFill>
                <a:latin typeface="Segoe UI Semibold" panose="020B0702040204020203" pitchFamily="34" charset="0"/>
                <a:ea typeface="Verdana" panose="020B0604030504040204" pitchFamily="34" charset="0"/>
                <a:cs typeface="Segoe UI Semibold" panose="020B0702040204020203" pitchFamily="34" charset="0"/>
              </a:rPr>
              <a:t>MICROSOFT RESOURCES</a:t>
            </a:r>
            <a:endParaRPr lang="en-US" sz="1500" kern="0" dirty="0">
              <a:solidFill>
                <a:srgbClr val="505050"/>
              </a:solidFill>
              <a:ea typeface="Verdana" panose="020B0604030504040204" pitchFamily="34" charset="0"/>
              <a:cs typeface="Segoe UI" pitchFamily="34" charset="0"/>
            </a:endParaRPr>
          </a:p>
          <a:p>
            <a:pPr defTabSz="699354">
              <a:lnSpc>
                <a:spcPct val="90000"/>
              </a:lnSpc>
              <a:spcBef>
                <a:spcPts val="450"/>
              </a:spcBef>
              <a:defRPr/>
            </a:pPr>
            <a:r>
              <a:rPr lang="en-US" sz="1500" kern="0" dirty="0">
                <a:solidFill>
                  <a:srgbClr val="505050"/>
                </a:solidFill>
                <a:ea typeface="Verdana" panose="020B0604030504040204" pitchFamily="34" charset="0"/>
                <a:cs typeface="Segoe UI" pitchFamily="34" charset="0"/>
              </a:rPr>
              <a:t>Service resiliency guide</a:t>
            </a:r>
          </a:p>
          <a:p>
            <a:pPr defTabSz="699354">
              <a:lnSpc>
                <a:spcPct val="90000"/>
              </a:lnSpc>
              <a:spcBef>
                <a:spcPts val="450"/>
              </a:spcBef>
              <a:defRPr/>
            </a:pPr>
            <a:r>
              <a:rPr lang="en-US" sz="1500" kern="0" dirty="0">
                <a:solidFill>
                  <a:srgbClr val="505050"/>
                </a:solidFill>
                <a:ea typeface="Verdana" panose="020B0604030504040204" pitchFamily="34" charset="0"/>
                <a:cs typeface="Segoe UI" pitchFamily="34" charset="0"/>
              </a:rPr>
              <a:t>Cloud dev patterns &amp; practices</a:t>
            </a:r>
          </a:p>
          <a:p>
            <a:pPr defTabSz="699354">
              <a:lnSpc>
                <a:spcPct val="90000"/>
              </a:lnSpc>
              <a:spcBef>
                <a:spcPts val="450"/>
              </a:spcBef>
              <a:defRPr/>
            </a:pPr>
            <a:r>
              <a:rPr lang="en-US" sz="1500" kern="0" dirty="0">
                <a:solidFill>
                  <a:srgbClr val="505050"/>
                </a:solidFill>
                <a:ea typeface="Verdana" panose="020B0604030504040204" pitchFamily="34" charset="0"/>
                <a:cs typeface="Segoe UI" pitchFamily="34" charset="0"/>
              </a:rPr>
              <a:t>Proactive and reactive support </a:t>
            </a:r>
          </a:p>
          <a:p>
            <a:pPr defTabSz="699354">
              <a:lnSpc>
                <a:spcPct val="90000"/>
              </a:lnSpc>
              <a:defRPr/>
            </a:pPr>
            <a:endParaRPr lang="en-US" kern="0" dirty="0">
              <a:solidFill>
                <a:srgbClr val="505050"/>
              </a:solidFill>
              <a:ea typeface="Verdana" panose="020B0604030504040204" pitchFamily="34" charset="0"/>
              <a:cs typeface="Segoe UI" pitchFamily="34" charset="0"/>
            </a:endParaRPr>
          </a:p>
        </p:txBody>
      </p:sp>
      <p:sp>
        <p:nvSpPr>
          <p:cNvPr id="7" name="Rectangle 6"/>
          <p:cNvSpPr/>
          <p:nvPr/>
        </p:nvSpPr>
        <p:spPr bwMode="auto">
          <a:xfrm>
            <a:off x="404463" y="3996727"/>
            <a:ext cx="8363130" cy="1308392"/>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342900" rIns="137160" bIns="109728" numCol="1" spcCol="0" rtlCol="0" fromWordArt="0" anchor="t" anchorCtr="0" forceAA="0" compatLnSpc="1">
            <a:prstTxWarp prst="textNoShape">
              <a:avLst/>
            </a:prstTxWarp>
            <a:noAutofit/>
          </a:bodyPr>
          <a:lstStyle/>
          <a:p>
            <a:pPr defTabSz="699354">
              <a:lnSpc>
                <a:spcPct val="90000"/>
              </a:lnSpc>
              <a:defRPr/>
            </a:pPr>
            <a:r>
              <a:rPr lang="en-US" kern="0" dirty="0">
                <a:solidFill>
                  <a:srgbClr val="0072C6"/>
                </a:solidFill>
                <a:latin typeface="Segoe UI Semibold" panose="020B0702040204020203" pitchFamily="34" charset="0"/>
                <a:ea typeface="Verdana" panose="020B0604030504040204" pitchFamily="34" charset="0"/>
                <a:cs typeface="Segoe UI Semibold" panose="020B0702040204020203" pitchFamily="34" charset="0"/>
              </a:rPr>
              <a:t>CLOUD PLATFORM RELIABILITY </a:t>
            </a:r>
            <a:endParaRPr lang="en-US" kern="0" dirty="0">
              <a:solidFill>
                <a:srgbClr val="505050"/>
              </a:solidFill>
              <a:ea typeface="Verdana" panose="020B0604030504040204" pitchFamily="34" charset="0"/>
              <a:cs typeface="Segoe UI" pitchFamily="34" charset="0"/>
            </a:endParaRPr>
          </a:p>
          <a:p>
            <a:pPr defTabSz="699354">
              <a:lnSpc>
                <a:spcPct val="90000"/>
              </a:lnSpc>
              <a:defRPr/>
            </a:pPr>
            <a:r>
              <a:rPr lang="en-US" sz="1500" kern="0" dirty="0">
                <a:solidFill>
                  <a:srgbClr val="505050"/>
                </a:solidFill>
                <a:ea typeface="Verdana" panose="020B0604030504040204" pitchFamily="34" charset="0"/>
                <a:cs typeface="Segoe UI" pitchFamily="34" charset="0"/>
              </a:rPr>
              <a:t>Availability, change orchestration, monitoring, communications, recommendations</a:t>
            </a:r>
          </a:p>
        </p:txBody>
      </p:sp>
      <p:grpSp>
        <p:nvGrpSpPr>
          <p:cNvPr id="10" name="Group 9"/>
          <p:cNvGrpSpPr/>
          <p:nvPr/>
        </p:nvGrpSpPr>
        <p:grpSpPr>
          <a:xfrm>
            <a:off x="4218283" y="3633666"/>
            <a:ext cx="684815" cy="450404"/>
            <a:chOff x="5624376" y="3701887"/>
            <a:chExt cx="913087" cy="600539"/>
          </a:xfrm>
        </p:grpSpPr>
        <p:sp>
          <p:nvSpPr>
            <p:cNvPr id="26" name="Freeform 886"/>
            <p:cNvSpPr>
              <a:spLocks/>
            </p:cNvSpPr>
            <p:nvPr/>
          </p:nvSpPr>
          <p:spPr bwMode="auto">
            <a:xfrm flipH="1">
              <a:off x="5624376" y="3701887"/>
              <a:ext cx="913087" cy="600539"/>
            </a:xfrm>
            <a:custGeom>
              <a:avLst/>
              <a:gdLst>
                <a:gd name="T0" fmla="*/ 290 w 346"/>
                <a:gd name="T1" fmla="*/ 100 h 228"/>
                <a:gd name="T2" fmla="*/ 290 w 346"/>
                <a:gd name="T3" fmla="*/ 96 h 228"/>
                <a:gd name="T4" fmla="*/ 195 w 346"/>
                <a:gd name="T5" fmla="*/ 0 h 228"/>
                <a:gd name="T6" fmla="*/ 115 w 346"/>
                <a:gd name="T7" fmla="*/ 43 h 228"/>
                <a:gd name="T8" fmla="*/ 89 w 346"/>
                <a:gd name="T9" fmla="*/ 36 h 228"/>
                <a:gd name="T10" fmla="*/ 59 w 346"/>
                <a:gd name="T11" fmla="*/ 45 h 228"/>
                <a:gd name="T12" fmla="*/ 34 w 346"/>
                <a:gd name="T13" fmla="*/ 90 h 228"/>
                <a:gd name="T14" fmla="*/ 0 w 346"/>
                <a:gd name="T15" fmla="*/ 153 h 228"/>
                <a:gd name="T16" fmla="*/ 66 w 346"/>
                <a:gd name="T17" fmla="*/ 228 h 228"/>
                <a:gd name="T18" fmla="*/ 75 w 346"/>
                <a:gd name="T19" fmla="*/ 228 h 228"/>
                <a:gd name="T20" fmla="*/ 82 w 346"/>
                <a:gd name="T21" fmla="*/ 228 h 228"/>
                <a:gd name="T22" fmla="*/ 238 w 346"/>
                <a:gd name="T23" fmla="*/ 228 h 228"/>
                <a:gd name="T24" fmla="*/ 241 w 346"/>
                <a:gd name="T25" fmla="*/ 228 h 228"/>
                <a:gd name="T26" fmla="*/ 245 w 346"/>
                <a:gd name="T27" fmla="*/ 228 h 228"/>
                <a:gd name="T28" fmla="*/ 257 w 346"/>
                <a:gd name="T29" fmla="*/ 228 h 228"/>
                <a:gd name="T30" fmla="*/ 281 w 346"/>
                <a:gd name="T31" fmla="*/ 228 h 228"/>
                <a:gd name="T32" fmla="*/ 346 w 346"/>
                <a:gd name="T33" fmla="*/ 164 h 228"/>
                <a:gd name="T34" fmla="*/ 290 w 346"/>
                <a:gd name="T35" fmla="*/ 10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228">
                  <a:moveTo>
                    <a:pt x="290" y="100"/>
                  </a:moveTo>
                  <a:cubicBezTo>
                    <a:pt x="290" y="99"/>
                    <a:pt x="290" y="97"/>
                    <a:pt x="290" y="96"/>
                  </a:cubicBezTo>
                  <a:cubicBezTo>
                    <a:pt x="290" y="43"/>
                    <a:pt x="248" y="0"/>
                    <a:pt x="195" y="0"/>
                  </a:cubicBezTo>
                  <a:cubicBezTo>
                    <a:pt x="162" y="0"/>
                    <a:pt x="133" y="17"/>
                    <a:pt x="115" y="43"/>
                  </a:cubicBezTo>
                  <a:cubicBezTo>
                    <a:pt x="108" y="38"/>
                    <a:pt x="99" y="36"/>
                    <a:pt x="89" y="36"/>
                  </a:cubicBezTo>
                  <a:cubicBezTo>
                    <a:pt x="78" y="36"/>
                    <a:pt x="67" y="39"/>
                    <a:pt x="59" y="45"/>
                  </a:cubicBezTo>
                  <a:cubicBezTo>
                    <a:pt x="44" y="55"/>
                    <a:pt x="34" y="71"/>
                    <a:pt x="34" y="90"/>
                  </a:cubicBezTo>
                  <a:cubicBezTo>
                    <a:pt x="14" y="103"/>
                    <a:pt x="0" y="127"/>
                    <a:pt x="0" y="153"/>
                  </a:cubicBezTo>
                  <a:cubicBezTo>
                    <a:pt x="0" y="192"/>
                    <a:pt x="29" y="223"/>
                    <a:pt x="66" y="228"/>
                  </a:cubicBezTo>
                  <a:cubicBezTo>
                    <a:pt x="69" y="228"/>
                    <a:pt x="72" y="228"/>
                    <a:pt x="75" y="228"/>
                  </a:cubicBezTo>
                  <a:cubicBezTo>
                    <a:pt x="77" y="228"/>
                    <a:pt x="80" y="228"/>
                    <a:pt x="82" y="228"/>
                  </a:cubicBezTo>
                  <a:cubicBezTo>
                    <a:pt x="117" y="228"/>
                    <a:pt x="199" y="228"/>
                    <a:pt x="238" y="228"/>
                  </a:cubicBezTo>
                  <a:cubicBezTo>
                    <a:pt x="239" y="228"/>
                    <a:pt x="240" y="228"/>
                    <a:pt x="241" y="228"/>
                  </a:cubicBezTo>
                  <a:cubicBezTo>
                    <a:pt x="245" y="228"/>
                    <a:pt x="245" y="228"/>
                    <a:pt x="245" y="228"/>
                  </a:cubicBezTo>
                  <a:cubicBezTo>
                    <a:pt x="247" y="228"/>
                    <a:pt x="253" y="228"/>
                    <a:pt x="257" y="228"/>
                  </a:cubicBezTo>
                  <a:cubicBezTo>
                    <a:pt x="281" y="228"/>
                    <a:pt x="281" y="228"/>
                    <a:pt x="281" y="228"/>
                  </a:cubicBezTo>
                  <a:cubicBezTo>
                    <a:pt x="317" y="227"/>
                    <a:pt x="346" y="199"/>
                    <a:pt x="346" y="164"/>
                  </a:cubicBezTo>
                  <a:cubicBezTo>
                    <a:pt x="346" y="131"/>
                    <a:pt x="322" y="104"/>
                    <a:pt x="290" y="100"/>
                  </a:cubicBezTo>
                  <a:close/>
                </a:path>
              </a:pathLst>
            </a:custGeom>
            <a:solidFill>
              <a:schemeClr val="bg1"/>
            </a:solidFill>
            <a:ln w="38100">
              <a:solidFill>
                <a:schemeClr val="bg1">
                  <a:lumMod val="75000"/>
                </a:schemeClr>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dirty="0">
                <a:solidFill>
                  <a:srgbClr val="FFFFFF"/>
                </a:solidFill>
              </a:endParaRPr>
            </a:p>
          </p:txBody>
        </p:sp>
        <p:sp>
          <p:nvSpPr>
            <p:cNvPr id="28" name="Plus 27"/>
            <p:cNvSpPr/>
            <p:nvPr/>
          </p:nvSpPr>
          <p:spPr>
            <a:xfrm>
              <a:off x="5907221" y="3892184"/>
              <a:ext cx="347396" cy="347396"/>
            </a:xfrm>
            <a:prstGeom prst="mathPlus">
              <a:avLst/>
            </a:prstGeom>
            <a:solidFill>
              <a:schemeClr val="bg1">
                <a:lumMod val="6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dirty="0">
                <a:solidFill>
                  <a:srgbClr val="FFFFFF"/>
                </a:solidFill>
              </a:endParaRPr>
            </a:p>
          </p:txBody>
        </p:sp>
      </p:grpSp>
      <p:sp>
        <p:nvSpPr>
          <p:cNvPr id="3" name="Title 2">
            <a:extLst>
              <a:ext uri="{FF2B5EF4-FFF2-40B4-BE49-F238E27FC236}">
                <a16:creationId xmlns:a16="http://schemas.microsoft.com/office/drawing/2014/main" id="{0D3AC0D3-823B-44AC-829B-F1AE00F8056F}"/>
              </a:ext>
            </a:extLst>
          </p:cNvPr>
          <p:cNvSpPr>
            <a:spLocks noGrp="1"/>
          </p:cNvSpPr>
          <p:nvPr>
            <p:ph type="title"/>
          </p:nvPr>
        </p:nvSpPr>
        <p:spPr/>
        <p:txBody>
          <a:bodyPr/>
          <a:lstStyle/>
          <a:p>
            <a:r>
              <a:rPr lang="en-US" dirty="0"/>
              <a:t>Azure is a cloud partnership</a:t>
            </a:r>
          </a:p>
        </p:txBody>
      </p:sp>
    </p:spTree>
    <p:extLst>
      <p:ext uri="{BB962C8B-B14F-4D97-AF65-F5344CB8AC3E}">
        <p14:creationId xmlns:p14="http://schemas.microsoft.com/office/powerpoint/2010/main" val="2383031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11486-EC36-48C5-B24F-5996CD308114}"/>
              </a:ext>
            </a:extLst>
          </p:cNvPr>
          <p:cNvSpPr>
            <a:spLocks noGrp="1"/>
          </p:cNvSpPr>
          <p:nvPr>
            <p:ph type="title"/>
          </p:nvPr>
        </p:nvSpPr>
        <p:spPr/>
        <p:txBody>
          <a:bodyPr/>
          <a:lstStyle/>
          <a:p>
            <a:r>
              <a:rPr lang="en-US" dirty="0"/>
              <a:t>Monitoring and Alerting</a:t>
            </a:r>
          </a:p>
        </p:txBody>
      </p:sp>
      <p:sp>
        <p:nvSpPr>
          <p:cNvPr id="19" name="Text Placeholder 18">
            <a:extLst>
              <a:ext uri="{FF2B5EF4-FFF2-40B4-BE49-F238E27FC236}">
                <a16:creationId xmlns:a16="http://schemas.microsoft.com/office/drawing/2014/main" id="{98FF8C5C-E646-482F-BC1E-19BA1B0EAAF8}"/>
              </a:ext>
            </a:extLst>
          </p:cNvPr>
          <p:cNvSpPr>
            <a:spLocks noGrp="1"/>
          </p:cNvSpPr>
          <p:nvPr>
            <p:ph type="body" idx="1"/>
          </p:nvPr>
        </p:nvSpPr>
        <p:spPr>
          <a:xfrm>
            <a:off x="261188" y="5454469"/>
            <a:ext cx="8574837" cy="1263571"/>
          </a:xfrm>
        </p:spPr>
        <p:txBody>
          <a:bodyPr/>
          <a:lstStyle/>
          <a:p>
            <a:r>
              <a:rPr lang="en-US" dirty="0">
                <a:latin typeface="Segoe UI Light" panose="020B0502040204020203" pitchFamily="34" charset="0"/>
                <a:cs typeface="Segoe UI Light" panose="020B0502040204020203" pitchFamily="34" charset="0"/>
                <a:hlinkClick r:id="rId3"/>
              </a:rPr>
              <a:t>https://aka.ms/azmonitor/</a:t>
            </a:r>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hlinkClick r:id="rId4"/>
              </a:rPr>
              <a:t>http://aka.ms/azureadvisor/</a:t>
            </a:r>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hlinkClick r:id="rId5"/>
              </a:rPr>
              <a:t>http://aka.ms/azureresourcehealth/</a:t>
            </a:r>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endParaRPr lang="en-US" dirty="0"/>
          </a:p>
        </p:txBody>
      </p:sp>
      <p:sp>
        <p:nvSpPr>
          <p:cNvPr id="3" name="Rectangle 2">
            <a:extLst>
              <a:ext uri="{FF2B5EF4-FFF2-40B4-BE49-F238E27FC236}">
                <a16:creationId xmlns:a16="http://schemas.microsoft.com/office/drawing/2014/main" id="{FBBC3E18-E875-4469-9AAA-14BF1307802F}"/>
              </a:ext>
            </a:extLst>
          </p:cNvPr>
          <p:cNvSpPr/>
          <p:nvPr/>
        </p:nvSpPr>
        <p:spPr>
          <a:xfrm>
            <a:off x="3201401" y="2640200"/>
            <a:ext cx="2771754" cy="2814269"/>
          </a:xfrm>
          <a:prstGeom prst="rect">
            <a:avLst/>
          </a:prstGeom>
          <a:solidFill>
            <a:srgbClr val="0078D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7" fontAlgn="auto">
              <a:spcBef>
                <a:spcPts val="0"/>
              </a:spcBef>
              <a:spcAft>
                <a:spcPts val="0"/>
              </a:spcAft>
            </a:pPr>
            <a:endParaRPr lang="en-US" sz="1050" b="0" kern="0" dirty="0">
              <a:solidFill>
                <a:sysClr val="windowText" lastClr="000000"/>
              </a:solidFill>
              <a:latin typeface="Verdana" panose="020B0604030504040204" pitchFamily="34" charset="0"/>
            </a:endParaRPr>
          </a:p>
        </p:txBody>
      </p:sp>
      <p:sp>
        <p:nvSpPr>
          <p:cNvPr id="4" name="Rectangle 3">
            <a:extLst>
              <a:ext uri="{FF2B5EF4-FFF2-40B4-BE49-F238E27FC236}">
                <a16:creationId xmlns:a16="http://schemas.microsoft.com/office/drawing/2014/main" id="{35A9164F-8154-4638-8556-AC3211A07EA2}"/>
              </a:ext>
            </a:extLst>
          </p:cNvPr>
          <p:cNvSpPr/>
          <p:nvPr/>
        </p:nvSpPr>
        <p:spPr>
          <a:xfrm>
            <a:off x="6190754" y="2640201"/>
            <a:ext cx="2771754" cy="2814269"/>
          </a:xfrm>
          <a:prstGeom prst="rect">
            <a:avLst/>
          </a:prstGeom>
          <a:solidFill>
            <a:srgbClr val="0078D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7" fontAlgn="auto">
              <a:spcBef>
                <a:spcPts val="0"/>
              </a:spcBef>
              <a:spcAft>
                <a:spcPts val="0"/>
              </a:spcAft>
            </a:pPr>
            <a:endParaRPr lang="en-US" sz="1050" b="0" kern="0" dirty="0">
              <a:solidFill>
                <a:sysClr val="windowText" lastClr="000000"/>
              </a:solidFill>
              <a:latin typeface="Verdana" panose="020B0604030504040204" pitchFamily="34" charset="0"/>
            </a:endParaRPr>
          </a:p>
        </p:txBody>
      </p:sp>
      <p:sp>
        <p:nvSpPr>
          <p:cNvPr id="5" name="Rectangle 4">
            <a:extLst>
              <a:ext uri="{FF2B5EF4-FFF2-40B4-BE49-F238E27FC236}">
                <a16:creationId xmlns:a16="http://schemas.microsoft.com/office/drawing/2014/main" id="{36707BFB-77FC-45D5-A1D5-1B18C8746287}"/>
              </a:ext>
            </a:extLst>
          </p:cNvPr>
          <p:cNvSpPr/>
          <p:nvPr/>
        </p:nvSpPr>
        <p:spPr>
          <a:xfrm>
            <a:off x="198634" y="2640200"/>
            <a:ext cx="2770239" cy="2814269"/>
          </a:xfrm>
          <a:prstGeom prst="rect">
            <a:avLst/>
          </a:prstGeom>
          <a:solidFill>
            <a:srgbClr val="0078D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7" fontAlgn="auto">
              <a:spcBef>
                <a:spcPts val="0"/>
              </a:spcBef>
              <a:spcAft>
                <a:spcPts val="0"/>
              </a:spcAft>
            </a:pPr>
            <a:endParaRPr lang="en-US" sz="1050" b="0" kern="0" dirty="0">
              <a:solidFill>
                <a:sysClr val="windowText" lastClr="000000"/>
              </a:solidFill>
              <a:latin typeface="Verdana" panose="020B0604030504040204" pitchFamily="34" charset="0"/>
            </a:endParaRPr>
          </a:p>
        </p:txBody>
      </p:sp>
      <p:sp>
        <p:nvSpPr>
          <p:cNvPr id="6" name="TextBox 5">
            <a:extLst>
              <a:ext uri="{FF2B5EF4-FFF2-40B4-BE49-F238E27FC236}">
                <a16:creationId xmlns:a16="http://schemas.microsoft.com/office/drawing/2014/main" id="{8D80E22A-EA1B-4047-A920-708B6B5329B3}"/>
              </a:ext>
            </a:extLst>
          </p:cNvPr>
          <p:cNvSpPr txBox="1"/>
          <p:nvPr/>
        </p:nvSpPr>
        <p:spPr>
          <a:xfrm>
            <a:off x="3398727" y="2805799"/>
            <a:ext cx="2768800" cy="369332"/>
          </a:xfrm>
          <a:prstGeom prst="rect">
            <a:avLst/>
          </a:prstGeom>
          <a:noFill/>
        </p:spPr>
        <p:txBody>
          <a:bodyPr wrap="square" rtlCol="0">
            <a:spAutoFit/>
          </a:bodyPr>
          <a:lstStyle/>
          <a:p>
            <a:pPr defTabSz="914247" fontAlgn="auto">
              <a:spcBef>
                <a:spcPts val="0"/>
              </a:spcBef>
              <a:spcAft>
                <a:spcPts val="0"/>
              </a:spcAft>
            </a:pPr>
            <a:r>
              <a:rPr lang="en-US" b="0" kern="0" dirty="0">
                <a:solidFill>
                  <a:prstClr val="white"/>
                </a:solidFill>
                <a:latin typeface="Segoe UI (Body)"/>
                <a:cs typeface="Segoe UI Semibold" panose="020B0702040204020203" pitchFamily="34" charset="0"/>
              </a:rPr>
              <a:t>Azure Advisor</a:t>
            </a:r>
          </a:p>
        </p:txBody>
      </p:sp>
      <p:sp>
        <p:nvSpPr>
          <p:cNvPr id="7" name="TextBox 6">
            <a:extLst>
              <a:ext uri="{FF2B5EF4-FFF2-40B4-BE49-F238E27FC236}">
                <a16:creationId xmlns:a16="http://schemas.microsoft.com/office/drawing/2014/main" id="{EBA961AB-D786-4D53-896D-CB32E705F324}"/>
              </a:ext>
            </a:extLst>
          </p:cNvPr>
          <p:cNvSpPr txBox="1"/>
          <p:nvPr/>
        </p:nvSpPr>
        <p:spPr>
          <a:xfrm>
            <a:off x="6337210" y="2805799"/>
            <a:ext cx="2643926" cy="369332"/>
          </a:xfrm>
          <a:prstGeom prst="rect">
            <a:avLst/>
          </a:prstGeom>
          <a:noFill/>
        </p:spPr>
        <p:txBody>
          <a:bodyPr wrap="square" rtlCol="0">
            <a:spAutoFit/>
          </a:bodyPr>
          <a:lstStyle>
            <a:defPPr>
              <a:defRPr lang="en-US"/>
            </a:defPPr>
            <a:lvl1pPr defTabSz="1243493">
              <a:defRPr sz="2000" kern="0">
                <a:solidFill>
                  <a:schemeClr val="bg1"/>
                </a:solidFill>
                <a:latin typeface="Segoe UI Semibold" panose="020B0702040204020203" pitchFamily="34" charset="0"/>
                <a:cs typeface="Segoe UI Semibold" panose="020B0702040204020203" pitchFamily="34" charset="0"/>
              </a:defRPr>
            </a:lvl1pPr>
          </a:lstStyle>
          <a:p>
            <a:pPr defTabSz="914247" fontAlgn="auto">
              <a:spcBef>
                <a:spcPts val="0"/>
              </a:spcBef>
              <a:spcAft>
                <a:spcPts val="0"/>
              </a:spcAft>
            </a:pPr>
            <a:r>
              <a:rPr lang="en-US" sz="1800" b="0" dirty="0">
                <a:solidFill>
                  <a:prstClr val="white"/>
                </a:solidFill>
                <a:latin typeface="Segoe UI (Body)"/>
              </a:rPr>
              <a:t>Azure Resource Health</a:t>
            </a:r>
          </a:p>
        </p:txBody>
      </p:sp>
      <p:sp>
        <p:nvSpPr>
          <p:cNvPr id="8" name="TextBox 7">
            <a:extLst>
              <a:ext uri="{FF2B5EF4-FFF2-40B4-BE49-F238E27FC236}">
                <a16:creationId xmlns:a16="http://schemas.microsoft.com/office/drawing/2014/main" id="{B10CF003-81E7-4C4D-8872-EAC06B8F4FBF}"/>
              </a:ext>
            </a:extLst>
          </p:cNvPr>
          <p:cNvSpPr txBox="1"/>
          <p:nvPr/>
        </p:nvSpPr>
        <p:spPr>
          <a:xfrm>
            <a:off x="449493" y="2805798"/>
            <a:ext cx="2451254" cy="369332"/>
          </a:xfrm>
          <a:prstGeom prst="rect">
            <a:avLst/>
          </a:prstGeom>
          <a:noFill/>
        </p:spPr>
        <p:txBody>
          <a:bodyPr wrap="square" rtlCol="0">
            <a:spAutoFit/>
          </a:bodyPr>
          <a:lstStyle/>
          <a:p>
            <a:pPr defTabSz="914247" fontAlgn="auto">
              <a:spcBef>
                <a:spcPts val="0"/>
              </a:spcBef>
              <a:spcAft>
                <a:spcPts val="0"/>
              </a:spcAft>
            </a:pPr>
            <a:r>
              <a:rPr lang="en-US" b="0" kern="0" dirty="0">
                <a:solidFill>
                  <a:prstClr val="white"/>
                </a:solidFill>
                <a:latin typeface="Segoe UI (Body)"/>
                <a:cs typeface="Segoe UI Semibold" panose="020B0702040204020203" pitchFamily="34" charset="0"/>
              </a:rPr>
              <a:t>Azure Monitor</a:t>
            </a:r>
          </a:p>
        </p:txBody>
      </p:sp>
      <p:cxnSp>
        <p:nvCxnSpPr>
          <p:cNvPr id="9" name="Straight Connector 8">
            <a:extLst>
              <a:ext uri="{FF2B5EF4-FFF2-40B4-BE49-F238E27FC236}">
                <a16:creationId xmlns:a16="http://schemas.microsoft.com/office/drawing/2014/main" id="{F776287E-7D4D-4950-9513-8522A5631E4C}"/>
              </a:ext>
            </a:extLst>
          </p:cNvPr>
          <p:cNvCxnSpPr/>
          <p:nvPr/>
        </p:nvCxnSpPr>
        <p:spPr>
          <a:xfrm>
            <a:off x="3398728" y="3155497"/>
            <a:ext cx="23771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3B4A63F-C94B-4B96-B481-8C2FA698603A}"/>
              </a:ext>
            </a:extLst>
          </p:cNvPr>
          <p:cNvCxnSpPr/>
          <p:nvPr/>
        </p:nvCxnSpPr>
        <p:spPr>
          <a:xfrm>
            <a:off x="6337210" y="3155497"/>
            <a:ext cx="23771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5BEA9E9-9B2A-4F28-BADC-53AA05588C49}"/>
              </a:ext>
            </a:extLst>
          </p:cNvPr>
          <p:cNvCxnSpPr/>
          <p:nvPr/>
        </p:nvCxnSpPr>
        <p:spPr>
          <a:xfrm>
            <a:off x="375118" y="3149875"/>
            <a:ext cx="23771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441DD4B-0E69-4383-89E3-7DDBADD6C040}"/>
              </a:ext>
            </a:extLst>
          </p:cNvPr>
          <p:cNvSpPr txBox="1"/>
          <p:nvPr/>
        </p:nvSpPr>
        <p:spPr>
          <a:xfrm>
            <a:off x="3398728" y="3181678"/>
            <a:ext cx="2363432" cy="1623521"/>
          </a:xfrm>
          <a:prstGeom prst="rect">
            <a:avLst/>
          </a:prstGeom>
          <a:noFill/>
        </p:spPr>
        <p:txBody>
          <a:bodyPr wrap="square" rtlCol="0">
            <a:spAutoFit/>
          </a:bodyPr>
          <a:lstStyle/>
          <a:p>
            <a:pPr defTabSz="914247" fontAlgn="auto">
              <a:spcBef>
                <a:spcPts val="0"/>
              </a:spcBef>
              <a:spcAft>
                <a:spcPts val="600"/>
              </a:spcAft>
            </a:pPr>
            <a:r>
              <a:rPr lang="en-US" sz="1350" b="0" kern="0" dirty="0">
                <a:solidFill>
                  <a:prstClr val="white"/>
                </a:solidFill>
                <a:latin typeface="Segoe UI Light" panose="020B0502040204020203" pitchFamily="34" charset="0"/>
                <a:cs typeface="Segoe UI Light" panose="020B0502040204020203" pitchFamily="34" charset="0"/>
              </a:rPr>
              <a:t>Personalized recommendation guide helping you follow best practices</a:t>
            </a:r>
          </a:p>
          <a:p>
            <a:pPr defTabSz="914247" fontAlgn="auto">
              <a:spcBef>
                <a:spcPts val="0"/>
              </a:spcBef>
              <a:spcAft>
                <a:spcPts val="600"/>
              </a:spcAft>
            </a:pPr>
            <a:r>
              <a:rPr lang="en-US" sz="1350" b="0" kern="0" dirty="0">
                <a:solidFill>
                  <a:prstClr val="white"/>
                </a:solidFill>
                <a:latin typeface="Segoe UI Light" panose="020B0502040204020203" pitchFamily="34" charset="0"/>
                <a:cs typeface="Segoe UI Light" panose="020B0502040204020203" pitchFamily="34" charset="0"/>
              </a:rPr>
              <a:t>Optimize across four areas -high availability, performance, security, and cost</a:t>
            </a:r>
          </a:p>
        </p:txBody>
      </p:sp>
      <p:sp>
        <p:nvSpPr>
          <p:cNvPr id="13" name="TextBox 12">
            <a:extLst>
              <a:ext uri="{FF2B5EF4-FFF2-40B4-BE49-F238E27FC236}">
                <a16:creationId xmlns:a16="http://schemas.microsoft.com/office/drawing/2014/main" id="{E5FB479B-442A-4AD4-A360-26076A8683FB}"/>
              </a:ext>
            </a:extLst>
          </p:cNvPr>
          <p:cNvSpPr txBox="1"/>
          <p:nvPr/>
        </p:nvSpPr>
        <p:spPr>
          <a:xfrm>
            <a:off x="6405230" y="3192921"/>
            <a:ext cx="2400784" cy="1700466"/>
          </a:xfrm>
          <a:prstGeom prst="rect">
            <a:avLst/>
          </a:prstGeom>
          <a:noFill/>
        </p:spPr>
        <p:txBody>
          <a:bodyPr wrap="square" rtlCol="0">
            <a:spAutoFit/>
          </a:bodyPr>
          <a:lstStyle/>
          <a:p>
            <a:pPr defTabSz="914247" fontAlgn="auto">
              <a:spcBef>
                <a:spcPts val="0"/>
              </a:spcBef>
              <a:spcAft>
                <a:spcPts val="600"/>
              </a:spcAft>
            </a:pPr>
            <a:r>
              <a:rPr lang="en-US" sz="1350" b="0" kern="0" dirty="0">
                <a:solidFill>
                  <a:prstClr val="white"/>
                </a:solidFill>
                <a:latin typeface="Segoe UI Light" panose="020B0502040204020203" pitchFamily="34" charset="0"/>
                <a:cs typeface="Segoe UI Light" panose="020B0502040204020203" pitchFamily="34" charset="0"/>
              </a:rPr>
              <a:t>Diagnose and get support when an Azure issue impacts your resources</a:t>
            </a:r>
          </a:p>
          <a:p>
            <a:pPr defTabSz="914247" fontAlgn="auto">
              <a:spcBef>
                <a:spcPts val="0"/>
              </a:spcBef>
              <a:spcAft>
                <a:spcPts val="600"/>
              </a:spcAft>
            </a:pPr>
            <a:r>
              <a:rPr lang="en-US" sz="1350" b="0" kern="0" dirty="0">
                <a:solidFill>
                  <a:prstClr val="white"/>
                </a:solidFill>
                <a:latin typeface="Segoe UI Light" panose="020B0502040204020203" pitchFamily="34" charset="0"/>
                <a:cs typeface="Segoe UI Light" panose="020B0502040204020203" pitchFamily="34" charset="0"/>
              </a:rPr>
              <a:t>Guides you through solutions to mitigate issues with Azure resources</a:t>
            </a:r>
          </a:p>
          <a:p>
            <a:pPr defTabSz="914247" fontAlgn="auto">
              <a:spcBef>
                <a:spcPts val="0"/>
              </a:spcBef>
              <a:spcAft>
                <a:spcPts val="600"/>
              </a:spcAft>
            </a:pPr>
            <a:endParaRPr lang="en-US" sz="1350" b="0" kern="0" dirty="0">
              <a:solidFill>
                <a:prstClr val="white"/>
              </a:solidFill>
              <a:latin typeface="Segoe UI Light" panose="020B0502040204020203" pitchFamily="34" charset="0"/>
              <a:cs typeface="Segoe UI Light" panose="020B0502040204020203" pitchFamily="34" charset="0"/>
            </a:endParaRPr>
          </a:p>
        </p:txBody>
      </p:sp>
      <p:sp>
        <p:nvSpPr>
          <p:cNvPr id="14" name="TextBox 13">
            <a:extLst>
              <a:ext uri="{FF2B5EF4-FFF2-40B4-BE49-F238E27FC236}">
                <a16:creationId xmlns:a16="http://schemas.microsoft.com/office/drawing/2014/main" id="{E34736C0-1FC6-4619-86DF-924AF8A7DE81}"/>
              </a:ext>
            </a:extLst>
          </p:cNvPr>
          <p:cNvSpPr txBox="1"/>
          <p:nvPr/>
        </p:nvSpPr>
        <p:spPr>
          <a:xfrm>
            <a:off x="449494" y="3198008"/>
            <a:ext cx="2302727" cy="1700466"/>
          </a:xfrm>
          <a:prstGeom prst="rect">
            <a:avLst/>
          </a:prstGeom>
          <a:noFill/>
        </p:spPr>
        <p:txBody>
          <a:bodyPr wrap="square" rtlCol="0">
            <a:spAutoFit/>
          </a:bodyPr>
          <a:lstStyle/>
          <a:p>
            <a:pPr defTabSz="914247" fontAlgn="auto">
              <a:spcBef>
                <a:spcPts val="0"/>
              </a:spcBef>
              <a:spcAft>
                <a:spcPts val="600"/>
              </a:spcAft>
            </a:pPr>
            <a:r>
              <a:rPr lang="en-US" sz="1350" b="0" kern="0" dirty="0">
                <a:solidFill>
                  <a:prstClr val="white"/>
                </a:solidFill>
                <a:latin typeface="Segoe UI Light" panose="020B0502040204020203" pitchFamily="34" charset="0"/>
                <a:cs typeface="Segoe UI Light" panose="020B0502040204020203" pitchFamily="34" charset="0"/>
              </a:rPr>
              <a:t>Native monitoring and diagnostics for all your Azure resources</a:t>
            </a:r>
          </a:p>
          <a:p>
            <a:pPr defTabSz="914247" fontAlgn="auto">
              <a:spcBef>
                <a:spcPts val="0"/>
              </a:spcBef>
              <a:spcAft>
                <a:spcPts val="600"/>
              </a:spcAft>
            </a:pPr>
            <a:r>
              <a:rPr lang="en-US" sz="1350" b="0" kern="0" dirty="0">
                <a:solidFill>
                  <a:prstClr val="white"/>
                </a:solidFill>
                <a:latin typeface="Segoe UI Light" panose="020B0502040204020203" pitchFamily="34" charset="0"/>
                <a:cs typeface="Segoe UI Light" panose="020B0502040204020203" pitchFamily="34" charset="0"/>
              </a:rPr>
              <a:t>Monitor, diagnose, alert, and be notified of events in your cloud infrastructure</a:t>
            </a:r>
          </a:p>
          <a:p>
            <a:pPr defTabSz="914247" fontAlgn="auto">
              <a:spcBef>
                <a:spcPts val="0"/>
              </a:spcBef>
              <a:spcAft>
                <a:spcPts val="600"/>
              </a:spcAft>
            </a:pPr>
            <a:endParaRPr lang="en-US" sz="1350" b="0" kern="0" dirty="0">
              <a:solidFill>
                <a:prstClr val="white"/>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6454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8D64CF-0ADE-4CA1-8572-EADA659468A1}"/>
              </a:ext>
            </a:extLst>
          </p:cNvPr>
          <p:cNvSpPr>
            <a:spLocks noGrp="1"/>
          </p:cNvSpPr>
          <p:nvPr>
            <p:ph type="ctrTitle" sz="quarter"/>
          </p:nvPr>
        </p:nvSpPr>
        <p:spPr/>
        <p:txBody>
          <a:bodyPr/>
          <a:lstStyle/>
          <a:p>
            <a:r>
              <a:rPr lang="en-US" sz="4000" dirty="0"/>
              <a:t>Design an application monitoring and alerting strategy</a:t>
            </a:r>
          </a:p>
        </p:txBody>
      </p:sp>
      <p:sp>
        <p:nvSpPr>
          <p:cNvPr id="6" name="Subtitle 5">
            <a:extLst>
              <a:ext uri="{FF2B5EF4-FFF2-40B4-BE49-F238E27FC236}">
                <a16:creationId xmlns:a16="http://schemas.microsoft.com/office/drawing/2014/main" id="{63D15067-A858-486F-B33B-2D1E14333555}"/>
              </a:ext>
            </a:extLst>
          </p:cNvPr>
          <p:cNvSpPr>
            <a:spLocks noGrp="1"/>
          </p:cNvSpPr>
          <p:nvPr>
            <p:ph type="subTitle" sz="quarter" idx="1"/>
          </p:nvPr>
        </p:nvSpPr>
        <p:spPr/>
        <p:txBody>
          <a:bodyPr>
            <a:normAutofit fontScale="77500" lnSpcReduction="20000"/>
          </a:bodyPr>
          <a:lstStyle/>
          <a:p>
            <a:r>
              <a:rPr lang="en-US" sz="2400" dirty="0"/>
              <a:t>Determine the appropriate Microsoft products and services for monitoring applications on Azure</a:t>
            </a:r>
          </a:p>
          <a:p>
            <a:r>
              <a:rPr lang="en-US" sz="2400" dirty="0"/>
              <a:t>Define solutions for analyzing logs and enabling alerts using Azure Log Analytics</a:t>
            </a:r>
          </a:p>
          <a:p>
            <a:r>
              <a:rPr lang="en-US" sz="2400" dirty="0"/>
              <a:t>Define solutions for analyzing performance metrics and enabling alerts using Azure Monitor</a:t>
            </a:r>
          </a:p>
          <a:p>
            <a:r>
              <a:rPr lang="en-US" sz="2400" dirty="0"/>
              <a:t>Define a solution for monitoring applications and enabling alerts using Application Insights</a:t>
            </a:r>
          </a:p>
        </p:txBody>
      </p:sp>
      <p:sp>
        <p:nvSpPr>
          <p:cNvPr id="8" name="Text Placeholder 7">
            <a:extLst>
              <a:ext uri="{FF2B5EF4-FFF2-40B4-BE49-F238E27FC236}">
                <a16:creationId xmlns:a16="http://schemas.microsoft.com/office/drawing/2014/main" id="{041176C3-A54B-431B-9644-B4FF10CFD4BB}"/>
              </a:ext>
            </a:extLst>
          </p:cNvPr>
          <p:cNvSpPr>
            <a:spLocks noGrp="1"/>
          </p:cNvSpPr>
          <p:nvPr>
            <p:ph type="body" sz="quarter" idx="10"/>
          </p:nvPr>
        </p:nvSpPr>
        <p:spPr/>
        <p:txBody>
          <a:bodyPr/>
          <a:lstStyle/>
          <a:p>
            <a:endParaRPr lang="en-US" dirty="0"/>
          </a:p>
        </p:txBody>
      </p:sp>
      <p:sp>
        <p:nvSpPr>
          <p:cNvPr id="13" name="Text Placeholder 12">
            <a:extLst>
              <a:ext uri="{FF2B5EF4-FFF2-40B4-BE49-F238E27FC236}">
                <a16:creationId xmlns:a16="http://schemas.microsoft.com/office/drawing/2014/main" id="{4857BC72-532A-424D-8397-109A04CB8A9C}"/>
              </a:ext>
            </a:extLst>
          </p:cNvPr>
          <p:cNvSpPr>
            <a:spLocks noGrp="1"/>
          </p:cNvSpPr>
          <p:nvPr>
            <p:ph type="body" sz="quarter" idx="11"/>
          </p:nvPr>
        </p:nvSpPr>
        <p:spPr/>
        <p:txBody>
          <a:bodyPr/>
          <a:lstStyle/>
          <a:p>
            <a:r>
              <a:rPr lang="en-US" dirty="0">
                <a:hlinkClick r:id="rId3"/>
              </a:rPr>
              <a:t>https://www.microsoft.com/en-ie/learning/exam-70-535.aspx</a:t>
            </a:r>
            <a:r>
              <a:rPr lang="en-US" dirty="0"/>
              <a:t> </a:t>
            </a:r>
          </a:p>
        </p:txBody>
      </p:sp>
      <p:sp>
        <p:nvSpPr>
          <p:cNvPr id="14" name="Text Placeholder 13">
            <a:extLst>
              <a:ext uri="{FF2B5EF4-FFF2-40B4-BE49-F238E27FC236}">
                <a16:creationId xmlns:a16="http://schemas.microsoft.com/office/drawing/2014/main" id="{72BF3818-0B8C-4850-BBB7-AA7512EBB30A}"/>
              </a:ext>
            </a:extLst>
          </p:cNvPr>
          <p:cNvSpPr>
            <a:spLocks noGrp="1"/>
          </p:cNvSpPr>
          <p:nvPr>
            <p:ph type="body" sz="quarter" idx="12"/>
          </p:nvPr>
        </p:nvSpPr>
        <p:spPr/>
        <p:txBody>
          <a:bodyPr/>
          <a:lstStyle/>
          <a:p>
            <a:endParaRPr lang="en-US" dirty="0"/>
          </a:p>
        </p:txBody>
      </p:sp>
      <p:sp>
        <p:nvSpPr>
          <p:cNvPr id="11" name="Freeform 5">
            <a:extLst>
              <a:ext uri="{FF2B5EF4-FFF2-40B4-BE49-F238E27FC236}">
                <a16:creationId xmlns:a16="http://schemas.microsoft.com/office/drawing/2014/main" id="{A1218AF4-4000-4A87-8D77-AEC2B0F97240}"/>
              </a:ext>
            </a:extLst>
          </p:cNvPr>
          <p:cNvSpPr>
            <a:spLocks/>
          </p:cNvSpPr>
          <p:nvPr/>
        </p:nvSpPr>
        <p:spPr bwMode="auto">
          <a:xfrm>
            <a:off x="597160" y="2946792"/>
            <a:ext cx="2243471" cy="1277323"/>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w="9525">
            <a:solidFill>
              <a:srgbClr val="000000"/>
            </a:solidFill>
            <a:round/>
            <a:headEnd/>
            <a:tailEnd/>
          </a:ln>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ea typeface="MS PGothic" panose="020B0600070205080204" pitchFamily="34" charset="-128"/>
            </a:endParaRPr>
          </a:p>
        </p:txBody>
      </p:sp>
      <p:pic>
        <p:nvPicPr>
          <p:cNvPr id="12" name="Picture 2" descr="Image result for triangle alert azure">
            <a:extLst>
              <a:ext uri="{FF2B5EF4-FFF2-40B4-BE49-F238E27FC236}">
                <a16:creationId xmlns:a16="http://schemas.microsoft.com/office/drawing/2014/main" id="{83575C4B-DD47-4BD4-B098-8727D6750DA0}"/>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120881" y="3267169"/>
            <a:ext cx="1367494" cy="1367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733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visibility mean to you?</a:t>
            </a:r>
          </a:p>
        </p:txBody>
      </p:sp>
      <p:grpSp>
        <p:nvGrpSpPr>
          <p:cNvPr id="175" name="Group 174">
            <a:extLst>
              <a:ext uri="{FF2B5EF4-FFF2-40B4-BE49-F238E27FC236}">
                <a16:creationId xmlns:a16="http://schemas.microsoft.com/office/drawing/2014/main" id="{50E0A6EB-F3D1-49C9-8529-3311EF154633}"/>
              </a:ext>
            </a:extLst>
          </p:cNvPr>
          <p:cNvGrpSpPr/>
          <p:nvPr/>
        </p:nvGrpSpPr>
        <p:grpSpPr>
          <a:xfrm>
            <a:off x="3018619" y="3570156"/>
            <a:ext cx="958052" cy="2862805"/>
            <a:chOff x="6877823" y="2981768"/>
            <a:chExt cx="898581" cy="2685093"/>
          </a:xfrm>
          <a:solidFill>
            <a:schemeClr val="accent4">
              <a:lumMod val="75000"/>
            </a:schemeClr>
          </a:solidFill>
        </p:grpSpPr>
        <p:sp>
          <p:nvSpPr>
            <p:cNvPr id="176" name="Rectangle 3">
              <a:extLst>
                <a:ext uri="{FF2B5EF4-FFF2-40B4-BE49-F238E27FC236}">
                  <a16:creationId xmlns:a16="http://schemas.microsoft.com/office/drawing/2014/main" id="{6DDF7885-D300-4703-9990-FEB3EE177925}"/>
                </a:ext>
              </a:extLst>
            </p:cNvPr>
            <p:cNvSpPr/>
            <p:nvPr/>
          </p:nvSpPr>
          <p:spPr bwMode="auto">
            <a:xfrm>
              <a:off x="7229214" y="3504719"/>
              <a:ext cx="193796" cy="848009"/>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96" h="848009">
                  <a:moveTo>
                    <a:pt x="0" y="2938"/>
                  </a:moveTo>
                  <a:lnTo>
                    <a:pt x="186972" y="0"/>
                  </a:lnTo>
                  <a:cubicBezTo>
                    <a:pt x="189247" y="282670"/>
                    <a:pt x="191521" y="565339"/>
                    <a:pt x="193796" y="848009"/>
                  </a:cubicBezTo>
                  <a:lnTo>
                    <a:pt x="19761" y="848009"/>
                  </a:lnTo>
                  <a:lnTo>
                    <a:pt x="0" y="293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Verdana" panose="020B0604030504040204" pitchFamily="34" charset="0"/>
                <a:ea typeface="Verdana" panose="020B0604030504040204" pitchFamily="34" charset="0"/>
                <a:cs typeface="Segoe UI" pitchFamily="34" charset="0"/>
              </a:endParaRPr>
            </a:p>
          </p:txBody>
        </p:sp>
        <p:grpSp>
          <p:nvGrpSpPr>
            <p:cNvPr id="177" name="Group 176">
              <a:extLst>
                <a:ext uri="{FF2B5EF4-FFF2-40B4-BE49-F238E27FC236}">
                  <a16:creationId xmlns:a16="http://schemas.microsoft.com/office/drawing/2014/main" id="{2A33922E-7C5C-4452-823D-08223F10571F}"/>
                </a:ext>
              </a:extLst>
            </p:cNvPr>
            <p:cNvGrpSpPr/>
            <p:nvPr/>
          </p:nvGrpSpPr>
          <p:grpSpPr>
            <a:xfrm>
              <a:off x="6877823" y="2981768"/>
              <a:ext cx="898581" cy="2685093"/>
              <a:chOff x="6125069" y="3378167"/>
              <a:chExt cx="401637" cy="1200151"/>
            </a:xfrm>
            <a:grpFill/>
          </p:grpSpPr>
          <p:sp>
            <p:nvSpPr>
              <p:cNvPr id="178" name="Freeform 123">
                <a:extLst>
                  <a:ext uri="{FF2B5EF4-FFF2-40B4-BE49-F238E27FC236}">
                    <a16:creationId xmlns:a16="http://schemas.microsoft.com/office/drawing/2014/main" id="{6F69D973-569D-49E2-8C17-18B9F5BA372E}"/>
                  </a:ext>
                </a:extLst>
              </p:cNvPr>
              <p:cNvSpPr>
                <a:spLocks/>
              </p:cNvSpPr>
              <p:nvPr/>
            </p:nvSpPr>
            <p:spPr bwMode="auto">
              <a:xfrm>
                <a:off x="6125069" y="3621055"/>
                <a:ext cx="122238" cy="307975"/>
              </a:xfrm>
              <a:custGeom>
                <a:avLst/>
                <a:gdLst>
                  <a:gd name="T0" fmla="*/ 102 w 102"/>
                  <a:gd name="T1" fmla="*/ 10 h 258"/>
                  <a:gd name="T2" fmla="*/ 61 w 102"/>
                  <a:gd name="T3" fmla="*/ 0 h 258"/>
                  <a:gd name="T4" fmla="*/ 0 w 102"/>
                  <a:gd name="T5" fmla="*/ 258 h 258"/>
                  <a:gd name="T6" fmla="*/ 42 w 102"/>
                  <a:gd name="T7" fmla="*/ 258 h 258"/>
                  <a:gd name="T8" fmla="*/ 102 w 102"/>
                  <a:gd name="T9" fmla="*/ 10 h 258"/>
                </a:gdLst>
                <a:ahLst/>
                <a:cxnLst>
                  <a:cxn ang="0">
                    <a:pos x="T0" y="T1"/>
                  </a:cxn>
                  <a:cxn ang="0">
                    <a:pos x="T2" y="T3"/>
                  </a:cxn>
                  <a:cxn ang="0">
                    <a:pos x="T4" y="T5"/>
                  </a:cxn>
                  <a:cxn ang="0">
                    <a:pos x="T6" y="T7"/>
                  </a:cxn>
                  <a:cxn ang="0">
                    <a:pos x="T8" y="T9"/>
                  </a:cxn>
                </a:cxnLst>
                <a:rect l="0" t="0" r="r" b="b"/>
                <a:pathLst>
                  <a:path w="102" h="258">
                    <a:moveTo>
                      <a:pt x="102" y="10"/>
                    </a:moveTo>
                    <a:cubicBezTo>
                      <a:pt x="89" y="7"/>
                      <a:pt x="75" y="3"/>
                      <a:pt x="61" y="0"/>
                    </a:cubicBezTo>
                    <a:cubicBezTo>
                      <a:pt x="21" y="84"/>
                      <a:pt x="9" y="166"/>
                      <a:pt x="0" y="258"/>
                    </a:cubicBezTo>
                    <a:cubicBezTo>
                      <a:pt x="42" y="258"/>
                      <a:pt x="42" y="258"/>
                      <a:pt x="42" y="258"/>
                    </a:cubicBezTo>
                    <a:cubicBezTo>
                      <a:pt x="52" y="170"/>
                      <a:pt x="64" y="91"/>
                      <a:pt x="10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179" name="Freeform 124">
                <a:extLst>
                  <a:ext uri="{FF2B5EF4-FFF2-40B4-BE49-F238E27FC236}">
                    <a16:creationId xmlns:a16="http://schemas.microsoft.com/office/drawing/2014/main" id="{D622AA37-6A0A-4AAC-B0D1-8978960CF2CC}"/>
                  </a:ext>
                </a:extLst>
              </p:cNvPr>
              <p:cNvSpPr>
                <a:spLocks/>
              </p:cNvSpPr>
              <p:nvPr/>
            </p:nvSpPr>
            <p:spPr bwMode="auto">
              <a:xfrm>
                <a:off x="6131419" y="3929030"/>
                <a:ext cx="38100" cy="41275"/>
              </a:xfrm>
              <a:custGeom>
                <a:avLst/>
                <a:gdLst>
                  <a:gd name="T0" fmla="*/ 31 w 31"/>
                  <a:gd name="T1" fmla="*/ 0 h 34"/>
                  <a:gd name="T2" fmla="*/ 31 w 31"/>
                  <a:gd name="T3" fmla="*/ 18 h 34"/>
                  <a:gd name="T4" fmla="*/ 16 w 31"/>
                  <a:gd name="T5" fmla="*/ 34 h 34"/>
                  <a:gd name="T6" fmla="*/ 0 w 31"/>
                  <a:gd name="T7" fmla="*/ 18 h 34"/>
                  <a:gd name="T8" fmla="*/ 0 w 31"/>
                  <a:gd name="T9" fmla="*/ 0 h 34"/>
                  <a:gd name="T10" fmla="*/ 31 w 31"/>
                  <a:gd name="T11" fmla="*/ 0 h 34"/>
                </a:gdLst>
                <a:ahLst/>
                <a:cxnLst>
                  <a:cxn ang="0">
                    <a:pos x="T0" y="T1"/>
                  </a:cxn>
                  <a:cxn ang="0">
                    <a:pos x="T2" y="T3"/>
                  </a:cxn>
                  <a:cxn ang="0">
                    <a:pos x="T4" y="T5"/>
                  </a:cxn>
                  <a:cxn ang="0">
                    <a:pos x="T6" y="T7"/>
                  </a:cxn>
                  <a:cxn ang="0">
                    <a:pos x="T8" y="T9"/>
                  </a:cxn>
                  <a:cxn ang="0">
                    <a:pos x="T10" y="T11"/>
                  </a:cxn>
                </a:cxnLst>
                <a:rect l="0" t="0" r="r" b="b"/>
                <a:pathLst>
                  <a:path w="31" h="34">
                    <a:moveTo>
                      <a:pt x="31" y="0"/>
                    </a:moveTo>
                    <a:cubicBezTo>
                      <a:pt x="31" y="18"/>
                      <a:pt x="31" y="18"/>
                      <a:pt x="31" y="18"/>
                    </a:cubicBezTo>
                    <a:cubicBezTo>
                      <a:pt x="31" y="27"/>
                      <a:pt x="24" y="34"/>
                      <a:pt x="16" y="34"/>
                    </a:cubicBezTo>
                    <a:cubicBezTo>
                      <a:pt x="7" y="34"/>
                      <a:pt x="0" y="27"/>
                      <a:pt x="0" y="18"/>
                    </a:cubicBezTo>
                    <a:cubicBezTo>
                      <a:pt x="0" y="0"/>
                      <a:pt x="0" y="0"/>
                      <a:pt x="0" y="0"/>
                    </a:cubicBezTo>
                    <a:lnTo>
                      <a:pt x="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grpSp>
            <p:nvGrpSpPr>
              <p:cNvPr id="180" name="Group 179">
                <a:extLst>
                  <a:ext uri="{FF2B5EF4-FFF2-40B4-BE49-F238E27FC236}">
                    <a16:creationId xmlns:a16="http://schemas.microsoft.com/office/drawing/2014/main" id="{38501FB9-A808-4212-A6DC-7D175FA8EA58}"/>
                  </a:ext>
                </a:extLst>
              </p:cNvPr>
              <p:cNvGrpSpPr/>
              <p:nvPr/>
            </p:nvGrpSpPr>
            <p:grpSpPr>
              <a:xfrm>
                <a:off x="6199681" y="3378167"/>
                <a:ext cx="327025" cy="1200151"/>
                <a:chOff x="6199681" y="3378167"/>
                <a:chExt cx="327025" cy="1200151"/>
              </a:xfrm>
              <a:grpFill/>
            </p:grpSpPr>
            <p:sp>
              <p:nvSpPr>
                <p:cNvPr id="181" name="Freeform 115">
                  <a:extLst>
                    <a:ext uri="{FF2B5EF4-FFF2-40B4-BE49-F238E27FC236}">
                      <a16:creationId xmlns:a16="http://schemas.microsoft.com/office/drawing/2014/main" id="{C90243A9-AFB2-42F6-9CF6-DAA11D982F86}"/>
                    </a:ext>
                  </a:extLst>
                </p:cNvPr>
                <p:cNvSpPr>
                  <a:spLocks/>
                </p:cNvSpPr>
                <p:nvPr/>
              </p:nvSpPr>
              <p:spPr bwMode="auto">
                <a:xfrm>
                  <a:off x="6240248" y="3378167"/>
                  <a:ext cx="185380" cy="246848"/>
                </a:xfrm>
                <a:custGeom>
                  <a:avLst/>
                  <a:gdLst>
                    <a:gd name="T0" fmla="*/ 152 w 161"/>
                    <a:gd name="T1" fmla="*/ 148 h 187"/>
                    <a:gd name="T2" fmla="*/ 136 w 161"/>
                    <a:gd name="T3" fmla="*/ 148 h 187"/>
                    <a:gd name="T4" fmla="*/ 142 w 161"/>
                    <a:gd name="T5" fmla="*/ 124 h 187"/>
                    <a:gd name="T6" fmla="*/ 146 w 161"/>
                    <a:gd name="T7" fmla="*/ 116 h 187"/>
                    <a:gd name="T8" fmla="*/ 146 w 161"/>
                    <a:gd name="T9" fmla="*/ 115 h 187"/>
                    <a:gd name="T10" fmla="*/ 146 w 161"/>
                    <a:gd name="T11" fmla="*/ 115 h 187"/>
                    <a:gd name="T12" fmla="*/ 151 w 161"/>
                    <a:gd name="T13" fmla="*/ 88 h 187"/>
                    <a:gd name="T14" fmla="*/ 115 w 161"/>
                    <a:gd name="T15" fmla="*/ 28 h 187"/>
                    <a:gd name="T16" fmla="*/ 67 w 161"/>
                    <a:gd name="T17" fmla="*/ 0 h 187"/>
                    <a:gd name="T18" fmla="*/ 6 w 161"/>
                    <a:gd name="T19" fmla="*/ 76 h 187"/>
                    <a:gd name="T20" fmla="*/ 15 w 161"/>
                    <a:gd name="T21" fmla="*/ 115 h 187"/>
                    <a:gd name="T22" fmla="*/ 15 w 161"/>
                    <a:gd name="T23" fmla="*/ 115 h 187"/>
                    <a:gd name="T24" fmla="*/ 25 w 161"/>
                    <a:gd name="T25" fmla="*/ 148 h 187"/>
                    <a:gd name="T26" fmla="*/ 9 w 161"/>
                    <a:gd name="T27" fmla="*/ 148 h 187"/>
                    <a:gd name="T28" fmla="*/ 1 w 161"/>
                    <a:gd name="T29" fmla="*/ 159 h 187"/>
                    <a:gd name="T30" fmla="*/ 26 w 161"/>
                    <a:gd name="T31" fmla="*/ 184 h 187"/>
                    <a:gd name="T32" fmla="*/ 70 w 161"/>
                    <a:gd name="T33" fmla="*/ 187 h 187"/>
                    <a:gd name="T34" fmla="*/ 73 w 161"/>
                    <a:gd name="T35" fmla="*/ 187 h 187"/>
                    <a:gd name="T36" fmla="*/ 73 w 161"/>
                    <a:gd name="T37" fmla="*/ 187 h 187"/>
                    <a:gd name="T38" fmla="*/ 79 w 161"/>
                    <a:gd name="T39" fmla="*/ 187 h 187"/>
                    <a:gd name="T40" fmla="*/ 81 w 161"/>
                    <a:gd name="T41" fmla="*/ 187 h 187"/>
                    <a:gd name="T42" fmla="*/ 82 w 161"/>
                    <a:gd name="T43" fmla="*/ 187 h 187"/>
                    <a:gd name="T44" fmla="*/ 88 w 161"/>
                    <a:gd name="T45" fmla="*/ 187 h 187"/>
                    <a:gd name="T46" fmla="*/ 88 w 161"/>
                    <a:gd name="T47" fmla="*/ 187 h 187"/>
                    <a:gd name="T48" fmla="*/ 91 w 161"/>
                    <a:gd name="T49" fmla="*/ 187 h 187"/>
                    <a:gd name="T50" fmla="*/ 135 w 161"/>
                    <a:gd name="T51" fmla="*/ 184 h 187"/>
                    <a:gd name="T52" fmla="*/ 160 w 161"/>
                    <a:gd name="T53" fmla="*/ 159 h 187"/>
                    <a:gd name="T54" fmla="*/ 152 w 161"/>
                    <a:gd name="T55" fmla="*/ 148 h 187"/>
                    <a:gd name="connsiteX0" fmla="*/ 9380 w 9883"/>
                    <a:gd name="connsiteY0" fmla="*/ 7914 h 10000"/>
                    <a:gd name="connsiteX1" fmla="*/ 8386 w 9883"/>
                    <a:gd name="connsiteY1" fmla="*/ 7914 h 10000"/>
                    <a:gd name="connsiteX2" fmla="*/ 8759 w 9883"/>
                    <a:gd name="connsiteY2" fmla="*/ 6631 h 10000"/>
                    <a:gd name="connsiteX3" fmla="*/ 9007 w 9883"/>
                    <a:gd name="connsiteY3" fmla="*/ 6203 h 10000"/>
                    <a:gd name="connsiteX4" fmla="*/ 9007 w 9883"/>
                    <a:gd name="connsiteY4" fmla="*/ 6150 h 10000"/>
                    <a:gd name="connsiteX5" fmla="*/ 9007 w 9883"/>
                    <a:gd name="connsiteY5" fmla="*/ 6150 h 10000"/>
                    <a:gd name="connsiteX6" fmla="*/ 9318 w 9883"/>
                    <a:gd name="connsiteY6" fmla="*/ 4706 h 10000"/>
                    <a:gd name="connsiteX7" fmla="*/ 7082 w 9883"/>
                    <a:gd name="connsiteY7" fmla="*/ 1497 h 10000"/>
                    <a:gd name="connsiteX8" fmla="*/ 4100 w 9883"/>
                    <a:gd name="connsiteY8" fmla="*/ 0 h 10000"/>
                    <a:gd name="connsiteX9" fmla="*/ 312 w 9883"/>
                    <a:gd name="connsiteY9" fmla="*/ 4064 h 10000"/>
                    <a:gd name="connsiteX10" fmla="*/ 871 w 9883"/>
                    <a:gd name="connsiteY10" fmla="*/ 6150 h 10000"/>
                    <a:gd name="connsiteX11" fmla="*/ 871 w 9883"/>
                    <a:gd name="connsiteY11" fmla="*/ 6150 h 10000"/>
                    <a:gd name="connsiteX12" fmla="*/ 1492 w 9883"/>
                    <a:gd name="connsiteY12" fmla="*/ 7914 h 10000"/>
                    <a:gd name="connsiteX13" fmla="*/ 1 w 9883"/>
                    <a:gd name="connsiteY13" fmla="*/ 8503 h 10000"/>
                    <a:gd name="connsiteX14" fmla="*/ 1554 w 9883"/>
                    <a:gd name="connsiteY14" fmla="*/ 9840 h 10000"/>
                    <a:gd name="connsiteX15" fmla="*/ 4287 w 9883"/>
                    <a:gd name="connsiteY15" fmla="*/ 10000 h 10000"/>
                    <a:gd name="connsiteX16" fmla="*/ 4473 w 9883"/>
                    <a:gd name="connsiteY16" fmla="*/ 10000 h 10000"/>
                    <a:gd name="connsiteX17" fmla="*/ 4473 w 9883"/>
                    <a:gd name="connsiteY17" fmla="*/ 10000 h 10000"/>
                    <a:gd name="connsiteX18" fmla="*/ 4846 w 9883"/>
                    <a:gd name="connsiteY18" fmla="*/ 10000 h 10000"/>
                    <a:gd name="connsiteX19" fmla="*/ 4970 w 9883"/>
                    <a:gd name="connsiteY19" fmla="*/ 10000 h 10000"/>
                    <a:gd name="connsiteX20" fmla="*/ 5032 w 9883"/>
                    <a:gd name="connsiteY20" fmla="*/ 10000 h 10000"/>
                    <a:gd name="connsiteX21" fmla="*/ 5405 w 9883"/>
                    <a:gd name="connsiteY21" fmla="*/ 10000 h 10000"/>
                    <a:gd name="connsiteX22" fmla="*/ 5405 w 9883"/>
                    <a:gd name="connsiteY22" fmla="*/ 10000 h 10000"/>
                    <a:gd name="connsiteX23" fmla="*/ 5591 w 9883"/>
                    <a:gd name="connsiteY23" fmla="*/ 10000 h 10000"/>
                    <a:gd name="connsiteX24" fmla="*/ 8324 w 9883"/>
                    <a:gd name="connsiteY24" fmla="*/ 9840 h 10000"/>
                    <a:gd name="connsiteX25" fmla="*/ 9877 w 9883"/>
                    <a:gd name="connsiteY25" fmla="*/ 8503 h 10000"/>
                    <a:gd name="connsiteX26" fmla="*/ 9380 w 9883"/>
                    <a:gd name="connsiteY26" fmla="*/ 7914 h 10000"/>
                    <a:gd name="connsiteX0" fmla="*/ 9175 w 9684"/>
                    <a:gd name="connsiteY0" fmla="*/ 7914 h 10000"/>
                    <a:gd name="connsiteX1" fmla="*/ 8169 w 9684"/>
                    <a:gd name="connsiteY1" fmla="*/ 7914 h 10000"/>
                    <a:gd name="connsiteX2" fmla="*/ 8547 w 9684"/>
                    <a:gd name="connsiteY2" fmla="*/ 6631 h 10000"/>
                    <a:gd name="connsiteX3" fmla="*/ 8798 w 9684"/>
                    <a:gd name="connsiteY3" fmla="*/ 6203 h 10000"/>
                    <a:gd name="connsiteX4" fmla="*/ 8798 w 9684"/>
                    <a:gd name="connsiteY4" fmla="*/ 6150 h 10000"/>
                    <a:gd name="connsiteX5" fmla="*/ 8798 w 9684"/>
                    <a:gd name="connsiteY5" fmla="*/ 6150 h 10000"/>
                    <a:gd name="connsiteX6" fmla="*/ 9112 w 9684"/>
                    <a:gd name="connsiteY6" fmla="*/ 4706 h 10000"/>
                    <a:gd name="connsiteX7" fmla="*/ 6850 w 9684"/>
                    <a:gd name="connsiteY7" fmla="*/ 1497 h 10000"/>
                    <a:gd name="connsiteX8" fmla="*/ 3833 w 9684"/>
                    <a:gd name="connsiteY8" fmla="*/ 0 h 10000"/>
                    <a:gd name="connsiteX9" fmla="*/ 0 w 9684"/>
                    <a:gd name="connsiteY9" fmla="*/ 4064 h 10000"/>
                    <a:gd name="connsiteX10" fmla="*/ 565 w 9684"/>
                    <a:gd name="connsiteY10" fmla="*/ 6150 h 10000"/>
                    <a:gd name="connsiteX11" fmla="*/ 565 w 9684"/>
                    <a:gd name="connsiteY11" fmla="*/ 6150 h 10000"/>
                    <a:gd name="connsiteX12" fmla="*/ 1194 w 9684"/>
                    <a:gd name="connsiteY12" fmla="*/ 7914 h 10000"/>
                    <a:gd name="connsiteX13" fmla="*/ 1256 w 9684"/>
                    <a:gd name="connsiteY13" fmla="*/ 9840 h 10000"/>
                    <a:gd name="connsiteX14" fmla="*/ 4022 w 9684"/>
                    <a:gd name="connsiteY14" fmla="*/ 10000 h 10000"/>
                    <a:gd name="connsiteX15" fmla="*/ 4210 w 9684"/>
                    <a:gd name="connsiteY15" fmla="*/ 10000 h 10000"/>
                    <a:gd name="connsiteX16" fmla="*/ 4210 w 9684"/>
                    <a:gd name="connsiteY16" fmla="*/ 10000 h 10000"/>
                    <a:gd name="connsiteX17" fmla="*/ 4587 w 9684"/>
                    <a:gd name="connsiteY17" fmla="*/ 10000 h 10000"/>
                    <a:gd name="connsiteX18" fmla="*/ 4713 w 9684"/>
                    <a:gd name="connsiteY18" fmla="*/ 10000 h 10000"/>
                    <a:gd name="connsiteX19" fmla="*/ 4776 w 9684"/>
                    <a:gd name="connsiteY19" fmla="*/ 10000 h 10000"/>
                    <a:gd name="connsiteX20" fmla="*/ 5153 w 9684"/>
                    <a:gd name="connsiteY20" fmla="*/ 10000 h 10000"/>
                    <a:gd name="connsiteX21" fmla="*/ 5153 w 9684"/>
                    <a:gd name="connsiteY21" fmla="*/ 10000 h 10000"/>
                    <a:gd name="connsiteX22" fmla="*/ 5341 w 9684"/>
                    <a:gd name="connsiteY22" fmla="*/ 10000 h 10000"/>
                    <a:gd name="connsiteX23" fmla="*/ 8107 w 9684"/>
                    <a:gd name="connsiteY23" fmla="*/ 9840 h 10000"/>
                    <a:gd name="connsiteX24" fmla="*/ 9678 w 9684"/>
                    <a:gd name="connsiteY24" fmla="*/ 8503 h 10000"/>
                    <a:gd name="connsiteX25" fmla="*/ 9175 w 9684"/>
                    <a:gd name="connsiteY25" fmla="*/ 7914 h 10000"/>
                    <a:gd name="connsiteX0" fmla="*/ 9474 w 10001"/>
                    <a:gd name="connsiteY0" fmla="*/ 7914 h 10957"/>
                    <a:gd name="connsiteX1" fmla="*/ 8436 w 10001"/>
                    <a:gd name="connsiteY1" fmla="*/ 7914 h 10957"/>
                    <a:gd name="connsiteX2" fmla="*/ 8826 w 10001"/>
                    <a:gd name="connsiteY2" fmla="*/ 6631 h 10957"/>
                    <a:gd name="connsiteX3" fmla="*/ 9085 w 10001"/>
                    <a:gd name="connsiteY3" fmla="*/ 6203 h 10957"/>
                    <a:gd name="connsiteX4" fmla="*/ 9085 w 10001"/>
                    <a:gd name="connsiteY4" fmla="*/ 6150 h 10957"/>
                    <a:gd name="connsiteX5" fmla="*/ 9085 w 10001"/>
                    <a:gd name="connsiteY5" fmla="*/ 6150 h 10957"/>
                    <a:gd name="connsiteX6" fmla="*/ 9409 w 10001"/>
                    <a:gd name="connsiteY6" fmla="*/ 4706 h 10957"/>
                    <a:gd name="connsiteX7" fmla="*/ 7074 w 10001"/>
                    <a:gd name="connsiteY7" fmla="*/ 1497 h 10957"/>
                    <a:gd name="connsiteX8" fmla="*/ 3958 w 10001"/>
                    <a:gd name="connsiteY8" fmla="*/ 0 h 10957"/>
                    <a:gd name="connsiteX9" fmla="*/ 0 w 10001"/>
                    <a:gd name="connsiteY9" fmla="*/ 4064 h 10957"/>
                    <a:gd name="connsiteX10" fmla="*/ 583 w 10001"/>
                    <a:gd name="connsiteY10" fmla="*/ 6150 h 10957"/>
                    <a:gd name="connsiteX11" fmla="*/ 583 w 10001"/>
                    <a:gd name="connsiteY11" fmla="*/ 6150 h 10957"/>
                    <a:gd name="connsiteX12" fmla="*/ 1233 w 10001"/>
                    <a:gd name="connsiteY12" fmla="*/ 7914 h 10957"/>
                    <a:gd name="connsiteX13" fmla="*/ 446 w 10001"/>
                    <a:gd name="connsiteY13" fmla="*/ 10911 h 10957"/>
                    <a:gd name="connsiteX14" fmla="*/ 1297 w 10001"/>
                    <a:gd name="connsiteY14" fmla="*/ 9840 h 10957"/>
                    <a:gd name="connsiteX15" fmla="*/ 4153 w 10001"/>
                    <a:gd name="connsiteY15" fmla="*/ 10000 h 10957"/>
                    <a:gd name="connsiteX16" fmla="*/ 4347 w 10001"/>
                    <a:gd name="connsiteY16" fmla="*/ 10000 h 10957"/>
                    <a:gd name="connsiteX17" fmla="*/ 4347 w 10001"/>
                    <a:gd name="connsiteY17" fmla="*/ 10000 h 10957"/>
                    <a:gd name="connsiteX18" fmla="*/ 4737 w 10001"/>
                    <a:gd name="connsiteY18" fmla="*/ 10000 h 10957"/>
                    <a:gd name="connsiteX19" fmla="*/ 4867 w 10001"/>
                    <a:gd name="connsiteY19" fmla="*/ 10000 h 10957"/>
                    <a:gd name="connsiteX20" fmla="*/ 4932 w 10001"/>
                    <a:gd name="connsiteY20" fmla="*/ 10000 h 10957"/>
                    <a:gd name="connsiteX21" fmla="*/ 5321 w 10001"/>
                    <a:gd name="connsiteY21" fmla="*/ 10000 h 10957"/>
                    <a:gd name="connsiteX22" fmla="*/ 5321 w 10001"/>
                    <a:gd name="connsiteY22" fmla="*/ 10000 h 10957"/>
                    <a:gd name="connsiteX23" fmla="*/ 5515 w 10001"/>
                    <a:gd name="connsiteY23" fmla="*/ 10000 h 10957"/>
                    <a:gd name="connsiteX24" fmla="*/ 8372 w 10001"/>
                    <a:gd name="connsiteY24" fmla="*/ 9840 h 10957"/>
                    <a:gd name="connsiteX25" fmla="*/ 9994 w 10001"/>
                    <a:gd name="connsiteY25" fmla="*/ 8503 h 10957"/>
                    <a:gd name="connsiteX26" fmla="*/ 9474 w 10001"/>
                    <a:gd name="connsiteY26" fmla="*/ 7914 h 10957"/>
                    <a:gd name="connsiteX0" fmla="*/ 9474 w 10001"/>
                    <a:gd name="connsiteY0" fmla="*/ 7914 h 10961"/>
                    <a:gd name="connsiteX1" fmla="*/ 8436 w 10001"/>
                    <a:gd name="connsiteY1" fmla="*/ 7914 h 10961"/>
                    <a:gd name="connsiteX2" fmla="*/ 8826 w 10001"/>
                    <a:gd name="connsiteY2" fmla="*/ 6631 h 10961"/>
                    <a:gd name="connsiteX3" fmla="*/ 9085 w 10001"/>
                    <a:gd name="connsiteY3" fmla="*/ 6203 h 10961"/>
                    <a:gd name="connsiteX4" fmla="*/ 9085 w 10001"/>
                    <a:gd name="connsiteY4" fmla="*/ 6150 h 10961"/>
                    <a:gd name="connsiteX5" fmla="*/ 9085 w 10001"/>
                    <a:gd name="connsiteY5" fmla="*/ 6150 h 10961"/>
                    <a:gd name="connsiteX6" fmla="*/ 9409 w 10001"/>
                    <a:gd name="connsiteY6" fmla="*/ 4706 h 10961"/>
                    <a:gd name="connsiteX7" fmla="*/ 7074 w 10001"/>
                    <a:gd name="connsiteY7" fmla="*/ 1497 h 10961"/>
                    <a:gd name="connsiteX8" fmla="*/ 3958 w 10001"/>
                    <a:gd name="connsiteY8" fmla="*/ 0 h 10961"/>
                    <a:gd name="connsiteX9" fmla="*/ 0 w 10001"/>
                    <a:gd name="connsiteY9" fmla="*/ 4064 h 10961"/>
                    <a:gd name="connsiteX10" fmla="*/ 583 w 10001"/>
                    <a:gd name="connsiteY10" fmla="*/ 6150 h 10961"/>
                    <a:gd name="connsiteX11" fmla="*/ 583 w 10001"/>
                    <a:gd name="connsiteY11" fmla="*/ 6150 h 10961"/>
                    <a:gd name="connsiteX12" fmla="*/ 1233 w 10001"/>
                    <a:gd name="connsiteY12" fmla="*/ 7914 h 10961"/>
                    <a:gd name="connsiteX13" fmla="*/ 446 w 10001"/>
                    <a:gd name="connsiteY13" fmla="*/ 10911 h 10961"/>
                    <a:gd name="connsiteX14" fmla="*/ 2377 w 10001"/>
                    <a:gd name="connsiteY14" fmla="*/ 9974 h 10961"/>
                    <a:gd name="connsiteX15" fmla="*/ 4153 w 10001"/>
                    <a:gd name="connsiteY15" fmla="*/ 10000 h 10961"/>
                    <a:gd name="connsiteX16" fmla="*/ 4347 w 10001"/>
                    <a:gd name="connsiteY16" fmla="*/ 10000 h 10961"/>
                    <a:gd name="connsiteX17" fmla="*/ 4347 w 10001"/>
                    <a:gd name="connsiteY17" fmla="*/ 10000 h 10961"/>
                    <a:gd name="connsiteX18" fmla="*/ 4737 w 10001"/>
                    <a:gd name="connsiteY18" fmla="*/ 10000 h 10961"/>
                    <a:gd name="connsiteX19" fmla="*/ 4867 w 10001"/>
                    <a:gd name="connsiteY19" fmla="*/ 10000 h 10961"/>
                    <a:gd name="connsiteX20" fmla="*/ 4932 w 10001"/>
                    <a:gd name="connsiteY20" fmla="*/ 10000 h 10961"/>
                    <a:gd name="connsiteX21" fmla="*/ 5321 w 10001"/>
                    <a:gd name="connsiteY21" fmla="*/ 10000 h 10961"/>
                    <a:gd name="connsiteX22" fmla="*/ 5321 w 10001"/>
                    <a:gd name="connsiteY22" fmla="*/ 10000 h 10961"/>
                    <a:gd name="connsiteX23" fmla="*/ 5515 w 10001"/>
                    <a:gd name="connsiteY23" fmla="*/ 10000 h 10961"/>
                    <a:gd name="connsiteX24" fmla="*/ 8372 w 10001"/>
                    <a:gd name="connsiteY24" fmla="*/ 9840 h 10961"/>
                    <a:gd name="connsiteX25" fmla="*/ 9994 w 10001"/>
                    <a:gd name="connsiteY25" fmla="*/ 8503 h 10961"/>
                    <a:gd name="connsiteX26" fmla="*/ 9474 w 10001"/>
                    <a:gd name="connsiteY26" fmla="*/ 7914 h 10961"/>
                    <a:gd name="connsiteX0" fmla="*/ 9474 w 10001"/>
                    <a:gd name="connsiteY0" fmla="*/ 7914 h 10961"/>
                    <a:gd name="connsiteX1" fmla="*/ 8436 w 10001"/>
                    <a:gd name="connsiteY1" fmla="*/ 7914 h 10961"/>
                    <a:gd name="connsiteX2" fmla="*/ 8826 w 10001"/>
                    <a:gd name="connsiteY2" fmla="*/ 6631 h 10961"/>
                    <a:gd name="connsiteX3" fmla="*/ 9085 w 10001"/>
                    <a:gd name="connsiteY3" fmla="*/ 6203 h 10961"/>
                    <a:gd name="connsiteX4" fmla="*/ 9085 w 10001"/>
                    <a:gd name="connsiteY4" fmla="*/ 6150 h 10961"/>
                    <a:gd name="connsiteX5" fmla="*/ 9085 w 10001"/>
                    <a:gd name="connsiteY5" fmla="*/ 6150 h 10961"/>
                    <a:gd name="connsiteX6" fmla="*/ 9409 w 10001"/>
                    <a:gd name="connsiteY6" fmla="*/ 4706 h 10961"/>
                    <a:gd name="connsiteX7" fmla="*/ 7074 w 10001"/>
                    <a:gd name="connsiteY7" fmla="*/ 1497 h 10961"/>
                    <a:gd name="connsiteX8" fmla="*/ 3958 w 10001"/>
                    <a:gd name="connsiteY8" fmla="*/ 0 h 10961"/>
                    <a:gd name="connsiteX9" fmla="*/ 0 w 10001"/>
                    <a:gd name="connsiteY9" fmla="*/ 4064 h 10961"/>
                    <a:gd name="connsiteX10" fmla="*/ 583 w 10001"/>
                    <a:gd name="connsiteY10" fmla="*/ 6150 h 10961"/>
                    <a:gd name="connsiteX11" fmla="*/ 583 w 10001"/>
                    <a:gd name="connsiteY11" fmla="*/ 6150 h 10961"/>
                    <a:gd name="connsiteX12" fmla="*/ 1233 w 10001"/>
                    <a:gd name="connsiteY12" fmla="*/ 7914 h 10961"/>
                    <a:gd name="connsiteX13" fmla="*/ 446 w 10001"/>
                    <a:gd name="connsiteY13" fmla="*/ 10911 h 10961"/>
                    <a:gd name="connsiteX14" fmla="*/ 2377 w 10001"/>
                    <a:gd name="connsiteY14" fmla="*/ 9974 h 10961"/>
                    <a:gd name="connsiteX15" fmla="*/ 3181 w 10001"/>
                    <a:gd name="connsiteY15" fmla="*/ 10849 h 10961"/>
                    <a:gd name="connsiteX16" fmla="*/ 4347 w 10001"/>
                    <a:gd name="connsiteY16" fmla="*/ 10000 h 10961"/>
                    <a:gd name="connsiteX17" fmla="*/ 4347 w 10001"/>
                    <a:gd name="connsiteY17" fmla="*/ 10000 h 10961"/>
                    <a:gd name="connsiteX18" fmla="*/ 4737 w 10001"/>
                    <a:gd name="connsiteY18" fmla="*/ 10000 h 10961"/>
                    <a:gd name="connsiteX19" fmla="*/ 4867 w 10001"/>
                    <a:gd name="connsiteY19" fmla="*/ 10000 h 10961"/>
                    <a:gd name="connsiteX20" fmla="*/ 4932 w 10001"/>
                    <a:gd name="connsiteY20" fmla="*/ 10000 h 10961"/>
                    <a:gd name="connsiteX21" fmla="*/ 5321 w 10001"/>
                    <a:gd name="connsiteY21" fmla="*/ 10000 h 10961"/>
                    <a:gd name="connsiteX22" fmla="*/ 5321 w 10001"/>
                    <a:gd name="connsiteY22" fmla="*/ 10000 h 10961"/>
                    <a:gd name="connsiteX23" fmla="*/ 5515 w 10001"/>
                    <a:gd name="connsiteY23" fmla="*/ 10000 h 10961"/>
                    <a:gd name="connsiteX24" fmla="*/ 8372 w 10001"/>
                    <a:gd name="connsiteY24" fmla="*/ 9840 h 10961"/>
                    <a:gd name="connsiteX25" fmla="*/ 9994 w 10001"/>
                    <a:gd name="connsiteY25" fmla="*/ 8503 h 10961"/>
                    <a:gd name="connsiteX26" fmla="*/ 9474 w 10001"/>
                    <a:gd name="connsiteY26" fmla="*/ 7914 h 10961"/>
                    <a:gd name="connsiteX0" fmla="*/ 9474 w 10001"/>
                    <a:gd name="connsiteY0" fmla="*/ 7914 h 10969"/>
                    <a:gd name="connsiteX1" fmla="*/ 8436 w 10001"/>
                    <a:gd name="connsiteY1" fmla="*/ 7914 h 10969"/>
                    <a:gd name="connsiteX2" fmla="*/ 8826 w 10001"/>
                    <a:gd name="connsiteY2" fmla="*/ 6631 h 10969"/>
                    <a:gd name="connsiteX3" fmla="*/ 9085 w 10001"/>
                    <a:gd name="connsiteY3" fmla="*/ 6203 h 10969"/>
                    <a:gd name="connsiteX4" fmla="*/ 9085 w 10001"/>
                    <a:gd name="connsiteY4" fmla="*/ 6150 h 10969"/>
                    <a:gd name="connsiteX5" fmla="*/ 9085 w 10001"/>
                    <a:gd name="connsiteY5" fmla="*/ 6150 h 10969"/>
                    <a:gd name="connsiteX6" fmla="*/ 9409 w 10001"/>
                    <a:gd name="connsiteY6" fmla="*/ 4706 h 10969"/>
                    <a:gd name="connsiteX7" fmla="*/ 7074 w 10001"/>
                    <a:gd name="connsiteY7" fmla="*/ 1497 h 10969"/>
                    <a:gd name="connsiteX8" fmla="*/ 3958 w 10001"/>
                    <a:gd name="connsiteY8" fmla="*/ 0 h 10969"/>
                    <a:gd name="connsiteX9" fmla="*/ 0 w 10001"/>
                    <a:gd name="connsiteY9" fmla="*/ 4064 h 10969"/>
                    <a:gd name="connsiteX10" fmla="*/ 583 w 10001"/>
                    <a:gd name="connsiteY10" fmla="*/ 6150 h 10969"/>
                    <a:gd name="connsiteX11" fmla="*/ 583 w 10001"/>
                    <a:gd name="connsiteY11" fmla="*/ 6150 h 10969"/>
                    <a:gd name="connsiteX12" fmla="*/ 1233 w 10001"/>
                    <a:gd name="connsiteY12" fmla="*/ 7914 h 10969"/>
                    <a:gd name="connsiteX13" fmla="*/ 446 w 10001"/>
                    <a:gd name="connsiteY13" fmla="*/ 10911 h 10969"/>
                    <a:gd name="connsiteX14" fmla="*/ 2377 w 10001"/>
                    <a:gd name="connsiteY14" fmla="*/ 9974 h 10969"/>
                    <a:gd name="connsiteX15" fmla="*/ 2227 w 10001"/>
                    <a:gd name="connsiteY15" fmla="*/ 10151 h 10969"/>
                    <a:gd name="connsiteX16" fmla="*/ 3181 w 10001"/>
                    <a:gd name="connsiteY16" fmla="*/ 10849 h 10969"/>
                    <a:gd name="connsiteX17" fmla="*/ 4347 w 10001"/>
                    <a:gd name="connsiteY17" fmla="*/ 10000 h 10969"/>
                    <a:gd name="connsiteX18" fmla="*/ 4347 w 10001"/>
                    <a:gd name="connsiteY18" fmla="*/ 10000 h 10969"/>
                    <a:gd name="connsiteX19" fmla="*/ 4737 w 10001"/>
                    <a:gd name="connsiteY19" fmla="*/ 10000 h 10969"/>
                    <a:gd name="connsiteX20" fmla="*/ 4867 w 10001"/>
                    <a:gd name="connsiteY20" fmla="*/ 10000 h 10969"/>
                    <a:gd name="connsiteX21" fmla="*/ 4932 w 10001"/>
                    <a:gd name="connsiteY21" fmla="*/ 10000 h 10969"/>
                    <a:gd name="connsiteX22" fmla="*/ 5321 w 10001"/>
                    <a:gd name="connsiteY22" fmla="*/ 10000 h 10969"/>
                    <a:gd name="connsiteX23" fmla="*/ 5321 w 10001"/>
                    <a:gd name="connsiteY23" fmla="*/ 10000 h 10969"/>
                    <a:gd name="connsiteX24" fmla="*/ 5515 w 10001"/>
                    <a:gd name="connsiteY24" fmla="*/ 10000 h 10969"/>
                    <a:gd name="connsiteX25" fmla="*/ 8372 w 10001"/>
                    <a:gd name="connsiteY25" fmla="*/ 9840 h 10969"/>
                    <a:gd name="connsiteX26" fmla="*/ 9994 w 10001"/>
                    <a:gd name="connsiteY26" fmla="*/ 8503 h 10969"/>
                    <a:gd name="connsiteX27" fmla="*/ 9474 w 10001"/>
                    <a:gd name="connsiteY27" fmla="*/ 7914 h 10969"/>
                    <a:gd name="connsiteX0" fmla="*/ 9474 w 10001"/>
                    <a:gd name="connsiteY0" fmla="*/ 7914 h 10986"/>
                    <a:gd name="connsiteX1" fmla="*/ 8436 w 10001"/>
                    <a:gd name="connsiteY1" fmla="*/ 7914 h 10986"/>
                    <a:gd name="connsiteX2" fmla="*/ 8826 w 10001"/>
                    <a:gd name="connsiteY2" fmla="*/ 6631 h 10986"/>
                    <a:gd name="connsiteX3" fmla="*/ 9085 w 10001"/>
                    <a:gd name="connsiteY3" fmla="*/ 6203 h 10986"/>
                    <a:gd name="connsiteX4" fmla="*/ 9085 w 10001"/>
                    <a:gd name="connsiteY4" fmla="*/ 6150 h 10986"/>
                    <a:gd name="connsiteX5" fmla="*/ 9085 w 10001"/>
                    <a:gd name="connsiteY5" fmla="*/ 6150 h 10986"/>
                    <a:gd name="connsiteX6" fmla="*/ 9409 w 10001"/>
                    <a:gd name="connsiteY6" fmla="*/ 4706 h 10986"/>
                    <a:gd name="connsiteX7" fmla="*/ 7074 w 10001"/>
                    <a:gd name="connsiteY7" fmla="*/ 1497 h 10986"/>
                    <a:gd name="connsiteX8" fmla="*/ 3958 w 10001"/>
                    <a:gd name="connsiteY8" fmla="*/ 0 h 10986"/>
                    <a:gd name="connsiteX9" fmla="*/ 0 w 10001"/>
                    <a:gd name="connsiteY9" fmla="*/ 4064 h 10986"/>
                    <a:gd name="connsiteX10" fmla="*/ 583 w 10001"/>
                    <a:gd name="connsiteY10" fmla="*/ 6150 h 10986"/>
                    <a:gd name="connsiteX11" fmla="*/ 583 w 10001"/>
                    <a:gd name="connsiteY11" fmla="*/ 6150 h 10986"/>
                    <a:gd name="connsiteX12" fmla="*/ 1233 w 10001"/>
                    <a:gd name="connsiteY12" fmla="*/ 7914 h 10986"/>
                    <a:gd name="connsiteX13" fmla="*/ 446 w 10001"/>
                    <a:gd name="connsiteY13" fmla="*/ 10911 h 10986"/>
                    <a:gd name="connsiteX14" fmla="*/ 2227 w 10001"/>
                    <a:gd name="connsiteY14" fmla="*/ 10151 h 10986"/>
                    <a:gd name="connsiteX15" fmla="*/ 3181 w 10001"/>
                    <a:gd name="connsiteY15" fmla="*/ 10849 h 10986"/>
                    <a:gd name="connsiteX16" fmla="*/ 4347 w 10001"/>
                    <a:gd name="connsiteY16" fmla="*/ 10000 h 10986"/>
                    <a:gd name="connsiteX17" fmla="*/ 4347 w 10001"/>
                    <a:gd name="connsiteY17" fmla="*/ 10000 h 10986"/>
                    <a:gd name="connsiteX18" fmla="*/ 4737 w 10001"/>
                    <a:gd name="connsiteY18" fmla="*/ 10000 h 10986"/>
                    <a:gd name="connsiteX19" fmla="*/ 4867 w 10001"/>
                    <a:gd name="connsiteY19" fmla="*/ 10000 h 10986"/>
                    <a:gd name="connsiteX20" fmla="*/ 4932 w 10001"/>
                    <a:gd name="connsiteY20" fmla="*/ 10000 h 10986"/>
                    <a:gd name="connsiteX21" fmla="*/ 5321 w 10001"/>
                    <a:gd name="connsiteY21" fmla="*/ 10000 h 10986"/>
                    <a:gd name="connsiteX22" fmla="*/ 5321 w 10001"/>
                    <a:gd name="connsiteY22" fmla="*/ 10000 h 10986"/>
                    <a:gd name="connsiteX23" fmla="*/ 5515 w 10001"/>
                    <a:gd name="connsiteY23" fmla="*/ 10000 h 10986"/>
                    <a:gd name="connsiteX24" fmla="*/ 8372 w 10001"/>
                    <a:gd name="connsiteY24" fmla="*/ 9840 h 10986"/>
                    <a:gd name="connsiteX25" fmla="*/ 9994 w 10001"/>
                    <a:gd name="connsiteY25" fmla="*/ 8503 h 10986"/>
                    <a:gd name="connsiteX26" fmla="*/ 9474 w 10001"/>
                    <a:gd name="connsiteY26" fmla="*/ 7914 h 10986"/>
                    <a:gd name="connsiteX0" fmla="*/ 9474 w 10001"/>
                    <a:gd name="connsiteY0" fmla="*/ 7914 h 11028"/>
                    <a:gd name="connsiteX1" fmla="*/ 8436 w 10001"/>
                    <a:gd name="connsiteY1" fmla="*/ 7914 h 11028"/>
                    <a:gd name="connsiteX2" fmla="*/ 8826 w 10001"/>
                    <a:gd name="connsiteY2" fmla="*/ 6631 h 11028"/>
                    <a:gd name="connsiteX3" fmla="*/ 9085 w 10001"/>
                    <a:gd name="connsiteY3" fmla="*/ 6203 h 11028"/>
                    <a:gd name="connsiteX4" fmla="*/ 9085 w 10001"/>
                    <a:gd name="connsiteY4" fmla="*/ 6150 h 11028"/>
                    <a:gd name="connsiteX5" fmla="*/ 9085 w 10001"/>
                    <a:gd name="connsiteY5" fmla="*/ 6150 h 11028"/>
                    <a:gd name="connsiteX6" fmla="*/ 9409 w 10001"/>
                    <a:gd name="connsiteY6" fmla="*/ 4706 h 11028"/>
                    <a:gd name="connsiteX7" fmla="*/ 7074 w 10001"/>
                    <a:gd name="connsiteY7" fmla="*/ 1497 h 11028"/>
                    <a:gd name="connsiteX8" fmla="*/ 3958 w 10001"/>
                    <a:gd name="connsiteY8" fmla="*/ 0 h 11028"/>
                    <a:gd name="connsiteX9" fmla="*/ 0 w 10001"/>
                    <a:gd name="connsiteY9" fmla="*/ 4064 h 11028"/>
                    <a:gd name="connsiteX10" fmla="*/ 583 w 10001"/>
                    <a:gd name="connsiteY10" fmla="*/ 6150 h 11028"/>
                    <a:gd name="connsiteX11" fmla="*/ 583 w 10001"/>
                    <a:gd name="connsiteY11" fmla="*/ 6150 h 11028"/>
                    <a:gd name="connsiteX12" fmla="*/ 1233 w 10001"/>
                    <a:gd name="connsiteY12" fmla="*/ 7914 h 11028"/>
                    <a:gd name="connsiteX13" fmla="*/ 446 w 10001"/>
                    <a:gd name="connsiteY13" fmla="*/ 10911 h 11028"/>
                    <a:gd name="connsiteX14" fmla="*/ 2227 w 10001"/>
                    <a:gd name="connsiteY14" fmla="*/ 10643 h 11028"/>
                    <a:gd name="connsiteX15" fmla="*/ 3181 w 10001"/>
                    <a:gd name="connsiteY15" fmla="*/ 10849 h 11028"/>
                    <a:gd name="connsiteX16" fmla="*/ 4347 w 10001"/>
                    <a:gd name="connsiteY16" fmla="*/ 10000 h 11028"/>
                    <a:gd name="connsiteX17" fmla="*/ 4347 w 10001"/>
                    <a:gd name="connsiteY17" fmla="*/ 10000 h 11028"/>
                    <a:gd name="connsiteX18" fmla="*/ 4737 w 10001"/>
                    <a:gd name="connsiteY18" fmla="*/ 10000 h 11028"/>
                    <a:gd name="connsiteX19" fmla="*/ 4867 w 10001"/>
                    <a:gd name="connsiteY19" fmla="*/ 10000 h 11028"/>
                    <a:gd name="connsiteX20" fmla="*/ 4932 w 10001"/>
                    <a:gd name="connsiteY20" fmla="*/ 10000 h 11028"/>
                    <a:gd name="connsiteX21" fmla="*/ 5321 w 10001"/>
                    <a:gd name="connsiteY21" fmla="*/ 10000 h 11028"/>
                    <a:gd name="connsiteX22" fmla="*/ 5321 w 10001"/>
                    <a:gd name="connsiteY22" fmla="*/ 10000 h 11028"/>
                    <a:gd name="connsiteX23" fmla="*/ 5515 w 10001"/>
                    <a:gd name="connsiteY23" fmla="*/ 10000 h 11028"/>
                    <a:gd name="connsiteX24" fmla="*/ 8372 w 10001"/>
                    <a:gd name="connsiteY24" fmla="*/ 9840 h 11028"/>
                    <a:gd name="connsiteX25" fmla="*/ 9994 w 10001"/>
                    <a:gd name="connsiteY25" fmla="*/ 8503 h 11028"/>
                    <a:gd name="connsiteX26" fmla="*/ 9474 w 10001"/>
                    <a:gd name="connsiteY26" fmla="*/ 7914 h 1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01" h="11028">
                      <a:moveTo>
                        <a:pt x="9474" y="7914"/>
                      </a:moveTo>
                      <a:cubicBezTo>
                        <a:pt x="9215" y="8449"/>
                        <a:pt x="8631" y="8289"/>
                        <a:pt x="8436" y="7914"/>
                      </a:cubicBezTo>
                      <a:cubicBezTo>
                        <a:pt x="8372" y="7647"/>
                        <a:pt x="8631" y="7059"/>
                        <a:pt x="8826" y="6631"/>
                      </a:cubicBezTo>
                      <a:cubicBezTo>
                        <a:pt x="8955" y="6524"/>
                        <a:pt x="9020" y="6364"/>
                        <a:pt x="9085" y="6203"/>
                      </a:cubicBezTo>
                      <a:lnTo>
                        <a:pt x="9085" y="6150"/>
                      </a:lnTo>
                      <a:lnTo>
                        <a:pt x="9085" y="6150"/>
                      </a:lnTo>
                      <a:cubicBezTo>
                        <a:pt x="9345" y="5722"/>
                        <a:pt x="9409" y="5241"/>
                        <a:pt x="9409" y="4706"/>
                      </a:cubicBezTo>
                      <a:cubicBezTo>
                        <a:pt x="9409" y="3209"/>
                        <a:pt x="8436" y="1925"/>
                        <a:pt x="7074" y="1497"/>
                      </a:cubicBezTo>
                      <a:cubicBezTo>
                        <a:pt x="6360" y="588"/>
                        <a:pt x="5256" y="0"/>
                        <a:pt x="3958" y="0"/>
                      </a:cubicBezTo>
                      <a:cubicBezTo>
                        <a:pt x="1752" y="0"/>
                        <a:pt x="0" y="1818"/>
                        <a:pt x="0" y="4064"/>
                      </a:cubicBezTo>
                      <a:cubicBezTo>
                        <a:pt x="0" y="4866"/>
                        <a:pt x="194" y="5561"/>
                        <a:pt x="583" y="6150"/>
                      </a:cubicBezTo>
                      <a:lnTo>
                        <a:pt x="583" y="6150"/>
                      </a:lnTo>
                      <a:cubicBezTo>
                        <a:pt x="583" y="6150"/>
                        <a:pt x="1121" y="7322"/>
                        <a:pt x="1233" y="7914"/>
                      </a:cubicBezTo>
                      <a:cubicBezTo>
                        <a:pt x="1345" y="8506"/>
                        <a:pt x="280" y="10538"/>
                        <a:pt x="446" y="10911"/>
                      </a:cubicBezTo>
                      <a:cubicBezTo>
                        <a:pt x="612" y="11284"/>
                        <a:pt x="1771" y="10653"/>
                        <a:pt x="2227" y="10643"/>
                      </a:cubicBezTo>
                      <a:cubicBezTo>
                        <a:pt x="2683" y="10633"/>
                        <a:pt x="2828" y="10956"/>
                        <a:pt x="3181" y="10849"/>
                      </a:cubicBezTo>
                      <a:cubicBezTo>
                        <a:pt x="3534" y="10742"/>
                        <a:pt x="4153" y="10142"/>
                        <a:pt x="4347" y="10000"/>
                      </a:cubicBezTo>
                      <a:lnTo>
                        <a:pt x="4347" y="10000"/>
                      </a:lnTo>
                      <a:lnTo>
                        <a:pt x="4737" y="10000"/>
                      </a:lnTo>
                      <a:lnTo>
                        <a:pt x="4867" y="10000"/>
                      </a:lnTo>
                      <a:lnTo>
                        <a:pt x="4932" y="10000"/>
                      </a:lnTo>
                      <a:lnTo>
                        <a:pt x="5321" y="10000"/>
                      </a:lnTo>
                      <a:lnTo>
                        <a:pt x="5321" y="10000"/>
                      </a:lnTo>
                      <a:lnTo>
                        <a:pt x="5515" y="10000"/>
                      </a:lnTo>
                      <a:cubicBezTo>
                        <a:pt x="6489" y="10000"/>
                        <a:pt x="7139" y="10000"/>
                        <a:pt x="8372" y="9840"/>
                      </a:cubicBezTo>
                      <a:cubicBezTo>
                        <a:pt x="9800" y="9679"/>
                        <a:pt x="9994" y="8984"/>
                        <a:pt x="9994" y="8503"/>
                      </a:cubicBezTo>
                      <a:cubicBezTo>
                        <a:pt x="10059" y="8021"/>
                        <a:pt x="9669" y="7326"/>
                        <a:pt x="9474" y="79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182" name="Freeform 117">
                  <a:extLst>
                    <a:ext uri="{FF2B5EF4-FFF2-40B4-BE49-F238E27FC236}">
                      <a16:creationId xmlns:a16="http://schemas.microsoft.com/office/drawing/2014/main" id="{885BB759-B4CF-47B3-9540-8695D7202B49}"/>
                    </a:ext>
                  </a:extLst>
                </p:cNvPr>
                <p:cNvSpPr>
                  <a:spLocks/>
                </p:cNvSpPr>
                <p:nvPr/>
              </p:nvSpPr>
              <p:spPr bwMode="auto">
                <a:xfrm>
                  <a:off x="6406056" y="3621055"/>
                  <a:ext cx="120650" cy="307975"/>
                </a:xfrm>
                <a:custGeom>
                  <a:avLst/>
                  <a:gdLst>
                    <a:gd name="T0" fmla="*/ 0 w 100"/>
                    <a:gd name="T1" fmla="*/ 10 h 258"/>
                    <a:gd name="T2" fmla="*/ 40 w 100"/>
                    <a:gd name="T3" fmla="*/ 0 h 258"/>
                    <a:gd name="T4" fmla="*/ 100 w 100"/>
                    <a:gd name="T5" fmla="*/ 258 h 258"/>
                    <a:gd name="T6" fmla="*/ 59 w 100"/>
                    <a:gd name="T7" fmla="*/ 258 h 258"/>
                    <a:gd name="T8" fmla="*/ 0 w 100"/>
                    <a:gd name="T9" fmla="*/ 10 h 258"/>
                  </a:gdLst>
                  <a:ahLst/>
                  <a:cxnLst>
                    <a:cxn ang="0">
                      <a:pos x="T0" y="T1"/>
                    </a:cxn>
                    <a:cxn ang="0">
                      <a:pos x="T2" y="T3"/>
                    </a:cxn>
                    <a:cxn ang="0">
                      <a:pos x="T4" y="T5"/>
                    </a:cxn>
                    <a:cxn ang="0">
                      <a:pos x="T6" y="T7"/>
                    </a:cxn>
                    <a:cxn ang="0">
                      <a:pos x="T8" y="T9"/>
                    </a:cxn>
                  </a:cxnLst>
                  <a:rect l="0" t="0" r="r" b="b"/>
                  <a:pathLst>
                    <a:path w="100" h="258">
                      <a:moveTo>
                        <a:pt x="0" y="10"/>
                      </a:moveTo>
                      <a:cubicBezTo>
                        <a:pt x="14" y="7"/>
                        <a:pt x="27" y="3"/>
                        <a:pt x="40" y="0"/>
                      </a:cubicBezTo>
                      <a:cubicBezTo>
                        <a:pt x="79" y="84"/>
                        <a:pt x="91" y="166"/>
                        <a:pt x="100" y="258"/>
                      </a:cubicBezTo>
                      <a:cubicBezTo>
                        <a:pt x="59" y="258"/>
                        <a:pt x="59" y="258"/>
                        <a:pt x="59" y="258"/>
                      </a:cubicBezTo>
                      <a:cubicBezTo>
                        <a:pt x="49" y="170"/>
                        <a:pt x="38" y="91"/>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183" name="Freeform 118">
                  <a:extLst>
                    <a:ext uri="{FF2B5EF4-FFF2-40B4-BE49-F238E27FC236}">
                      <a16:creationId xmlns:a16="http://schemas.microsoft.com/office/drawing/2014/main" id="{8BCDDD86-1117-4AEB-A8FF-337CBDE9715F}"/>
                    </a:ext>
                  </a:extLst>
                </p:cNvPr>
                <p:cNvSpPr>
                  <a:spLocks/>
                </p:cNvSpPr>
                <p:nvPr/>
              </p:nvSpPr>
              <p:spPr bwMode="auto">
                <a:xfrm>
                  <a:off x="6226575" y="3998585"/>
                  <a:ext cx="98865" cy="579733"/>
                </a:xfrm>
                <a:custGeom>
                  <a:avLst/>
                  <a:gdLst>
                    <a:gd name="T0" fmla="*/ 39 w 45"/>
                    <a:gd name="T1" fmla="*/ 234 h 234"/>
                    <a:gd name="T2" fmla="*/ 6 w 45"/>
                    <a:gd name="T3" fmla="*/ 234 h 234"/>
                    <a:gd name="T4" fmla="*/ 0 w 45"/>
                    <a:gd name="T5" fmla="*/ 0 h 234"/>
                    <a:gd name="T6" fmla="*/ 45 w 45"/>
                    <a:gd name="T7" fmla="*/ 0 h 234"/>
                    <a:gd name="T8" fmla="*/ 39 w 45"/>
                    <a:gd name="T9" fmla="*/ 234 h 234"/>
                  </a:gdLst>
                  <a:ahLst/>
                  <a:cxnLst>
                    <a:cxn ang="0">
                      <a:pos x="T0" y="T1"/>
                    </a:cxn>
                    <a:cxn ang="0">
                      <a:pos x="T2" y="T3"/>
                    </a:cxn>
                    <a:cxn ang="0">
                      <a:pos x="T4" y="T5"/>
                    </a:cxn>
                    <a:cxn ang="0">
                      <a:pos x="T6" y="T7"/>
                    </a:cxn>
                    <a:cxn ang="0">
                      <a:pos x="T8" y="T9"/>
                    </a:cxn>
                  </a:cxnLst>
                  <a:rect l="0" t="0" r="r" b="b"/>
                  <a:pathLst>
                    <a:path w="45" h="234">
                      <a:moveTo>
                        <a:pt x="39" y="234"/>
                      </a:moveTo>
                      <a:lnTo>
                        <a:pt x="6" y="234"/>
                      </a:lnTo>
                      <a:lnTo>
                        <a:pt x="0" y="0"/>
                      </a:lnTo>
                      <a:lnTo>
                        <a:pt x="45" y="0"/>
                      </a:lnTo>
                      <a:lnTo>
                        <a:pt x="39"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184" name="Freeform 119">
                  <a:extLst>
                    <a:ext uri="{FF2B5EF4-FFF2-40B4-BE49-F238E27FC236}">
                      <a16:creationId xmlns:a16="http://schemas.microsoft.com/office/drawing/2014/main" id="{BEB5BE7A-74A0-42C5-AB85-026F0F4854AD}"/>
                    </a:ext>
                  </a:extLst>
                </p:cNvPr>
                <p:cNvSpPr>
                  <a:spLocks/>
                </p:cNvSpPr>
                <p:nvPr/>
              </p:nvSpPr>
              <p:spPr bwMode="auto">
                <a:xfrm>
                  <a:off x="6256831" y="4543393"/>
                  <a:ext cx="65088" cy="34925"/>
                </a:xfrm>
                <a:custGeom>
                  <a:avLst/>
                  <a:gdLst>
                    <a:gd name="T0" fmla="*/ 28 w 55"/>
                    <a:gd name="T1" fmla="*/ 0 h 28"/>
                    <a:gd name="T2" fmla="*/ 0 w 55"/>
                    <a:gd name="T3" fmla="*/ 28 h 28"/>
                    <a:gd name="T4" fmla="*/ 55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13" y="0"/>
                        <a:pt x="0" y="13"/>
                        <a:pt x="0" y="28"/>
                      </a:cubicBezTo>
                      <a:cubicBezTo>
                        <a:pt x="55" y="28"/>
                        <a:pt x="55" y="28"/>
                        <a:pt x="55" y="28"/>
                      </a:cubicBezTo>
                      <a:cubicBezTo>
                        <a:pt x="55" y="13"/>
                        <a:pt x="4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185" name="Freeform 120">
                  <a:extLst>
                    <a:ext uri="{FF2B5EF4-FFF2-40B4-BE49-F238E27FC236}">
                      <a16:creationId xmlns:a16="http://schemas.microsoft.com/office/drawing/2014/main" id="{8F71D927-5240-402B-9DBE-D77F3EBFC1B0}"/>
                    </a:ext>
                  </a:extLst>
                </p:cNvPr>
                <p:cNvSpPr>
                  <a:spLocks/>
                </p:cNvSpPr>
                <p:nvPr/>
              </p:nvSpPr>
              <p:spPr bwMode="auto">
                <a:xfrm>
                  <a:off x="6325440" y="3998585"/>
                  <a:ext cx="96667" cy="579733"/>
                </a:xfrm>
                <a:custGeom>
                  <a:avLst/>
                  <a:gdLst>
                    <a:gd name="T0" fmla="*/ 6 w 44"/>
                    <a:gd name="T1" fmla="*/ 234 h 234"/>
                    <a:gd name="T2" fmla="*/ 39 w 44"/>
                    <a:gd name="T3" fmla="*/ 234 h 234"/>
                    <a:gd name="T4" fmla="*/ 44 w 44"/>
                    <a:gd name="T5" fmla="*/ 0 h 234"/>
                    <a:gd name="T6" fmla="*/ 0 w 44"/>
                    <a:gd name="T7" fmla="*/ 0 h 234"/>
                    <a:gd name="T8" fmla="*/ 6 w 44"/>
                    <a:gd name="T9" fmla="*/ 234 h 234"/>
                  </a:gdLst>
                  <a:ahLst/>
                  <a:cxnLst>
                    <a:cxn ang="0">
                      <a:pos x="T0" y="T1"/>
                    </a:cxn>
                    <a:cxn ang="0">
                      <a:pos x="T2" y="T3"/>
                    </a:cxn>
                    <a:cxn ang="0">
                      <a:pos x="T4" y="T5"/>
                    </a:cxn>
                    <a:cxn ang="0">
                      <a:pos x="T6" y="T7"/>
                    </a:cxn>
                    <a:cxn ang="0">
                      <a:pos x="T8" y="T9"/>
                    </a:cxn>
                  </a:cxnLst>
                  <a:rect l="0" t="0" r="r" b="b"/>
                  <a:pathLst>
                    <a:path w="44" h="234">
                      <a:moveTo>
                        <a:pt x="6" y="234"/>
                      </a:moveTo>
                      <a:lnTo>
                        <a:pt x="39" y="234"/>
                      </a:lnTo>
                      <a:lnTo>
                        <a:pt x="44" y="0"/>
                      </a:lnTo>
                      <a:lnTo>
                        <a:pt x="0" y="0"/>
                      </a:lnTo>
                      <a:lnTo>
                        <a:pt x="6"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186" name="Freeform 121">
                  <a:extLst>
                    <a:ext uri="{FF2B5EF4-FFF2-40B4-BE49-F238E27FC236}">
                      <a16:creationId xmlns:a16="http://schemas.microsoft.com/office/drawing/2014/main" id="{C3751B34-FE9D-44CF-9F2B-E669FEFA6350}"/>
                    </a:ext>
                  </a:extLst>
                </p:cNvPr>
                <p:cNvSpPr>
                  <a:spLocks/>
                </p:cNvSpPr>
                <p:nvPr/>
              </p:nvSpPr>
              <p:spPr bwMode="auto">
                <a:xfrm>
                  <a:off x="6339381" y="4543393"/>
                  <a:ext cx="65088" cy="34925"/>
                </a:xfrm>
                <a:custGeom>
                  <a:avLst/>
                  <a:gdLst>
                    <a:gd name="T0" fmla="*/ 28 w 55"/>
                    <a:gd name="T1" fmla="*/ 0 h 28"/>
                    <a:gd name="T2" fmla="*/ 55 w 55"/>
                    <a:gd name="T3" fmla="*/ 28 h 28"/>
                    <a:gd name="T4" fmla="*/ 0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43" y="0"/>
                        <a:pt x="55" y="13"/>
                        <a:pt x="55" y="28"/>
                      </a:cubicBezTo>
                      <a:cubicBezTo>
                        <a:pt x="0" y="28"/>
                        <a:pt x="0" y="28"/>
                        <a:pt x="0" y="28"/>
                      </a:cubicBezTo>
                      <a:cubicBezTo>
                        <a:pt x="0" y="13"/>
                        <a:pt x="12"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187" name="Freeform 122">
                  <a:extLst>
                    <a:ext uri="{FF2B5EF4-FFF2-40B4-BE49-F238E27FC236}">
                      <a16:creationId xmlns:a16="http://schemas.microsoft.com/office/drawing/2014/main" id="{001842E0-F641-45FE-993D-D4677F6D588F}"/>
                    </a:ext>
                  </a:extLst>
                </p:cNvPr>
                <p:cNvSpPr>
                  <a:spLocks/>
                </p:cNvSpPr>
                <p:nvPr/>
              </p:nvSpPr>
              <p:spPr bwMode="auto">
                <a:xfrm>
                  <a:off x="6483844" y="3929030"/>
                  <a:ext cx="34925" cy="41275"/>
                </a:xfrm>
                <a:custGeom>
                  <a:avLst/>
                  <a:gdLst>
                    <a:gd name="T0" fmla="*/ 0 w 30"/>
                    <a:gd name="T1" fmla="*/ 0 h 34"/>
                    <a:gd name="T2" fmla="*/ 0 w 30"/>
                    <a:gd name="T3" fmla="*/ 18 h 34"/>
                    <a:gd name="T4" fmla="*/ 15 w 30"/>
                    <a:gd name="T5" fmla="*/ 34 h 34"/>
                    <a:gd name="T6" fmla="*/ 30 w 30"/>
                    <a:gd name="T7" fmla="*/ 18 h 34"/>
                    <a:gd name="T8" fmla="*/ 30 w 30"/>
                    <a:gd name="T9" fmla="*/ 0 h 34"/>
                    <a:gd name="T10" fmla="*/ 0 w 30"/>
                    <a:gd name="T11" fmla="*/ 0 h 34"/>
                  </a:gdLst>
                  <a:ahLst/>
                  <a:cxnLst>
                    <a:cxn ang="0">
                      <a:pos x="T0" y="T1"/>
                    </a:cxn>
                    <a:cxn ang="0">
                      <a:pos x="T2" y="T3"/>
                    </a:cxn>
                    <a:cxn ang="0">
                      <a:pos x="T4" y="T5"/>
                    </a:cxn>
                    <a:cxn ang="0">
                      <a:pos x="T6" y="T7"/>
                    </a:cxn>
                    <a:cxn ang="0">
                      <a:pos x="T8" y="T9"/>
                    </a:cxn>
                    <a:cxn ang="0">
                      <a:pos x="T10" y="T11"/>
                    </a:cxn>
                  </a:cxnLst>
                  <a:rect l="0" t="0" r="r" b="b"/>
                  <a:pathLst>
                    <a:path w="30" h="34">
                      <a:moveTo>
                        <a:pt x="0" y="0"/>
                      </a:moveTo>
                      <a:cubicBezTo>
                        <a:pt x="0" y="18"/>
                        <a:pt x="0" y="18"/>
                        <a:pt x="0" y="18"/>
                      </a:cubicBezTo>
                      <a:cubicBezTo>
                        <a:pt x="0" y="27"/>
                        <a:pt x="7" y="34"/>
                        <a:pt x="15" y="34"/>
                      </a:cubicBezTo>
                      <a:cubicBezTo>
                        <a:pt x="23" y="34"/>
                        <a:pt x="30" y="27"/>
                        <a:pt x="30" y="18"/>
                      </a:cubicBezTo>
                      <a:cubicBezTo>
                        <a:pt x="30" y="0"/>
                        <a:pt x="30" y="0"/>
                        <a:pt x="3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188" name="Freeform 125">
                  <a:extLst>
                    <a:ext uri="{FF2B5EF4-FFF2-40B4-BE49-F238E27FC236}">
                      <a16:creationId xmlns:a16="http://schemas.microsoft.com/office/drawing/2014/main" id="{68273AB6-556E-42B5-BFE3-E77170E224B6}"/>
                    </a:ext>
                  </a:extLst>
                </p:cNvPr>
                <p:cNvSpPr>
                  <a:spLocks/>
                </p:cNvSpPr>
                <p:nvPr/>
              </p:nvSpPr>
              <p:spPr bwMode="auto">
                <a:xfrm>
                  <a:off x="6199681" y="3611530"/>
                  <a:ext cx="255588" cy="396875"/>
                </a:xfrm>
                <a:custGeom>
                  <a:avLst/>
                  <a:gdLst>
                    <a:gd name="T0" fmla="*/ 103 w 161"/>
                    <a:gd name="T1" fmla="*/ 0 h 250"/>
                    <a:gd name="T2" fmla="*/ 80 w 161"/>
                    <a:gd name="T3" fmla="*/ 181 h 250"/>
                    <a:gd name="T4" fmla="*/ 57 w 161"/>
                    <a:gd name="T5" fmla="*/ 0 h 250"/>
                    <a:gd name="T6" fmla="*/ 0 w 161"/>
                    <a:gd name="T7" fmla="*/ 6 h 250"/>
                    <a:gd name="T8" fmla="*/ 12 w 161"/>
                    <a:gd name="T9" fmla="*/ 250 h 250"/>
                    <a:gd name="T10" fmla="*/ 149 w 161"/>
                    <a:gd name="T11" fmla="*/ 250 h 250"/>
                    <a:gd name="T12" fmla="*/ 161 w 161"/>
                    <a:gd name="T13" fmla="*/ 6 h 250"/>
                    <a:gd name="T14" fmla="*/ 103 w 161"/>
                    <a:gd name="T15" fmla="*/ 0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50">
                      <a:moveTo>
                        <a:pt x="103" y="0"/>
                      </a:moveTo>
                      <a:lnTo>
                        <a:pt x="80" y="181"/>
                      </a:lnTo>
                      <a:lnTo>
                        <a:pt x="57" y="0"/>
                      </a:lnTo>
                      <a:lnTo>
                        <a:pt x="0" y="6"/>
                      </a:lnTo>
                      <a:lnTo>
                        <a:pt x="12" y="250"/>
                      </a:lnTo>
                      <a:lnTo>
                        <a:pt x="149" y="250"/>
                      </a:lnTo>
                      <a:lnTo>
                        <a:pt x="161" y="6"/>
                      </a:lnTo>
                      <a:lnTo>
                        <a:pt x="1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189" name="Freeform 126">
                  <a:extLst>
                    <a:ext uri="{FF2B5EF4-FFF2-40B4-BE49-F238E27FC236}">
                      <a16:creationId xmlns:a16="http://schemas.microsoft.com/office/drawing/2014/main" id="{2D7E3940-C652-42DA-BFD0-B1BD67779B65}"/>
                    </a:ext>
                  </a:extLst>
                </p:cNvPr>
                <p:cNvSpPr>
                  <a:spLocks/>
                </p:cNvSpPr>
                <p:nvPr/>
              </p:nvSpPr>
              <p:spPr bwMode="auto">
                <a:xfrm>
                  <a:off x="6387006" y="34686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190" name="Freeform 127">
                  <a:extLst>
                    <a:ext uri="{FF2B5EF4-FFF2-40B4-BE49-F238E27FC236}">
                      <a16:creationId xmlns:a16="http://schemas.microsoft.com/office/drawing/2014/main" id="{A72D44B5-3420-48B0-84E7-10C91F9E0146}"/>
                    </a:ext>
                  </a:extLst>
                </p:cNvPr>
                <p:cNvSpPr>
                  <a:spLocks/>
                </p:cNvSpPr>
                <p:nvPr/>
              </p:nvSpPr>
              <p:spPr bwMode="auto">
                <a:xfrm>
                  <a:off x="6385419"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191" name="Freeform 128">
                  <a:extLst>
                    <a:ext uri="{FF2B5EF4-FFF2-40B4-BE49-F238E27FC236}">
                      <a16:creationId xmlns:a16="http://schemas.microsoft.com/office/drawing/2014/main" id="{A69CE35D-FD1F-4A5F-898D-FCD5B7A4DA50}"/>
                    </a:ext>
                  </a:extLst>
                </p:cNvPr>
                <p:cNvSpPr>
                  <a:spLocks/>
                </p:cNvSpPr>
                <p:nvPr/>
              </p:nvSpPr>
              <p:spPr bwMode="auto">
                <a:xfrm>
                  <a:off x="63822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192" name="Freeform 129">
                  <a:extLst>
                    <a:ext uri="{FF2B5EF4-FFF2-40B4-BE49-F238E27FC236}">
                      <a16:creationId xmlns:a16="http://schemas.microsoft.com/office/drawing/2014/main" id="{8CEA47C1-4809-4AE5-BD33-8D95B4359D91}"/>
                    </a:ext>
                  </a:extLst>
                </p:cNvPr>
                <p:cNvSpPr>
                  <a:spLocks/>
                </p:cNvSpPr>
                <p:nvPr/>
              </p:nvSpPr>
              <p:spPr bwMode="auto">
                <a:xfrm>
                  <a:off x="6383831" y="34638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193" name="Freeform 130">
                  <a:extLst>
                    <a:ext uri="{FF2B5EF4-FFF2-40B4-BE49-F238E27FC236}">
                      <a16:creationId xmlns:a16="http://schemas.microsoft.com/office/drawing/2014/main" id="{4E26C0CE-8D33-45C4-92F5-79DF8027B119}"/>
                    </a:ext>
                  </a:extLst>
                </p:cNvPr>
                <p:cNvSpPr>
                  <a:spLocks/>
                </p:cNvSpPr>
                <p:nvPr/>
              </p:nvSpPr>
              <p:spPr bwMode="auto">
                <a:xfrm>
                  <a:off x="62679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194" name="Freeform 131">
                  <a:extLst>
                    <a:ext uri="{FF2B5EF4-FFF2-40B4-BE49-F238E27FC236}">
                      <a16:creationId xmlns:a16="http://schemas.microsoft.com/office/drawing/2014/main" id="{F06F8F23-6CAF-4D9F-A660-FF3186F43DE2}"/>
                    </a:ext>
                  </a:extLst>
                </p:cNvPr>
                <p:cNvSpPr>
                  <a:spLocks/>
                </p:cNvSpPr>
                <p:nvPr/>
              </p:nvSpPr>
              <p:spPr bwMode="auto">
                <a:xfrm>
                  <a:off x="6387006" y="3471830"/>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195" name="Freeform 132">
                  <a:extLst>
                    <a:ext uri="{FF2B5EF4-FFF2-40B4-BE49-F238E27FC236}">
                      <a16:creationId xmlns:a16="http://schemas.microsoft.com/office/drawing/2014/main" id="{22A4EEA5-6D05-4CD9-B20E-83ECE257D302}"/>
                    </a:ext>
                  </a:extLst>
                </p:cNvPr>
                <p:cNvSpPr>
                  <a:spLocks/>
                </p:cNvSpPr>
                <p:nvPr/>
              </p:nvSpPr>
              <p:spPr bwMode="auto">
                <a:xfrm>
                  <a:off x="6387006" y="3475005"/>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196" name="Freeform 133">
                  <a:extLst>
                    <a:ext uri="{FF2B5EF4-FFF2-40B4-BE49-F238E27FC236}">
                      <a16:creationId xmlns:a16="http://schemas.microsoft.com/office/drawing/2014/main" id="{7005AD4B-5A25-4667-8004-A563A4AE438E}"/>
                    </a:ext>
                  </a:extLst>
                </p:cNvPr>
                <p:cNvSpPr>
                  <a:spLocks/>
                </p:cNvSpPr>
                <p:nvPr/>
              </p:nvSpPr>
              <p:spPr bwMode="auto">
                <a:xfrm>
                  <a:off x="6382244" y="34591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197" name="Freeform 134">
                  <a:extLst>
                    <a:ext uri="{FF2B5EF4-FFF2-40B4-BE49-F238E27FC236}">
                      <a16:creationId xmlns:a16="http://schemas.microsoft.com/office/drawing/2014/main" id="{77E7537C-48A8-448F-8E93-86756EB03236}"/>
                    </a:ext>
                  </a:extLst>
                </p:cNvPr>
                <p:cNvSpPr>
                  <a:spLocks/>
                </p:cNvSpPr>
                <p:nvPr/>
              </p:nvSpPr>
              <p:spPr bwMode="auto">
                <a:xfrm>
                  <a:off x="6264769" y="34734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198" name="Freeform 135">
                  <a:extLst>
                    <a:ext uri="{FF2B5EF4-FFF2-40B4-BE49-F238E27FC236}">
                      <a16:creationId xmlns:a16="http://schemas.microsoft.com/office/drawing/2014/main" id="{B9983435-CC01-45BC-B6F3-E321E3959698}"/>
                    </a:ext>
                  </a:extLst>
                </p:cNvPr>
                <p:cNvSpPr>
                  <a:spLocks/>
                </p:cNvSpPr>
                <p:nvPr/>
              </p:nvSpPr>
              <p:spPr bwMode="auto">
                <a:xfrm>
                  <a:off x="6266356"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199" name="Freeform 136">
                  <a:extLst>
                    <a:ext uri="{FF2B5EF4-FFF2-40B4-BE49-F238E27FC236}">
                      <a16:creationId xmlns:a16="http://schemas.microsoft.com/office/drawing/2014/main" id="{66D212B5-9C83-403E-8529-B4DA274CD94A}"/>
                    </a:ext>
                  </a:extLst>
                </p:cNvPr>
                <p:cNvSpPr>
                  <a:spLocks/>
                </p:cNvSpPr>
                <p:nvPr/>
              </p:nvSpPr>
              <p:spPr bwMode="auto">
                <a:xfrm>
                  <a:off x="6266356" y="34654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00" name="Freeform 137">
                  <a:extLst>
                    <a:ext uri="{FF2B5EF4-FFF2-40B4-BE49-F238E27FC236}">
                      <a16:creationId xmlns:a16="http://schemas.microsoft.com/office/drawing/2014/main" id="{1D1D381F-8077-491C-B7EB-198CF2CDC425}"/>
                    </a:ext>
                  </a:extLst>
                </p:cNvPr>
                <p:cNvSpPr>
                  <a:spLocks/>
                </p:cNvSpPr>
                <p:nvPr/>
              </p:nvSpPr>
              <p:spPr bwMode="auto">
                <a:xfrm>
                  <a:off x="6264769" y="3470242"/>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01" name="Freeform 138">
                  <a:extLst>
                    <a:ext uri="{FF2B5EF4-FFF2-40B4-BE49-F238E27FC236}">
                      <a16:creationId xmlns:a16="http://schemas.microsoft.com/office/drawing/2014/main" id="{36ADA30F-9196-487C-BC48-3200D51A6D47}"/>
                    </a:ext>
                  </a:extLst>
                </p:cNvPr>
                <p:cNvSpPr>
                  <a:spLocks/>
                </p:cNvSpPr>
                <p:nvPr/>
              </p:nvSpPr>
              <p:spPr bwMode="auto">
                <a:xfrm>
                  <a:off x="6253656" y="3455955"/>
                  <a:ext cx="142875" cy="173038"/>
                </a:xfrm>
                <a:custGeom>
                  <a:avLst/>
                  <a:gdLst>
                    <a:gd name="T0" fmla="*/ 115 w 120"/>
                    <a:gd name="T1" fmla="*/ 26 h 145"/>
                    <a:gd name="T2" fmla="*/ 111 w 120"/>
                    <a:gd name="T3" fmla="*/ 25 h 145"/>
                    <a:gd name="T4" fmla="*/ 111 w 120"/>
                    <a:gd name="T5" fmla="*/ 18 h 145"/>
                    <a:gd name="T6" fmla="*/ 111 w 120"/>
                    <a:gd name="T7" fmla="*/ 16 h 145"/>
                    <a:gd name="T8" fmla="*/ 111 w 120"/>
                    <a:gd name="T9" fmla="*/ 15 h 145"/>
                    <a:gd name="T10" fmla="*/ 111 w 120"/>
                    <a:gd name="T11" fmla="*/ 13 h 145"/>
                    <a:gd name="T12" fmla="*/ 111 w 120"/>
                    <a:gd name="T13" fmla="*/ 12 h 145"/>
                    <a:gd name="T14" fmla="*/ 111 w 120"/>
                    <a:gd name="T15" fmla="*/ 11 h 145"/>
                    <a:gd name="T16" fmla="*/ 110 w 120"/>
                    <a:gd name="T17" fmla="*/ 10 h 145"/>
                    <a:gd name="T18" fmla="*/ 110 w 120"/>
                    <a:gd name="T19" fmla="*/ 10 h 145"/>
                    <a:gd name="T20" fmla="*/ 109 w 120"/>
                    <a:gd name="T21" fmla="*/ 7 h 145"/>
                    <a:gd name="T22" fmla="*/ 109 w 120"/>
                    <a:gd name="T23" fmla="*/ 7 h 145"/>
                    <a:gd name="T24" fmla="*/ 108 w 120"/>
                    <a:gd name="T25" fmla="*/ 5 h 145"/>
                    <a:gd name="T26" fmla="*/ 108 w 120"/>
                    <a:gd name="T27" fmla="*/ 5 h 145"/>
                    <a:gd name="T28" fmla="*/ 107 w 120"/>
                    <a:gd name="T29" fmla="*/ 3 h 145"/>
                    <a:gd name="T30" fmla="*/ 107 w 120"/>
                    <a:gd name="T31" fmla="*/ 3 h 145"/>
                    <a:gd name="T32" fmla="*/ 97 w 120"/>
                    <a:gd name="T33" fmla="*/ 5 h 145"/>
                    <a:gd name="T34" fmla="*/ 81 w 120"/>
                    <a:gd name="T35" fmla="*/ 0 h 145"/>
                    <a:gd name="T36" fmla="*/ 49 w 120"/>
                    <a:gd name="T37" fmla="*/ 5 h 145"/>
                    <a:gd name="T38" fmla="*/ 17 w 120"/>
                    <a:gd name="T39" fmla="*/ 0 h 145"/>
                    <a:gd name="T40" fmla="*/ 12 w 120"/>
                    <a:gd name="T41" fmla="*/ 6 h 145"/>
                    <a:gd name="T42" fmla="*/ 12 w 120"/>
                    <a:gd name="T43" fmla="*/ 6 h 145"/>
                    <a:gd name="T44" fmla="*/ 11 w 120"/>
                    <a:gd name="T45" fmla="*/ 8 h 145"/>
                    <a:gd name="T46" fmla="*/ 11 w 120"/>
                    <a:gd name="T47" fmla="*/ 8 h 145"/>
                    <a:gd name="T48" fmla="*/ 10 w 120"/>
                    <a:gd name="T49" fmla="*/ 10 h 145"/>
                    <a:gd name="T50" fmla="*/ 10 w 120"/>
                    <a:gd name="T51" fmla="*/ 10 h 145"/>
                    <a:gd name="T52" fmla="*/ 9 w 120"/>
                    <a:gd name="T53" fmla="*/ 12 h 145"/>
                    <a:gd name="T54" fmla="*/ 9 w 120"/>
                    <a:gd name="T55" fmla="*/ 13 h 145"/>
                    <a:gd name="T56" fmla="*/ 9 w 120"/>
                    <a:gd name="T57" fmla="*/ 15 h 145"/>
                    <a:gd name="T58" fmla="*/ 9 w 120"/>
                    <a:gd name="T59" fmla="*/ 15 h 145"/>
                    <a:gd name="T60" fmla="*/ 9 w 120"/>
                    <a:gd name="T61" fmla="*/ 18 h 145"/>
                    <a:gd name="T62" fmla="*/ 9 w 120"/>
                    <a:gd name="T63" fmla="*/ 25 h 145"/>
                    <a:gd name="T64" fmla="*/ 7 w 120"/>
                    <a:gd name="T65" fmla="*/ 25 h 145"/>
                    <a:gd name="T66" fmla="*/ 0 w 120"/>
                    <a:gd name="T67" fmla="*/ 34 h 145"/>
                    <a:gd name="T68" fmla="*/ 0 w 120"/>
                    <a:gd name="T69" fmla="*/ 53 h 145"/>
                    <a:gd name="T70" fmla="*/ 9 w 120"/>
                    <a:gd name="T71" fmla="*/ 62 h 145"/>
                    <a:gd name="T72" fmla="*/ 17 w 120"/>
                    <a:gd name="T73" fmla="*/ 82 h 145"/>
                    <a:gd name="T74" fmla="*/ 35 w 120"/>
                    <a:gd name="T75" fmla="*/ 106 h 145"/>
                    <a:gd name="T76" fmla="*/ 39 w 120"/>
                    <a:gd name="T77" fmla="*/ 130 h 145"/>
                    <a:gd name="T78" fmla="*/ 61 w 120"/>
                    <a:gd name="T79" fmla="*/ 145 h 145"/>
                    <a:gd name="T80" fmla="*/ 83 w 120"/>
                    <a:gd name="T81" fmla="*/ 130 h 145"/>
                    <a:gd name="T82" fmla="*/ 87 w 120"/>
                    <a:gd name="T83" fmla="*/ 106 h 145"/>
                    <a:gd name="T84" fmla="*/ 103 w 120"/>
                    <a:gd name="T85" fmla="*/ 82 h 145"/>
                    <a:gd name="T86" fmla="*/ 111 w 120"/>
                    <a:gd name="T87" fmla="*/ 62 h 145"/>
                    <a:gd name="T88" fmla="*/ 120 w 120"/>
                    <a:gd name="T89" fmla="*/ 53 h 145"/>
                    <a:gd name="T90" fmla="*/ 120 w 120"/>
                    <a:gd name="T91" fmla="*/ 34 h 145"/>
                    <a:gd name="T92" fmla="*/ 115 w 120"/>
                    <a:gd name="T93" fmla="*/ 2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45">
                      <a:moveTo>
                        <a:pt x="115" y="26"/>
                      </a:moveTo>
                      <a:cubicBezTo>
                        <a:pt x="114" y="25"/>
                        <a:pt x="113" y="25"/>
                        <a:pt x="111" y="25"/>
                      </a:cubicBezTo>
                      <a:cubicBezTo>
                        <a:pt x="111" y="18"/>
                        <a:pt x="111" y="18"/>
                        <a:pt x="111" y="18"/>
                      </a:cubicBezTo>
                      <a:cubicBezTo>
                        <a:pt x="111" y="17"/>
                        <a:pt x="111" y="16"/>
                        <a:pt x="111" y="16"/>
                      </a:cubicBezTo>
                      <a:cubicBezTo>
                        <a:pt x="111" y="15"/>
                        <a:pt x="111" y="15"/>
                        <a:pt x="111" y="15"/>
                      </a:cubicBezTo>
                      <a:cubicBezTo>
                        <a:pt x="111" y="14"/>
                        <a:pt x="111" y="14"/>
                        <a:pt x="111" y="13"/>
                      </a:cubicBezTo>
                      <a:cubicBezTo>
                        <a:pt x="111" y="13"/>
                        <a:pt x="111" y="13"/>
                        <a:pt x="111" y="12"/>
                      </a:cubicBezTo>
                      <a:cubicBezTo>
                        <a:pt x="111" y="12"/>
                        <a:pt x="111" y="12"/>
                        <a:pt x="111" y="11"/>
                      </a:cubicBezTo>
                      <a:cubicBezTo>
                        <a:pt x="110" y="11"/>
                        <a:pt x="110" y="11"/>
                        <a:pt x="110" y="10"/>
                      </a:cubicBezTo>
                      <a:cubicBezTo>
                        <a:pt x="110" y="10"/>
                        <a:pt x="110" y="10"/>
                        <a:pt x="110" y="10"/>
                      </a:cubicBezTo>
                      <a:cubicBezTo>
                        <a:pt x="110" y="9"/>
                        <a:pt x="109" y="8"/>
                        <a:pt x="109" y="7"/>
                      </a:cubicBezTo>
                      <a:cubicBezTo>
                        <a:pt x="109" y="7"/>
                        <a:pt x="109" y="7"/>
                        <a:pt x="109" y="7"/>
                      </a:cubicBezTo>
                      <a:cubicBezTo>
                        <a:pt x="108" y="6"/>
                        <a:pt x="108" y="6"/>
                        <a:pt x="108" y="5"/>
                      </a:cubicBezTo>
                      <a:cubicBezTo>
                        <a:pt x="108" y="5"/>
                        <a:pt x="108" y="5"/>
                        <a:pt x="108" y="5"/>
                      </a:cubicBezTo>
                      <a:cubicBezTo>
                        <a:pt x="107" y="4"/>
                        <a:pt x="107" y="4"/>
                        <a:pt x="107" y="3"/>
                      </a:cubicBezTo>
                      <a:cubicBezTo>
                        <a:pt x="107" y="3"/>
                        <a:pt x="107" y="3"/>
                        <a:pt x="107" y="3"/>
                      </a:cubicBezTo>
                      <a:cubicBezTo>
                        <a:pt x="104" y="4"/>
                        <a:pt x="101" y="5"/>
                        <a:pt x="97" y="5"/>
                      </a:cubicBezTo>
                      <a:cubicBezTo>
                        <a:pt x="90" y="5"/>
                        <a:pt x="84" y="3"/>
                        <a:pt x="81" y="0"/>
                      </a:cubicBezTo>
                      <a:cubicBezTo>
                        <a:pt x="73" y="3"/>
                        <a:pt x="62" y="5"/>
                        <a:pt x="49" y="5"/>
                      </a:cubicBezTo>
                      <a:cubicBezTo>
                        <a:pt x="36" y="5"/>
                        <a:pt x="24" y="3"/>
                        <a:pt x="17" y="0"/>
                      </a:cubicBezTo>
                      <a:cubicBezTo>
                        <a:pt x="15" y="2"/>
                        <a:pt x="13" y="3"/>
                        <a:pt x="12" y="6"/>
                      </a:cubicBezTo>
                      <a:cubicBezTo>
                        <a:pt x="12" y="6"/>
                        <a:pt x="12" y="6"/>
                        <a:pt x="12" y="6"/>
                      </a:cubicBezTo>
                      <a:cubicBezTo>
                        <a:pt x="12" y="6"/>
                        <a:pt x="11" y="7"/>
                        <a:pt x="11" y="8"/>
                      </a:cubicBezTo>
                      <a:cubicBezTo>
                        <a:pt x="11" y="8"/>
                        <a:pt x="11" y="8"/>
                        <a:pt x="11" y="8"/>
                      </a:cubicBezTo>
                      <a:cubicBezTo>
                        <a:pt x="11" y="9"/>
                        <a:pt x="10" y="9"/>
                        <a:pt x="10" y="10"/>
                      </a:cubicBezTo>
                      <a:cubicBezTo>
                        <a:pt x="10" y="10"/>
                        <a:pt x="10" y="10"/>
                        <a:pt x="10" y="10"/>
                      </a:cubicBezTo>
                      <a:cubicBezTo>
                        <a:pt x="10" y="11"/>
                        <a:pt x="10" y="12"/>
                        <a:pt x="9" y="12"/>
                      </a:cubicBezTo>
                      <a:cubicBezTo>
                        <a:pt x="9" y="12"/>
                        <a:pt x="9" y="13"/>
                        <a:pt x="9" y="13"/>
                      </a:cubicBezTo>
                      <a:cubicBezTo>
                        <a:pt x="9" y="13"/>
                        <a:pt x="9" y="14"/>
                        <a:pt x="9" y="15"/>
                      </a:cubicBezTo>
                      <a:cubicBezTo>
                        <a:pt x="9" y="15"/>
                        <a:pt x="9" y="15"/>
                        <a:pt x="9" y="15"/>
                      </a:cubicBezTo>
                      <a:cubicBezTo>
                        <a:pt x="9" y="16"/>
                        <a:pt x="9" y="17"/>
                        <a:pt x="9" y="18"/>
                      </a:cubicBezTo>
                      <a:cubicBezTo>
                        <a:pt x="9" y="25"/>
                        <a:pt x="9" y="25"/>
                        <a:pt x="9" y="25"/>
                      </a:cubicBezTo>
                      <a:cubicBezTo>
                        <a:pt x="8" y="25"/>
                        <a:pt x="8" y="25"/>
                        <a:pt x="7" y="25"/>
                      </a:cubicBezTo>
                      <a:cubicBezTo>
                        <a:pt x="3" y="26"/>
                        <a:pt x="0" y="30"/>
                        <a:pt x="0" y="34"/>
                      </a:cubicBezTo>
                      <a:cubicBezTo>
                        <a:pt x="0" y="53"/>
                        <a:pt x="0" y="53"/>
                        <a:pt x="0" y="53"/>
                      </a:cubicBezTo>
                      <a:cubicBezTo>
                        <a:pt x="0" y="58"/>
                        <a:pt x="4" y="62"/>
                        <a:pt x="9" y="62"/>
                      </a:cubicBezTo>
                      <a:cubicBezTo>
                        <a:pt x="17" y="82"/>
                        <a:pt x="17" y="82"/>
                        <a:pt x="17" y="82"/>
                      </a:cubicBezTo>
                      <a:cubicBezTo>
                        <a:pt x="21" y="95"/>
                        <a:pt x="26" y="104"/>
                        <a:pt x="35" y="106"/>
                      </a:cubicBezTo>
                      <a:cubicBezTo>
                        <a:pt x="39" y="130"/>
                        <a:pt x="39" y="130"/>
                        <a:pt x="39" y="130"/>
                      </a:cubicBezTo>
                      <a:cubicBezTo>
                        <a:pt x="61" y="145"/>
                        <a:pt x="61" y="145"/>
                        <a:pt x="61" y="145"/>
                      </a:cubicBezTo>
                      <a:cubicBezTo>
                        <a:pt x="83" y="130"/>
                        <a:pt x="83" y="130"/>
                        <a:pt x="83" y="130"/>
                      </a:cubicBezTo>
                      <a:cubicBezTo>
                        <a:pt x="87" y="106"/>
                        <a:pt x="87" y="106"/>
                        <a:pt x="87" y="106"/>
                      </a:cubicBezTo>
                      <a:cubicBezTo>
                        <a:pt x="94" y="103"/>
                        <a:pt x="98" y="95"/>
                        <a:pt x="103" y="82"/>
                      </a:cubicBezTo>
                      <a:cubicBezTo>
                        <a:pt x="111" y="62"/>
                        <a:pt x="111" y="62"/>
                        <a:pt x="111" y="62"/>
                      </a:cubicBezTo>
                      <a:cubicBezTo>
                        <a:pt x="116" y="62"/>
                        <a:pt x="120" y="58"/>
                        <a:pt x="120" y="53"/>
                      </a:cubicBezTo>
                      <a:cubicBezTo>
                        <a:pt x="120" y="34"/>
                        <a:pt x="120" y="34"/>
                        <a:pt x="120" y="34"/>
                      </a:cubicBezTo>
                      <a:cubicBezTo>
                        <a:pt x="120" y="30"/>
                        <a:pt x="118" y="27"/>
                        <a:pt x="115"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02" name="Oval 170">
                  <a:extLst>
                    <a:ext uri="{FF2B5EF4-FFF2-40B4-BE49-F238E27FC236}">
                      <a16:creationId xmlns:a16="http://schemas.microsoft.com/office/drawing/2014/main" id="{3643C09D-6289-48C0-B45C-851BE83B579C}"/>
                    </a:ext>
                  </a:extLst>
                </p:cNvPr>
                <p:cNvSpPr>
                  <a:spLocks noChangeArrowheads="1"/>
                </p:cNvSpPr>
                <p:nvPr/>
              </p:nvSpPr>
              <p:spPr bwMode="auto">
                <a:xfrm>
                  <a:off x="6263181" y="3486117"/>
                  <a:ext cx="3175"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03" name="Oval 171">
                  <a:extLst>
                    <a:ext uri="{FF2B5EF4-FFF2-40B4-BE49-F238E27FC236}">
                      <a16:creationId xmlns:a16="http://schemas.microsoft.com/office/drawing/2014/main" id="{76D1ABCD-D87D-4BD0-921A-3D999355E411}"/>
                    </a:ext>
                  </a:extLst>
                </p:cNvPr>
                <p:cNvSpPr>
                  <a:spLocks noChangeArrowheads="1"/>
                </p:cNvSpPr>
                <p:nvPr/>
              </p:nvSpPr>
              <p:spPr bwMode="auto">
                <a:xfrm>
                  <a:off x="6385419" y="3486117"/>
                  <a:ext cx="4763"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grpSp>
        </p:grpSp>
      </p:grpSp>
      <p:grpSp>
        <p:nvGrpSpPr>
          <p:cNvPr id="204" name="Group 203">
            <a:extLst>
              <a:ext uri="{FF2B5EF4-FFF2-40B4-BE49-F238E27FC236}">
                <a16:creationId xmlns:a16="http://schemas.microsoft.com/office/drawing/2014/main" id="{3C338CA8-0FDC-4FB7-B26B-FE33F66B6F77}"/>
              </a:ext>
            </a:extLst>
          </p:cNvPr>
          <p:cNvGrpSpPr/>
          <p:nvPr/>
        </p:nvGrpSpPr>
        <p:grpSpPr>
          <a:xfrm>
            <a:off x="2377670" y="3684069"/>
            <a:ext cx="1121826" cy="3020306"/>
            <a:chOff x="4763661" y="2954623"/>
            <a:chExt cx="1015788" cy="2734817"/>
          </a:xfrm>
          <a:solidFill>
            <a:schemeClr val="accent4">
              <a:lumMod val="75000"/>
            </a:schemeClr>
          </a:solidFill>
        </p:grpSpPr>
        <p:sp>
          <p:nvSpPr>
            <p:cNvPr id="205" name="Rectangle 3">
              <a:extLst>
                <a:ext uri="{FF2B5EF4-FFF2-40B4-BE49-F238E27FC236}">
                  <a16:creationId xmlns:a16="http://schemas.microsoft.com/office/drawing/2014/main" id="{DDA036E5-1FBC-40BA-BEC6-28579DA259F7}"/>
                </a:ext>
              </a:extLst>
            </p:cNvPr>
            <p:cNvSpPr/>
            <p:nvPr/>
          </p:nvSpPr>
          <p:spPr bwMode="auto">
            <a:xfrm>
              <a:off x="5168899" y="3419473"/>
              <a:ext cx="197831" cy="874368"/>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 name="connsiteX0" fmla="*/ 0 w 193796"/>
                <a:gd name="connsiteY0" fmla="*/ 3897 h 848968"/>
                <a:gd name="connsiteX1" fmla="*/ 94632 w 193796"/>
                <a:gd name="connsiteY1" fmla="*/ 0 h 848968"/>
                <a:gd name="connsiteX2" fmla="*/ 186972 w 193796"/>
                <a:gd name="connsiteY2" fmla="*/ 959 h 848968"/>
                <a:gd name="connsiteX3" fmla="*/ 193796 w 193796"/>
                <a:gd name="connsiteY3" fmla="*/ 848968 h 848968"/>
                <a:gd name="connsiteX4" fmla="*/ 19761 w 193796"/>
                <a:gd name="connsiteY4" fmla="*/ 848968 h 848968"/>
                <a:gd name="connsiteX5" fmla="*/ 0 w 193796"/>
                <a:gd name="connsiteY5" fmla="*/ 3897 h 848968"/>
                <a:gd name="connsiteX0" fmla="*/ 0 w 193796"/>
                <a:gd name="connsiteY0" fmla="*/ 29297 h 874368"/>
                <a:gd name="connsiteX1" fmla="*/ 94632 w 193796"/>
                <a:gd name="connsiteY1" fmla="*/ 0 h 874368"/>
                <a:gd name="connsiteX2" fmla="*/ 186972 w 193796"/>
                <a:gd name="connsiteY2" fmla="*/ 26359 h 874368"/>
                <a:gd name="connsiteX3" fmla="*/ 193796 w 193796"/>
                <a:gd name="connsiteY3" fmla="*/ 874368 h 874368"/>
                <a:gd name="connsiteX4" fmla="*/ 19761 w 193796"/>
                <a:gd name="connsiteY4" fmla="*/ 874368 h 874368"/>
                <a:gd name="connsiteX5" fmla="*/ 0 w 193796"/>
                <a:gd name="connsiteY5" fmla="*/ 29297 h 874368"/>
                <a:gd name="connsiteX0" fmla="*/ 4103 w 197899"/>
                <a:gd name="connsiteY0" fmla="*/ 29297 h 874368"/>
                <a:gd name="connsiteX1" fmla="*/ 310 w 197899"/>
                <a:gd name="connsiteY1" fmla="*/ 41275 h 874368"/>
                <a:gd name="connsiteX2" fmla="*/ 98735 w 197899"/>
                <a:gd name="connsiteY2" fmla="*/ 0 h 874368"/>
                <a:gd name="connsiteX3" fmla="*/ 191075 w 197899"/>
                <a:gd name="connsiteY3" fmla="*/ 26359 h 874368"/>
                <a:gd name="connsiteX4" fmla="*/ 197899 w 197899"/>
                <a:gd name="connsiteY4" fmla="*/ 874368 h 874368"/>
                <a:gd name="connsiteX5" fmla="*/ 23864 w 197899"/>
                <a:gd name="connsiteY5" fmla="*/ 874368 h 874368"/>
                <a:gd name="connsiteX6" fmla="*/ 4103 w 197899"/>
                <a:gd name="connsiteY6" fmla="*/ 29297 h 874368"/>
                <a:gd name="connsiteX0" fmla="*/ 4103 w 198141"/>
                <a:gd name="connsiteY0" fmla="*/ 29297 h 874368"/>
                <a:gd name="connsiteX1" fmla="*/ 310 w 198141"/>
                <a:gd name="connsiteY1" fmla="*/ 41275 h 874368"/>
                <a:gd name="connsiteX2" fmla="*/ 98735 w 198141"/>
                <a:gd name="connsiteY2" fmla="*/ 0 h 874368"/>
                <a:gd name="connsiteX3" fmla="*/ 197425 w 198141"/>
                <a:gd name="connsiteY3" fmla="*/ 45409 h 874368"/>
                <a:gd name="connsiteX4" fmla="*/ 197899 w 198141"/>
                <a:gd name="connsiteY4" fmla="*/ 874368 h 874368"/>
                <a:gd name="connsiteX5" fmla="*/ 23864 w 198141"/>
                <a:gd name="connsiteY5" fmla="*/ 874368 h 874368"/>
                <a:gd name="connsiteX6" fmla="*/ 4103 w 198141"/>
                <a:gd name="connsiteY6" fmla="*/ 29297 h 874368"/>
                <a:gd name="connsiteX0" fmla="*/ 23554 w 197831"/>
                <a:gd name="connsiteY0" fmla="*/ 874368 h 874368"/>
                <a:gd name="connsiteX1" fmla="*/ 0 w 197831"/>
                <a:gd name="connsiteY1" fmla="*/ 41275 h 874368"/>
                <a:gd name="connsiteX2" fmla="*/ 98425 w 197831"/>
                <a:gd name="connsiteY2" fmla="*/ 0 h 874368"/>
                <a:gd name="connsiteX3" fmla="*/ 197115 w 197831"/>
                <a:gd name="connsiteY3" fmla="*/ 45409 h 874368"/>
                <a:gd name="connsiteX4" fmla="*/ 197589 w 197831"/>
                <a:gd name="connsiteY4" fmla="*/ 874368 h 874368"/>
                <a:gd name="connsiteX5" fmla="*/ 23554 w 197831"/>
                <a:gd name="connsiteY5" fmla="*/ 874368 h 87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831" h="874368">
                  <a:moveTo>
                    <a:pt x="23554" y="874368"/>
                  </a:moveTo>
                  <a:lnTo>
                    <a:pt x="0" y="41275"/>
                  </a:lnTo>
                  <a:lnTo>
                    <a:pt x="98425" y="0"/>
                  </a:lnTo>
                  <a:lnTo>
                    <a:pt x="197115" y="45409"/>
                  </a:lnTo>
                  <a:cubicBezTo>
                    <a:pt x="199390" y="328079"/>
                    <a:pt x="195314" y="591698"/>
                    <a:pt x="197589" y="874368"/>
                  </a:cubicBezTo>
                  <a:lnTo>
                    <a:pt x="23554" y="87436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Verdana" panose="020B0604030504040204" pitchFamily="34" charset="0"/>
                <a:ea typeface="Verdana" panose="020B0604030504040204" pitchFamily="34" charset="0"/>
                <a:cs typeface="Segoe UI" pitchFamily="34" charset="0"/>
              </a:endParaRPr>
            </a:p>
          </p:txBody>
        </p:sp>
        <p:grpSp>
          <p:nvGrpSpPr>
            <p:cNvPr id="206" name="Group 205">
              <a:extLst>
                <a:ext uri="{FF2B5EF4-FFF2-40B4-BE49-F238E27FC236}">
                  <a16:creationId xmlns:a16="http://schemas.microsoft.com/office/drawing/2014/main" id="{11F130AD-E2DC-41D1-A0BA-7A554071CBCB}"/>
                </a:ext>
              </a:extLst>
            </p:cNvPr>
            <p:cNvGrpSpPr/>
            <p:nvPr/>
          </p:nvGrpSpPr>
          <p:grpSpPr>
            <a:xfrm>
              <a:off x="4763661" y="2954623"/>
              <a:ext cx="1015788" cy="2734817"/>
              <a:chOff x="5166219" y="3359117"/>
              <a:chExt cx="454025" cy="1222376"/>
            </a:xfrm>
            <a:grpFill/>
          </p:grpSpPr>
          <p:sp>
            <p:nvSpPr>
              <p:cNvPr id="207" name="Freeform 140">
                <a:extLst>
                  <a:ext uri="{FF2B5EF4-FFF2-40B4-BE49-F238E27FC236}">
                    <a16:creationId xmlns:a16="http://schemas.microsoft.com/office/drawing/2014/main" id="{5B911A54-71D8-46F3-BA1A-F34A2C9F0B6D}"/>
                  </a:ext>
                </a:extLst>
              </p:cNvPr>
              <p:cNvSpPr>
                <a:spLocks/>
              </p:cNvSpPr>
              <p:nvPr/>
            </p:nvSpPr>
            <p:spPr bwMode="auto">
              <a:xfrm>
                <a:off x="5321794" y="3378167"/>
                <a:ext cx="153988" cy="185738"/>
              </a:xfrm>
              <a:custGeom>
                <a:avLst/>
                <a:gdLst>
                  <a:gd name="T0" fmla="*/ 116 w 128"/>
                  <a:gd name="T1" fmla="*/ 88 h 156"/>
                  <a:gd name="T2" fmla="*/ 46 w 128"/>
                  <a:gd name="T3" fmla="*/ 146 h 156"/>
                  <a:gd name="T4" fmla="*/ 12 w 128"/>
                  <a:gd name="T5" fmla="*/ 60 h 156"/>
                  <a:gd name="T6" fmla="*/ 90 w 128"/>
                  <a:gd name="T7" fmla="*/ 10 h 156"/>
                  <a:gd name="T8" fmla="*/ 116 w 128"/>
                  <a:gd name="T9" fmla="*/ 88 h 156"/>
                </a:gdLst>
                <a:ahLst/>
                <a:cxnLst>
                  <a:cxn ang="0">
                    <a:pos x="T0" y="T1"/>
                  </a:cxn>
                  <a:cxn ang="0">
                    <a:pos x="T2" y="T3"/>
                  </a:cxn>
                  <a:cxn ang="0">
                    <a:pos x="T4" y="T5"/>
                  </a:cxn>
                  <a:cxn ang="0">
                    <a:pos x="T6" y="T7"/>
                  </a:cxn>
                  <a:cxn ang="0">
                    <a:pos x="T8" y="T9"/>
                  </a:cxn>
                </a:cxnLst>
                <a:rect l="0" t="0" r="r" b="b"/>
                <a:pathLst>
                  <a:path w="128" h="156">
                    <a:moveTo>
                      <a:pt x="116" y="88"/>
                    </a:moveTo>
                    <a:cubicBezTo>
                      <a:pt x="104" y="126"/>
                      <a:pt x="76" y="156"/>
                      <a:pt x="46" y="146"/>
                    </a:cubicBezTo>
                    <a:cubicBezTo>
                      <a:pt x="15" y="136"/>
                      <a:pt x="0" y="97"/>
                      <a:pt x="12" y="60"/>
                    </a:cubicBezTo>
                    <a:cubicBezTo>
                      <a:pt x="25" y="22"/>
                      <a:pt x="60" y="0"/>
                      <a:pt x="90" y="10"/>
                    </a:cubicBezTo>
                    <a:cubicBezTo>
                      <a:pt x="121" y="20"/>
                      <a:pt x="128" y="51"/>
                      <a:pt x="116"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08" name="Freeform 141">
                <a:extLst>
                  <a:ext uri="{FF2B5EF4-FFF2-40B4-BE49-F238E27FC236}">
                    <a16:creationId xmlns:a16="http://schemas.microsoft.com/office/drawing/2014/main" id="{FC944EB5-9B7A-437C-B1F8-79F58E1284EE}"/>
                  </a:ext>
                </a:extLst>
              </p:cNvPr>
              <p:cNvSpPr>
                <a:spLocks/>
              </p:cNvSpPr>
              <p:nvPr/>
            </p:nvSpPr>
            <p:spPr bwMode="auto">
              <a:xfrm>
                <a:off x="5301156" y="3359117"/>
                <a:ext cx="153988" cy="171450"/>
              </a:xfrm>
              <a:custGeom>
                <a:avLst/>
                <a:gdLst>
                  <a:gd name="T0" fmla="*/ 109 w 128"/>
                  <a:gd name="T1" fmla="*/ 46 h 144"/>
                  <a:gd name="T2" fmla="*/ 98 w 128"/>
                  <a:gd name="T3" fmla="*/ 130 h 144"/>
                  <a:gd name="T4" fmla="*/ 19 w 128"/>
                  <a:gd name="T5" fmla="*/ 99 h 144"/>
                  <a:gd name="T6" fmla="*/ 30 w 128"/>
                  <a:gd name="T7" fmla="*/ 14 h 144"/>
                  <a:gd name="T8" fmla="*/ 109 w 128"/>
                  <a:gd name="T9" fmla="*/ 46 h 144"/>
                </a:gdLst>
                <a:ahLst/>
                <a:cxnLst>
                  <a:cxn ang="0">
                    <a:pos x="T0" y="T1"/>
                  </a:cxn>
                  <a:cxn ang="0">
                    <a:pos x="T2" y="T3"/>
                  </a:cxn>
                  <a:cxn ang="0">
                    <a:pos x="T4" y="T5"/>
                  </a:cxn>
                  <a:cxn ang="0">
                    <a:pos x="T6" y="T7"/>
                  </a:cxn>
                  <a:cxn ang="0">
                    <a:pos x="T8" y="T9"/>
                  </a:cxn>
                </a:cxnLst>
                <a:rect l="0" t="0" r="r" b="b"/>
                <a:pathLst>
                  <a:path w="128" h="144">
                    <a:moveTo>
                      <a:pt x="109" y="46"/>
                    </a:moveTo>
                    <a:cubicBezTo>
                      <a:pt x="128" y="77"/>
                      <a:pt x="123" y="115"/>
                      <a:pt x="98" y="130"/>
                    </a:cubicBezTo>
                    <a:cubicBezTo>
                      <a:pt x="73" y="144"/>
                      <a:pt x="37" y="130"/>
                      <a:pt x="19" y="99"/>
                    </a:cubicBezTo>
                    <a:cubicBezTo>
                      <a:pt x="0" y="67"/>
                      <a:pt x="5" y="29"/>
                      <a:pt x="30" y="14"/>
                    </a:cubicBezTo>
                    <a:cubicBezTo>
                      <a:pt x="55" y="0"/>
                      <a:pt x="90" y="14"/>
                      <a:pt x="10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09" name="Freeform 142">
                <a:extLst>
                  <a:ext uri="{FF2B5EF4-FFF2-40B4-BE49-F238E27FC236}">
                    <a16:creationId xmlns:a16="http://schemas.microsoft.com/office/drawing/2014/main" id="{21CF9170-1638-484E-958B-175B313EB061}"/>
                  </a:ext>
                </a:extLst>
              </p:cNvPr>
              <p:cNvSpPr>
                <a:spLocks/>
              </p:cNvSpPr>
              <p:nvPr/>
            </p:nvSpPr>
            <p:spPr bwMode="auto">
              <a:xfrm>
                <a:off x="5353544" y="3519455"/>
                <a:ext cx="77788" cy="84138"/>
              </a:xfrm>
              <a:custGeom>
                <a:avLst/>
                <a:gdLst>
                  <a:gd name="T0" fmla="*/ 49 w 49"/>
                  <a:gd name="T1" fmla="*/ 40 h 53"/>
                  <a:gd name="T2" fmla="*/ 25 w 49"/>
                  <a:gd name="T3" fmla="*/ 53 h 53"/>
                  <a:gd name="T4" fmla="*/ 0 w 49"/>
                  <a:gd name="T5" fmla="*/ 40 h 53"/>
                  <a:gd name="T6" fmla="*/ 0 w 49"/>
                  <a:gd name="T7" fmla="*/ 0 h 53"/>
                  <a:gd name="T8" fmla="*/ 49 w 49"/>
                  <a:gd name="T9" fmla="*/ 0 h 53"/>
                  <a:gd name="T10" fmla="*/ 49 w 49"/>
                  <a:gd name="T11" fmla="*/ 40 h 53"/>
                </a:gdLst>
                <a:ahLst/>
                <a:cxnLst>
                  <a:cxn ang="0">
                    <a:pos x="T0" y="T1"/>
                  </a:cxn>
                  <a:cxn ang="0">
                    <a:pos x="T2" y="T3"/>
                  </a:cxn>
                  <a:cxn ang="0">
                    <a:pos x="T4" y="T5"/>
                  </a:cxn>
                  <a:cxn ang="0">
                    <a:pos x="T6" y="T7"/>
                  </a:cxn>
                  <a:cxn ang="0">
                    <a:pos x="T8" y="T9"/>
                  </a:cxn>
                  <a:cxn ang="0">
                    <a:pos x="T10" y="T11"/>
                  </a:cxn>
                </a:cxnLst>
                <a:rect l="0" t="0" r="r" b="b"/>
                <a:pathLst>
                  <a:path w="49" h="53">
                    <a:moveTo>
                      <a:pt x="49" y="40"/>
                    </a:moveTo>
                    <a:lnTo>
                      <a:pt x="25" y="53"/>
                    </a:lnTo>
                    <a:lnTo>
                      <a:pt x="0" y="40"/>
                    </a:lnTo>
                    <a:lnTo>
                      <a:pt x="0" y="0"/>
                    </a:lnTo>
                    <a:lnTo>
                      <a:pt x="49" y="0"/>
                    </a:lnTo>
                    <a:lnTo>
                      <a:pt x="49"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10" name="Freeform 143">
                <a:extLst>
                  <a:ext uri="{FF2B5EF4-FFF2-40B4-BE49-F238E27FC236}">
                    <a16:creationId xmlns:a16="http://schemas.microsoft.com/office/drawing/2014/main" id="{78CB82A9-B0B5-4250-AAF3-D53CC3803A82}"/>
                  </a:ext>
                </a:extLst>
              </p:cNvPr>
              <p:cNvSpPr>
                <a:spLocks/>
              </p:cNvSpPr>
              <p:nvPr/>
            </p:nvSpPr>
            <p:spPr bwMode="auto">
              <a:xfrm>
                <a:off x="5369419" y="3600417"/>
                <a:ext cx="44450" cy="312738"/>
              </a:xfrm>
              <a:custGeom>
                <a:avLst/>
                <a:gdLst>
                  <a:gd name="T0" fmla="*/ 21 w 28"/>
                  <a:gd name="T1" fmla="*/ 15 h 197"/>
                  <a:gd name="T2" fmla="*/ 28 w 28"/>
                  <a:gd name="T3" fmla="*/ 12 h 197"/>
                  <a:gd name="T4" fmla="*/ 15 w 28"/>
                  <a:gd name="T5" fmla="*/ 0 h 197"/>
                  <a:gd name="T6" fmla="*/ 0 w 28"/>
                  <a:gd name="T7" fmla="*/ 12 h 197"/>
                  <a:gd name="T8" fmla="*/ 7 w 28"/>
                  <a:gd name="T9" fmla="*/ 15 h 197"/>
                  <a:gd name="T10" fmla="*/ 6 w 28"/>
                  <a:gd name="T11" fmla="*/ 182 h 197"/>
                  <a:gd name="T12" fmla="*/ 15 w 28"/>
                  <a:gd name="T13" fmla="*/ 197 h 197"/>
                  <a:gd name="T14" fmla="*/ 23 w 28"/>
                  <a:gd name="T15" fmla="*/ 182 h 197"/>
                  <a:gd name="T16" fmla="*/ 21 w 28"/>
                  <a:gd name="T17" fmla="*/ 1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97">
                    <a:moveTo>
                      <a:pt x="21" y="15"/>
                    </a:moveTo>
                    <a:lnTo>
                      <a:pt x="28" y="12"/>
                    </a:lnTo>
                    <a:lnTo>
                      <a:pt x="15" y="0"/>
                    </a:lnTo>
                    <a:lnTo>
                      <a:pt x="0" y="12"/>
                    </a:lnTo>
                    <a:lnTo>
                      <a:pt x="7" y="15"/>
                    </a:lnTo>
                    <a:lnTo>
                      <a:pt x="6" y="182"/>
                    </a:lnTo>
                    <a:lnTo>
                      <a:pt x="15" y="197"/>
                    </a:lnTo>
                    <a:lnTo>
                      <a:pt x="23" y="182"/>
                    </a:lnTo>
                    <a:lnTo>
                      <a:pt x="2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11" name="Freeform 144">
                <a:extLst>
                  <a:ext uri="{FF2B5EF4-FFF2-40B4-BE49-F238E27FC236}">
                    <a16:creationId xmlns:a16="http://schemas.microsoft.com/office/drawing/2014/main" id="{3C5754E6-6069-44F2-B224-1D9C740FBFF9}"/>
                  </a:ext>
                </a:extLst>
              </p:cNvPr>
              <p:cNvSpPr>
                <a:spLocks/>
              </p:cNvSpPr>
              <p:nvPr/>
            </p:nvSpPr>
            <p:spPr bwMode="auto">
              <a:xfrm>
                <a:off x="5166219" y="3606767"/>
                <a:ext cx="168275" cy="434975"/>
              </a:xfrm>
              <a:custGeom>
                <a:avLst/>
                <a:gdLst>
                  <a:gd name="T0" fmla="*/ 141 w 141"/>
                  <a:gd name="T1" fmla="*/ 15 h 364"/>
                  <a:gd name="T2" fmla="*/ 85 w 141"/>
                  <a:gd name="T3" fmla="*/ 0 h 364"/>
                  <a:gd name="T4" fmla="*/ 0 w 141"/>
                  <a:gd name="T5" fmla="*/ 364 h 364"/>
                  <a:gd name="T6" fmla="*/ 57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2" y="10"/>
                      <a:pt x="104" y="5"/>
                      <a:pt x="85" y="0"/>
                    </a:cubicBezTo>
                    <a:cubicBezTo>
                      <a:pt x="30" y="117"/>
                      <a:pt x="12" y="235"/>
                      <a:pt x="0" y="364"/>
                    </a:cubicBezTo>
                    <a:cubicBezTo>
                      <a:pt x="57" y="364"/>
                      <a:pt x="57" y="364"/>
                      <a:pt x="57" y="364"/>
                    </a:cubicBezTo>
                    <a:cubicBezTo>
                      <a:pt x="71" y="241"/>
                      <a:pt x="88" y="128"/>
                      <a:pt x="141"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12" name="Freeform 145">
                <a:extLst>
                  <a:ext uri="{FF2B5EF4-FFF2-40B4-BE49-F238E27FC236}">
                    <a16:creationId xmlns:a16="http://schemas.microsoft.com/office/drawing/2014/main" id="{8B3A0B3A-4C24-4066-854F-AAC7E6BFE6AA}"/>
                  </a:ext>
                </a:extLst>
              </p:cNvPr>
              <p:cNvSpPr>
                <a:spLocks/>
              </p:cNvSpPr>
              <p:nvPr/>
            </p:nvSpPr>
            <p:spPr bwMode="auto">
              <a:xfrm>
                <a:off x="5451969" y="3606767"/>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7" y="5"/>
                      <a:pt x="56" y="0"/>
                    </a:cubicBezTo>
                    <a:cubicBezTo>
                      <a:pt x="111" y="117"/>
                      <a:pt x="129" y="235"/>
                      <a:pt x="141" y="364"/>
                    </a:cubicBezTo>
                    <a:cubicBezTo>
                      <a:pt x="84" y="364"/>
                      <a:pt x="84" y="364"/>
                      <a:pt x="84" y="364"/>
                    </a:cubicBezTo>
                    <a:cubicBezTo>
                      <a:pt x="70" y="241"/>
                      <a:pt x="53" y="128"/>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13" name="Freeform 146">
                <a:extLst>
                  <a:ext uri="{FF2B5EF4-FFF2-40B4-BE49-F238E27FC236}">
                    <a16:creationId xmlns:a16="http://schemas.microsoft.com/office/drawing/2014/main" id="{B386C85A-E1FD-4911-9C04-5D93B42BEABF}"/>
                  </a:ext>
                </a:extLst>
              </p:cNvPr>
              <p:cNvSpPr>
                <a:spLocks/>
              </p:cNvSpPr>
              <p:nvPr/>
            </p:nvSpPr>
            <p:spPr bwMode="auto">
              <a:xfrm>
                <a:off x="5288456" y="4083018"/>
                <a:ext cx="100013" cy="458788"/>
              </a:xfrm>
              <a:custGeom>
                <a:avLst/>
                <a:gdLst>
                  <a:gd name="T0" fmla="*/ 53 w 63"/>
                  <a:gd name="T1" fmla="*/ 289 h 289"/>
                  <a:gd name="T2" fmla="*/ 8 w 63"/>
                  <a:gd name="T3" fmla="*/ 289 h 289"/>
                  <a:gd name="T4" fmla="*/ 0 w 63"/>
                  <a:gd name="T5" fmla="*/ 0 h 289"/>
                  <a:gd name="T6" fmla="*/ 63 w 63"/>
                  <a:gd name="T7" fmla="*/ 0 h 289"/>
                  <a:gd name="T8" fmla="*/ 53 w 63"/>
                  <a:gd name="T9" fmla="*/ 289 h 289"/>
                </a:gdLst>
                <a:ahLst/>
                <a:cxnLst>
                  <a:cxn ang="0">
                    <a:pos x="T0" y="T1"/>
                  </a:cxn>
                  <a:cxn ang="0">
                    <a:pos x="T2" y="T3"/>
                  </a:cxn>
                  <a:cxn ang="0">
                    <a:pos x="T4" y="T5"/>
                  </a:cxn>
                  <a:cxn ang="0">
                    <a:pos x="T6" y="T7"/>
                  </a:cxn>
                  <a:cxn ang="0">
                    <a:pos x="T8" y="T9"/>
                  </a:cxn>
                </a:cxnLst>
                <a:rect l="0" t="0" r="r" b="b"/>
                <a:pathLst>
                  <a:path w="63" h="289">
                    <a:moveTo>
                      <a:pt x="53" y="289"/>
                    </a:moveTo>
                    <a:lnTo>
                      <a:pt x="8" y="289"/>
                    </a:lnTo>
                    <a:lnTo>
                      <a:pt x="0" y="0"/>
                    </a:lnTo>
                    <a:lnTo>
                      <a:pt x="63" y="0"/>
                    </a:lnTo>
                    <a:lnTo>
                      <a:pt x="53"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14" name="Freeform 147">
                <a:extLst>
                  <a:ext uri="{FF2B5EF4-FFF2-40B4-BE49-F238E27FC236}">
                    <a16:creationId xmlns:a16="http://schemas.microsoft.com/office/drawing/2014/main" id="{163D9C4A-FE11-4C4E-BD2D-452B489D0669}"/>
                  </a:ext>
                </a:extLst>
              </p:cNvPr>
              <p:cNvSpPr>
                <a:spLocks/>
              </p:cNvSpPr>
              <p:nvPr/>
            </p:nvSpPr>
            <p:spPr bwMode="auto">
              <a:xfrm>
                <a:off x="5286869" y="4532280"/>
                <a:ext cx="98425"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15" name="Freeform 148">
                <a:extLst>
                  <a:ext uri="{FF2B5EF4-FFF2-40B4-BE49-F238E27FC236}">
                    <a16:creationId xmlns:a16="http://schemas.microsoft.com/office/drawing/2014/main" id="{FB5A62BF-87EC-4497-B5B4-90FD9D26863F}"/>
                  </a:ext>
                </a:extLst>
              </p:cNvPr>
              <p:cNvSpPr>
                <a:spLocks/>
              </p:cNvSpPr>
              <p:nvPr/>
            </p:nvSpPr>
            <p:spPr bwMode="auto">
              <a:xfrm>
                <a:off x="5393231" y="4083018"/>
                <a:ext cx="101600" cy="458788"/>
              </a:xfrm>
              <a:custGeom>
                <a:avLst/>
                <a:gdLst>
                  <a:gd name="T0" fmla="*/ 56 w 64"/>
                  <a:gd name="T1" fmla="*/ 289 h 289"/>
                  <a:gd name="T2" fmla="*/ 11 w 64"/>
                  <a:gd name="T3" fmla="*/ 289 h 289"/>
                  <a:gd name="T4" fmla="*/ 0 w 64"/>
                  <a:gd name="T5" fmla="*/ 0 h 289"/>
                  <a:gd name="T6" fmla="*/ 64 w 64"/>
                  <a:gd name="T7" fmla="*/ 0 h 289"/>
                  <a:gd name="T8" fmla="*/ 56 w 64"/>
                  <a:gd name="T9" fmla="*/ 289 h 289"/>
                </a:gdLst>
                <a:ahLst/>
                <a:cxnLst>
                  <a:cxn ang="0">
                    <a:pos x="T0" y="T1"/>
                  </a:cxn>
                  <a:cxn ang="0">
                    <a:pos x="T2" y="T3"/>
                  </a:cxn>
                  <a:cxn ang="0">
                    <a:pos x="T4" y="T5"/>
                  </a:cxn>
                  <a:cxn ang="0">
                    <a:pos x="T6" y="T7"/>
                  </a:cxn>
                  <a:cxn ang="0">
                    <a:pos x="T8" y="T9"/>
                  </a:cxn>
                </a:cxnLst>
                <a:rect l="0" t="0" r="r" b="b"/>
                <a:pathLst>
                  <a:path w="64" h="289">
                    <a:moveTo>
                      <a:pt x="56" y="289"/>
                    </a:moveTo>
                    <a:lnTo>
                      <a:pt x="11" y="289"/>
                    </a:lnTo>
                    <a:lnTo>
                      <a:pt x="0" y="0"/>
                    </a:lnTo>
                    <a:lnTo>
                      <a:pt x="64" y="0"/>
                    </a:lnTo>
                    <a:lnTo>
                      <a:pt x="56"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16" name="Freeform 149">
                <a:extLst>
                  <a:ext uri="{FF2B5EF4-FFF2-40B4-BE49-F238E27FC236}">
                    <a16:creationId xmlns:a16="http://schemas.microsoft.com/office/drawing/2014/main" id="{6A0794F2-DF88-443D-A1FB-F1FE5D225493}"/>
                  </a:ext>
                </a:extLst>
              </p:cNvPr>
              <p:cNvSpPr>
                <a:spLocks/>
              </p:cNvSpPr>
              <p:nvPr/>
            </p:nvSpPr>
            <p:spPr bwMode="auto">
              <a:xfrm>
                <a:off x="5397994" y="4532280"/>
                <a:ext cx="96838"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17" name="Freeform 150">
                <a:extLst>
                  <a:ext uri="{FF2B5EF4-FFF2-40B4-BE49-F238E27FC236}">
                    <a16:creationId xmlns:a16="http://schemas.microsoft.com/office/drawing/2014/main" id="{EAB147F5-5972-44DF-8749-63B04C75B4FA}"/>
                  </a:ext>
                </a:extLst>
              </p:cNvPr>
              <p:cNvSpPr>
                <a:spLocks/>
              </p:cNvSpPr>
              <p:nvPr/>
            </p:nvSpPr>
            <p:spPr bwMode="auto">
              <a:xfrm>
                <a:off x="5174156" y="4041743"/>
                <a:ext cx="50800" cy="55563"/>
              </a:xfrm>
              <a:custGeom>
                <a:avLst/>
                <a:gdLst>
                  <a:gd name="T0" fmla="*/ 0 w 43"/>
                  <a:gd name="T1" fmla="*/ 0 h 47"/>
                  <a:gd name="T2" fmla="*/ 0 w 43"/>
                  <a:gd name="T3" fmla="*/ 26 h 47"/>
                  <a:gd name="T4" fmla="*/ 22 w 43"/>
                  <a:gd name="T5" fmla="*/ 47 h 47"/>
                  <a:gd name="T6" fmla="*/ 43 w 43"/>
                  <a:gd name="T7" fmla="*/ 26 h 47"/>
                  <a:gd name="T8" fmla="*/ 43 w 43"/>
                  <a:gd name="T9" fmla="*/ 0 h 47"/>
                  <a:gd name="T10" fmla="*/ 0 w 43"/>
                  <a:gd name="T11" fmla="*/ 0 h 47"/>
                </a:gdLst>
                <a:ahLst/>
                <a:cxnLst>
                  <a:cxn ang="0">
                    <a:pos x="T0" y="T1"/>
                  </a:cxn>
                  <a:cxn ang="0">
                    <a:pos x="T2" y="T3"/>
                  </a:cxn>
                  <a:cxn ang="0">
                    <a:pos x="T4" y="T5"/>
                  </a:cxn>
                  <a:cxn ang="0">
                    <a:pos x="T6" y="T7"/>
                  </a:cxn>
                  <a:cxn ang="0">
                    <a:pos x="T8" y="T9"/>
                  </a:cxn>
                  <a:cxn ang="0">
                    <a:pos x="T10" y="T11"/>
                  </a:cxn>
                </a:cxnLst>
                <a:rect l="0" t="0" r="r" b="b"/>
                <a:pathLst>
                  <a:path w="43" h="47">
                    <a:moveTo>
                      <a:pt x="0" y="0"/>
                    </a:moveTo>
                    <a:cubicBezTo>
                      <a:pt x="0" y="26"/>
                      <a:pt x="0" y="26"/>
                      <a:pt x="0" y="26"/>
                    </a:cubicBezTo>
                    <a:cubicBezTo>
                      <a:pt x="0" y="37"/>
                      <a:pt x="10" y="47"/>
                      <a:pt x="22" y="47"/>
                    </a:cubicBezTo>
                    <a:cubicBezTo>
                      <a:pt x="33" y="47"/>
                      <a:pt x="43" y="37"/>
                      <a:pt x="43" y="26"/>
                    </a:cubicBezTo>
                    <a:cubicBezTo>
                      <a:pt x="43" y="0"/>
                      <a:pt x="43" y="0"/>
                      <a:pt x="43"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18" name="Freeform 151">
                <a:extLst>
                  <a:ext uri="{FF2B5EF4-FFF2-40B4-BE49-F238E27FC236}">
                    <a16:creationId xmlns:a16="http://schemas.microsoft.com/office/drawing/2014/main" id="{BE3347EF-E9BA-45A4-9D98-CEDC22AD3B95}"/>
                  </a:ext>
                </a:extLst>
              </p:cNvPr>
              <p:cNvSpPr>
                <a:spLocks/>
              </p:cNvSpPr>
              <p:nvPr/>
            </p:nvSpPr>
            <p:spPr bwMode="auto">
              <a:xfrm>
                <a:off x="5561506" y="4041743"/>
                <a:ext cx="49213"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19" name="Freeform 152">
                <a:extLst>
                  <a:ext uri="{FF2B5EF4-FFF2-40B4-BE49-F238E27FC236}">
                    <a16:creationId xmlns:a16="http://schemas.microsoft.com/office/drawing/2014/main" id="{1193D149-2BCB-43EE-A21E-65C04718EE1F}"/>
                  </a:ext>
                </a:extLst>
              </p:cNvPr>
              <p:cNvSpPr>
                <a:spLocks/>
              </p:cNvSpPr>
              <p:nvPr/>
            </p:nvSpPr>
            <p:spPr bwMode="auto">
              <a:xfrm>
                <a:off x="5264644" y="3582955"/>
                <a:ext cx="254000" cy="500063"/>
              </a:xfrm>
              <a:custGeom>
                <a:avLst/>
                <a:gdLst>
                  <a:gd name="T0" fmla="*/ 105 w 160"/>
                  <a:gd name="T1" fmla="*/ 0 h 315"/>
                  <a:gd name="T2" fmla="*/ 81 w 160"/>
                  <a:gd name="T3" fmla="*/ 196 h 315"/>
                  <a:gd name="T4" fmla="*/ 56 w 160"/>
                  <a:gd name="T5" fmla="*/ 0 h 315"/>
                  <a:gd name="T6" fmla="*/ 0 w 160"/>
                  <a:gd name="T7" fmla="*/ 15 h 315"/>
                  <a:gd name="T8" fmla="*/ 3 w 160"/>
                  <a:gd name="T9" fmla="*/ 315 h 315"/>
                  <a:gd name="T10" fmla="*/ 157 w 160"/>
                  <a:gd name="T11" fmla="*/ 315 h 315"/>
                  <a:gd name="T12" fmla="*/ 160 w 160"/>
                  <a:gd name="T13" fmla="*/ 15 h 315"/>
                  <a:gd name="T14" fmla="*/ 105 w 160"/>
                  <a:gd name="T15" fmla="*/ 0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315">
                    <a:moveTo>
                      <a:pt x="105" y="0"/>
                    </a:moveTo>
                    <a:lnTo>
                      <a:pt x="81" y="196"/>
                    </a:lnTo>
                    <a:lnTo>
                      <a:pt x="56" y="0"/>
                    </a:lnTo>
                    <a:lnTo>
                      <a:pt x="0" y="15"/>
                    </a:lnTo>
                    <a:lnTo>
                      <a:pt x="3" y="315"/>
                    </a:lnTo>
                    <a:lnTo>
                      <a:pt x="157" y="315"/>
                    </a:lnTo>
                    <a:lnTo>
                      <a:pt x="160" y="15"/>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20" name="Freeform 153">
                <a:extLst>
                  <a:ext uri="{FF2B5EF4-FFF2-40B4-BE49-F238E27FC236}">
                    <a16:creationId xmlns:a16="http://schemas.microsoft.com/office/drawing/2014/main" id="{82835E3A-A32E-4747-B0DE-C53F64C09271}"/>
                  </a:ext>
                </a:extLst>
              </p:cNvPr>
              <p:cNvSpPr>
                <a:spLocks/>
              </p:cNvSpPr>
              <p:nvPr/>
            </p:nvSpPr>
            <p:spPr bwMode="auto">
              <a:xfrm>
                <a:off x="5456731" y="3438492"/>
                <a:ext cx="0" cy="1588"/>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21" name="Freeform 154">
                <a:extLst>
                  <a:ext uri="{FF2B5EF4-FFF2-40B4-BE49-F238E27FC236}">
                    <a16:creationId xmlns:a16="http://schemas.microsoft.com/office/drawing/2014/main" id="{CB781FBF-F33C-4919-B31D-A75D7C19F5E6}"/>
                  </a:ext>
                </a:extLst>
              </p:cNvPr>
              <p:cNvSpPr>
                <a:spLocks/>
              </p:cNvSpPr>
              <p:nvPr/>
            </p:nvSpPr>
            <p:spPr bwMode="auto">
              <a:xfrm>
                <a:off x="5456731" y="343690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22" name="Freeform 155">
                <a:extLst>
                  <a:ext uri="{FF2B5EF4-FFF2-40B4-BE49-F238E27FC236}">
                    <a16:creationId xmlns:a16="http://schemas.microsoft.com/office/drawing/2014/main" id="{E8FB4B83-FFB8-4B86-8BED-12C060CE3906}"/>
                  </a:ext>
                </a:extLst>
              </p:cNvPr>
              <p:cNvSpPr>
                <a:spLocks/>
              </p:cNvSpPr>
              <p:nvPr/>
            </p:nvSpPr>
            <p:spPr bwMode="auto">
              <a:xfrm>
                <a:off x="5451969" y="34305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23" name="Freeform 156">
                <a:extLst>
                  <a:ext uri="{FF2B5EF4-FFF2-40B4-BE49-F238E27FC236}">
                    <a16:creationId xmlns:a16="http://schemas.microsoft.com/office/drawing/2014/main" id="{50186B9E-1EA6-49C5-8211-7069F0A678AB}"/>
                  </a:ext>
                </a:extLst>
              </p:cNvPr>
              <p:cNvSpPr>
                <a:spLocks/>
              </p:cNvSpPr>
              <p:nvPr/>
            </p:nvSpPr>
            <p:spPr bwMode="auto">
              <a:xfrm>
                <a:off x="5453556" y="3433730"/>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24" name="Freeform 157">
                <a:extLst>
                  <a:ext uri="{FF2B5EF4-FFF2-40B4-BE49-F238E27FC236}">
                    <a16:creationId xmlns:a16="http://schemas.microsoft.com/office/drawing/2014/main" id="{14B3AC90-4F1F-4902-8915-51669FA10ECC}"/>
                  </a:ext>
                </a:extLst>
              </p:cNvPr>
              <p:cNvSpPr>
                <a:spLocks/>
              </p:cNvSpPr>
              <p:nvPr/>
            </p:nvSpPr>
            <p:spPr bwMode="auto">
              <a:xfrm>
                <a:off x="5328144" y="34321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25" name="Freeform 158">
                <a:extLst>
                  <a:ext uri="{FF2B5EF4-FFF2-40B4-BE49-F238E27FC236}">
                    <a16:creationId xmlns:a16="http://schemas.microsoft.com/office/drawing/2014/main" id="{9225A508-3D21-4840-B084-1B3576FBCF5A}"/>
                  </a:ext>
                </a:extLst>
              </p:cNvPr>
              <p:cNvSpPr>
                <a:spLocks/>
              </p:cNvSpPr>
              <p:nvPr/>
            </p:nvSpPr>
            <p:spPr bwMode="auto">
              <a:xfrm>
                <a:off x="5456731" y="3441667"/>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26" name="Freeform 159">
                <a:extLst>
                  <a:ext uri="{FF2B5EF4-FFF2-40B4-BE49-F238E27FC236}">
                    <a16:creationId xmlns:a16="http://schemas.microsoft.com/office/drawing/2014/main" id="{CCAB301B-3F90-4869-BDAC-7C1DDE66BD25}"/>
                  </a:ext>
                </a:extLst>
              </p:cNvPr>
              <p:cNvSpPr>
                <a:spLocks/>
              </p:cNvSpPr>
              <p:nvPr/>
            </p:nvSpPr>
            <p:spPr bwMode="auto">
              <a:xfrm>
                <a:off x="5456731" y="3444842"/>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27" name="Freeform 160">
                <a:extLst>
                  <a:ext uri="{FF2B5EF4-FFF2-40B4-BE49-F238E27FC236}">
                    <a16:creationId xmlns:a16="http://schemas.microsoft.com/office/drawing/2014/main" id="{7878782D-2977-45A7-B8E4-1607EEF1BF3A}"/>
                  </a:ext>
                </a:extLst>
              </p:cNvPr>
              <p:cNvSpPr>
                <a:spLocks/>
              </p:cNvSpPr>
              <p:nvPr/>
            </p:nvSpPr>
            <p:spPr bwMode="auto">
              <a:xfrm>
                <a:off x="5451969" y="34289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28" name="Freeform 161">
                <a:extLst>
                  <a:ext uri="{FF2B5EF4-FFF2-40B4-BE49-F238E27FC236}">
                    <a16:creationId xmlns:a16="http://schemas.microsoft.com/office/drawing/2014/main" id="{0087BA5E-5DBB-44EE-9841-CAF859325BEE}"/>
                  </a:ext>
                </a:extLst>
              </p:cNvPr>
              <p:cNvSpPr>
                <a:spLocks/>
              </p:cNvSpPr>
              <p:nvPr/>
            </p:nvSpPr>
            <p:spPr bwMode="auto">
              <a:xfrm>
                <a:off x="5324969" y="34432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29" name="Freeform 162">
                <a:extLst>
                  <a:ext uri="{FF2B5EF4-FFF2-40B4-BE49-F238E27FC236}">
                    <a16:creationId xmlns:a16="http://schemas.microsoft.com/office/drawing/2014/main" id="{19A8988A-235B-4BD5-9CDA-8AC7DF45FEC0}"/>
                  </a:ext>
                </a:extLst>
              </p:cNvPr>
              <p:cNvSpPr>
                <a:spLocks/>
              </p:cNvSpPr>
              <p:nvPr/>
            </p:nvSpPr>
            <p:spPr bwMode="auto">
              <a:xfrm>
                <a:off x="5326556" y="34384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30" name="Freeform 163">
                <a:extLst>
                  <a:ext uri="{FF2B5EF4-FFF2-40B4-BE49-F238E27FC236}">
                    <a16:creationId xmlns:a16="http://schemas.microsoft.com/office/drawing/2014/main" id="{B0C272C3-6DB6-4F02-851E-D605EE0055F6}"/>
                  </a:ext>
                </a:extLst>
              </p:cNvPr>
              <p:cNvSpPr>
                <a:spLocks/>
              </p:cNvSpPr>
              <p:nvPr/>
            </p:nvSpPr>
            <p:spPr bwMode="auto">
              <a:xfrm>
                <a:off x="5326556" y="343373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31" name="Freeform 164">
                <a:extLst>
                  <a:ext uri="{FF2B5EF4-FFF2-40B4-BE49-F238E27FC236}">
                    <a16:creationId xmlns:a16="http://schemas.microsoft.com/office/drawing/2014/main" id="{F805D053-0FBD-4E14-A98F-970C9820F59A}"/>
                  </a:ext>
                </a:extLst>
              </p:cNvPr>
              <p:cNvSpPr>
                <a:spLocks/>
              </p:cNvSpPr>
              <p:nvPr/>
            </p:nvSpPr>
            <p:spPr bwMode="auto">
              <a:xfrm>
                <a:off x="5326556" y="344008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32" name="Freeform 165">
                <a:extLst>
                  <a:ext uri="{FF2B5EF4-FFF2-40B4-BE49-F238E27FC236}">
                    <a16:creationId xmlns:a16="http://schemas.microsoft.com/office/drawing/2014/main" id="{BB525700-0C80-457F-8D28-420010934524}"/>
                  </a:ext>
                </a:extLst>
              </p:cNvPr>
              <p:cNvSpPr>
                <a:spLocks/>
              </p:cNvSpPr>
              <p:nvPr/>
            </p:nvSpPr>
            <p:spPr bwMode="auto">
              <a:xfrm>
                <a:off x="5312269" y="3424205"/>
                <a:ext cx="157163" cy="139700"/>
              </a:xfrm>
              <a:custGeom>
                <a:avLst/>
                <a:gdLst>
                  <a:gd name="T0" fmla="*/ 125 w 131"/>
                  <a:gd name="T1" fmla="*/ 28 h 116"/>
                  <a:gd name="T2" fmla="*/ 121 w 131"/>
                  <a:gd name="T3" fmla="*/ 27 h 116"/>
                  <a:gd name="T4" fmla="*/ 121 w 131"/>
                  <a:gd name="T5" fmla="*/ 19 h 116"/>
                  <a:gd name="T6" fmla="*/ 121 w 131"/>
                  <a:gd name="T7" fmla="*/ 17 h 116"/>
                  <a:gd name="T8" fmla="*/ 121 w 131"/>
                  <a:gd name="T9" fmla="*/ 16 h 116"/>
                  <a:gd name="T10" fmla="*/ 121 w 131"/>
                  <a:gd name="T11" fmla="*/ 14 h 116"/>
                  <a:gd name="T12" fmla="*/ 121 w 131"/>
                  <a:gd name="T13" fmla="*/ 13 h 116"/>
                  <a:gd name="T14" fmla="*/ 120 w 131"/>
                  <a:gd name="T15" fmla="*/ 12 h 116"/>
                  <a:gd name="T16" fmla="*/ 120 w 131"/>
                  <a:gd name="T17" fmla="*/ 11 h 116"/>
                  <a:gd name="T18" fmla="*/ 120 w 131"/>
                  <a:gd name="T19" fmla="*/ 10 h 116"/>
                  <a:gd name="T20" fmla="*/ 118 w 131"/>
                  <a:gd name="T21" fmla="*/ 8 h 116"/>
                  <a:gd name="T22" fmla="*/ 118 w 131"/>
                  <a:gd name="T23" fmla="*/ 7 h 116"/>
                  <a:gd name="T24" fmla="*/ 117 w 131"/>
                  <a:gd name="T25" fmla="*/ 6 h 116"/>
                  <a:gd name="T26" fmla="*/ 117 w 131"/>
                  <a:gd name="T27" fmla="*/ 5 h 116"/>
                  <a:gd name="T28" fmla="*/ 116 w 131"/>
                  <a:gd name="T29" fmla="*/ 4 h 116"/>
                  <a:gd name="T30" fmla="*/ 116 w 131"/>
                  <a:gd name="T31" fmla="*/ 4 h 116"/>
                  <a:gd name="T32" fmla="*/ 106 w 131"/>
                  <a:gd name="T33" fmla="*/ 5 h 116"/>
                  <a:gd name="T34" fmla="*/ 88 w 131"/>
                  <a:gd name="T35" fmla="*/ 0 h 116"/>
                  <a:gd name="T36" fmla="*/ 54 w 131"/>
                  <a:gd name="T37" fmla="*/ 5 h 116"/>
                  <a:gd name="T38" fmla="*/ 18 w 131"/>
                  <a:gd name="T39" fmla="*/ 0 h 116"/>
                  <a:gd name="T40" fmla="*/ 13 w 131"/>
                  <a:gd name="T41" fmla="*/ 6 h 116"/>
                  <a:gd name="T42" fmla="*/ 13 w 131"/>
                  <a:gd name="T43" fmla="*/ 6 h 116"/>
                  <a:gd name="T44" fmla="*/ 12 w 131"/>
                  <a:gd name="T45" fmla="*/ 8 h 116"/>
                  <a:gd name="T46" fmla="*/ 12 w 131"/>
                  <a:gd name="T47" fmla="*/ 9 h 116"/>
                  <a:gd name="T48" fmla="*/ 11 w 131"/>
                  <a:gd name="T49" fmla="*/ 11 h 116"/>
                  <a:gd name="T50" fmla="*/ 11 w 131"/>
                  <a:gd name="T51" fmla="*/ 11 h 116"/>
                  <a:gd name="T52" fmla="*/ 11 w 131"/>
                  <a:gd name="T53" fmla="*/ 13 h 116"/>
                  <a:gd name="T54" fmla="*/ 11 w 131"/>
                  <a:gd name="T55" fmla="*/ 14 h 116"/>
                  <a:gd name="T56" fmla="*/ 10 w 131"/>
                  <a:gd name="T57" fmla="*/ 16 h 116"/>
                  <a:gd name="T58" fmla="*/ 10 w 131"/>
                  <a:gd name="T59" fmla="*/ 17 h 116"/>
                  <a:gd name="T60" fmla="*/ 10 w 131"/>
                  <a:gd name="T61" fmla="*/ 19 h 116"/>
                  <a:gd name="T62" fmla="*/ 10 w 131"/>
                  <a:gd name="T63" fmla="*/ 27 h 116"/>
                  <a:gd name="T64" fmla="*/ 8 w 131"/>
                  <a:gd name="T65" fmla="*/ 27 h 116"/>
                  <a:gd name="T66" fmla="*/ 0 w 131"/>
                  <a:gd name="T67" fmla="*/ 37 h 116"/>
                  <a:gd name="T68" fmla="*/ 0 w 131"/>
                  <a:gd name="T69" fmla="*/ 57 h 116"/>
                  <a:gd name="T70" fmla="*/ 10 w 131"/>
                  <a:gd name="T71" fmla="*/ 67 h 116"/>
                  <a:gd name="T72" fmla="*/ 41 w 131"/>
                  <a:gd name="T73" fmla="*/ 116 h 116"/>
                  <a:gd name="T74" fmla="*/ 90 w 131"/>
                  <a:gd name="T75" fmla="*/ 116 h 116"/>
                  <a:gd name="T76" fmla="*/ 121 w 131"/>
                  <a:gd name="T77" fmla="*/ 67 h 116"/>
                  <a:gd name="T78" fmla="*/ 131 w 131"/>
                  <a:gd name="T79" fmla="*/ 57 h 116"/>
                  <a:gd name="T80" fmla="*/ 131 w 131"/>
                  <a:gd name="T81" fmla="*/ 37 h 116"/>
                  <a:gd name="T82" fmla="*/ 125 w 131"/>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1" h="116">
                    <a:moveTo>
                      <a:pt x="125" y="28"/>
                    </a:moveTo>
                    <a:cubicBezTo>
                      <a:pt x="123" y="28"/>
                      <a:pt x="122" y="27"/>
                      <a:pt x="121" y="27"/>
                    </a:cubicBezTo>
                    <a:cubicBezTo>
                      <a:pt x="121" y="19"/>
                      <a:pt x="121" y="19"/>
                      <a:pt x="121" y="19"/>
                    </a:cubicBezTo>
                    <a:cubicBezTo>
                      <a:pt x="121" y="19"/>
                      <a:pt x="121" y="18"/>
                      <a:pt x="121" y="17"/>
                    </a:cubicBezTo>
                    <a:cubicBezTo>
                      <a:pt x="121" y="17"/>
                      <a:pt x="121" y="16"/>
                      <a:pt x="121" y="16"/>
                    </a:cubicBezTo>
                    <a:cubicBezTo>
                      <a:pt x="121" y="16"/>
                      <a:pt x="121" y="15"/>
                      <a:pt x="121" y="14"/>
                    </a:cubicBezTo>
                    <a:cubicBezTo>
                      <a:pt x="121" y="14"/>
                      <a:pt x="121" y="14"/>
                      <a:pt x="121" y="13"/>
                    </a:cubicBezTo>
                    <a:cubicBezTo>
                      <a:pt x="120" y="13"/>
                      <a:pt x="120" y="13"/>
                      <a:pt x="120" y="12"/>
                    </a:cubicBezTo>
                    <a:cubicBezTo>
                      <a:pt x="120" y="12"/>
                      <a:pt x="120" y="11"/>
                      <a:pt x="120" y="11"/>
                    </a:cubicBezTo>
                    <a:cubicBezTo>
                      <a:pt x="120" y="11"/>
                      <a:pt x="120" y="11"/>
                      <a:pt x="120" y="10"/>
                    </a:cubicBezTo>
                    <a:cubicBezTo>
                      <a:pt x="119" y="9"/>
                      <a:pt x="119" y="8"/>
                      <a:pt x="118" y="8"/>
                    </a:cubicBezTo>
                    <a:cubicBezTo>
                      <a:pt x="118" y="7"/>
                      <a:pt x="118" y="7"/>
                      <a:pt x="118" y="7"/>
                    </a:cubicBezTo>
                    <a:cubicBezTo>
                      <a:pt x="118" y="7"/>
                      <a:pt x="118" y="6"/>
                      <a:pt x="117" y="6"/>
                    </a:cubicBezTo>
                    <a:cubicBezTo>
                      <a:pt x="117" y="6"/>
                      <a:pt x="117" y="5"/>
                      <a:pt x="117" y="5"/>
                    </a:cubicBezTo>
                    <a:cubicBezTo>
                      <a:pt x="117" y="5"/>
                      <a:pt x="117" y="4"/>
                      <a:pt x="116" y="4"/>
                    </a:cubicBezTo>
                    <a:cubicBezTo>
                      <a:pt x="116" y="4"/>
                      <a:pt x="116" y="4"/>
                      <a:pt x="116" y="4"/>
                    </a:cubicBezTo>
                    <a:cubicBezTo>
                      <a:pt x="113" y="4"/>
                      <a:pt x="110" y="5"/>
                      <a:pt x="106" y="5"/>
                    </a:cubicBezTo>
                    <a:cubicBezTo>
                      <a:pt x="98" y="5"/>
                      <a:pt x="91" y="3"/>
                      <a:pt x="88" y="0"/>
                    </a:cubicBezTo>
                    <a:cubicBezTo>
                      <a:pt x="79" y="3"/>
                      <a:pt x="67" y="5"/>
                      <a:pt x="54" y="5"/>
                    </a:cubicBezTo>
                    <a:cubicBezTo>
                      <a:pt x="40" y="5"/>
                      <a:pt x="27" y="3"/>
                      <a:pt x="18" y="0"/>
                    </a:cubicBezTo>
                    <a:cubicBezTo>
                      <a:pt x="16" y="2"/>
                      <a:pt x="15" y="4"/>
                      <a:pt x="13" y="6"/>
                    </a:cubicBezTo>
                    <a:cubicBezTo>
                      <a:pt x="13" y="6"/>
                      <a:pt x="13" y="6"/>
                      <a:pt x="13" y="6"/>
                    </a:cubicBezTo>
                    <a:cubicBezTo>
                      <a:pt x="13" y="7"/>
                      <a:pt x="13" y="8"/>
                      <a:pt x="12" y="8"/>
                    </a:cubicBezTo>
                    <a:cubicBezTo>
                      <a:pt x="12" y="8"/>
                      <a:pt x="12" y="9"/>
                      <a:pt x="12" y="9"/>
                    </a:cubicBezTo>
                    <a:cubicBezTo>
                      <a:pt x="12" y="9"/>
                      <a:pt x="12" y="10"/>
                      <a:pt x="11" y="11"/>
                    </a:cubicBezTo>
                    <a:cubicBezTo>
                      <a:pt x="11" y="11"/>
                      <a:pt x="11" y="11"/>
                      <a:pt x="11" y="11"/>
                    </a:cubicBezTo>
                    <a:cubicBezTo>
                      <a:pt x="11" y="12"/>
                      <a:pt x="11" y="13"/>
                      <a:pt x="11" y="13"/>
                    </a:cubicBezTo>
                    <a:cubicBezTo>
                      <a:pt x="11" y="13"/>
                      <a:pt x="11" y="14"/>
                      <a:pt x="11" y="14"/>
                    </a:cubicBezTo>
                    <a:cubicBezTo>
                      <a:pt x="10" y="15"/>
                      <a:pt x="10" y="15"/>
                      <a:pt x="10" y="16"/>
                    </a:cubicBezTo>
                    <a:cubicBezTo>
                      <a:pt x="10" y="16"/>
                      <a:pt x="10" y="16"/>
                      <a:pt x="10" y="17"/>
                    </a:cubicBezTo>
                    <a:cubicBezTo>
                      <a:pt x="10" y="17"/>
                      <a:pt x="10" y="18"/>
                      <a:pt x="10" y="19"/>
                    </a:cubicBezTo>
                    <a:cubicBezTo>
                      <a:pt x="10" y="27"/>
                      <a:pt x="10" y="27"/>
                      <a:pt x="10" y="27"/>
                    </a:cubicBezTo>
                    <a:cubicBezTo>
                      <a:pt x="9" y="27"/>
                      <a:pt x="9" y="27"/>
                      <a:pt x="8" y="27"/>
                    </a:cubicBezTo>
                    <a:cubicBezTo>
                      <a:pt x="4" y="28"/>
                      <a:pt x="0" y="32"/>
                      <a:pt x="0" y="37"/>
                    </a:cubicBezTo>
                    <a:cubicBezTo>
                      <a:pt x="0" y="57"/>
                      <a:pt x="0" y="57"/>
                      <a:pt x="0" y="57"/>
                    </a:cubicBezTo>
                    <a:cubicBezTo>
                      <a:pt x="0" y="62"/>
                      <a:pt x="5" y="67"/>
                      <a:pt x="10" y="67"/>
                    </a:cubicBezTo>
                    <a:cubicBezTo>
                      <a:pt x="10" y="67"/>
                      <a:pt x="26" y="116"/>
                      <a:pt x="41" y="116"/>
                    </a:cubicBezTo>
                    <a:cubicBezTo>
                      <a:pt x="90" y="116"/>
                      <a:pt x="90" y="116"/>
                      <a:pt x="90" y="116"/>
                    </a:cubicBezTo>
                    <a:cubicBezTo>
                      <a:pt x="105" y="116"/>
                      <a:pt x="121" y="67"/>
                      <a:pt x="121" y="67"/>
                    </a:cubicBezTo>
                    <a:cubicBezTo>
                      <a:pt x="126" y="67"/>
                      <a:pt x="131" y="62"/>
                      <a:pt x="131" y="57"/>
                    </a:cubicBezTo>
                    <a:cubicBezTo>
                      <a:pt x="131" y="37"/>
                      <a:pt x="131" y="37"/>
                      <a:pt x="131" y="37"/>
                    </a:cubicBezTo>
                    <a:cubicBezTo>
                      <a:pt x="131" y="33"/>
                      <a:pt x="128" y="29"/>
                      <a:pt x="125"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grpSp>
      </p:grpSp>
      <p:sp>
        <p:nvSpPr>
          <p:cNvPr id="233" name="Freeform 111">
            <a:extLst>
              <a:ext uri="{FF2B5EF4-FFF2-40B4-BE49-F238E27FC236}">
                <a16:creationId xmlns:a16="http://schemas.microsoft.com/office/drawing/2014/main" id="{1DCAA4A8-4974-4D51-A14B-DBC403414F0B}"/>
              </a:ext>
            </a:extLst>
          </p:cNvPr>
          <p:cNvSpPr>
            <a:spLocks/>
          </p:cNvSpPr>
          <p:nvPr/>
        </p:nvSpPr>
        <p:spPr bwMode="auto">
          <a:xfrm>
            <a:off x="6143548" y="3752168"/>
            <a:ext cx="1287719" cy="2913850"/>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accent4">
              <a:lumMod val="75000"/>
            </a:schemeClr>
          </a:solidFill>
          <a:ln>
            <a:noFill/>
          </a:ln>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34" name="Freeform 113">
            <a:extLst>
              <a:ext uri="{FF2B5EF4-FFF2-40B4-BE49-F238E27FC236}">
                <a16:creationId xmlns:a16="http://schemas.microsoft.com/office/drawing/2014/main" id="{34C93AA1-0799-471F-B964-58911079BE8F}"/>
              </a:ext>
            </a:extLst>
          </p:cNvPr>
          <p:cNvSpPr>
            <a:spLocks/>
          </p:cNvSpPr>
          <p:nvPr/>
        </p:nvSpPr>
        <p:spPr bwMode="auto">
          <a:xfrm>
            <a:off x="5429392" y="3505021"/>
            <a:ext cx="979089" cy="2927941"/>
          </a:xfrm>
          <a:custGeom>
            <a:avLst/>
            <a:gdLst>
              <a:gd name="T0" fmla="*/ 230 w 279"/>
              <a:gd name="T1" fmla="*/ 169 h 833"/>
              <a:gd name="T2" fmla="*/ 166 w 279"/>
              <a:gd name="T3" fmla="*/ 162 h 833"/>
              <a:gd name="T4" fmla="*/ 160 w 279"/>
              <a:gd name="T5" fmla="*/ 156 h 833"/>
              <a:gd name="T6" fmla="*/ 209 w 279"/>
              <a:gd name="T7" fmla="*/ 133 h 833"/>
              <a:gd name="T8" fmla="*/ 189 w 279"/>
              <a:gd name="T9" fmla="*/ 123 h 833"/>
              <a:gd name="T10" fmla="*/ 197 w 279"/>
              <a:gd name="T11" fmla="*/ 97 h 833"/>
              <a:gd name="T12" fmla="*/ 197 w 279"/>
              <a:gd name="T13" fmla="*/ 96 h 833"/>
              <a:gd name="T14" fmla="*/ 172 w 279"/>
              <a:gd name="T15" fmla="*/ 24 h 833"/>
              <a:gd name="T16" fmla="*/ 81 w 279"/>
              <a:gd name="T17" fmla="*/ 64 h 833"/>
              <a:gd name="T18" fmla="*/ 88 w 279"/>
              <a:gd name="T19" fmla="*/ 96 h 833"/>
              <a:gd name="T20" fmla="*/ 84 w 279"/>
              <a:gd name="T21" fmla="*/ 123 h 833"/>
              <a:gd name="T22" fmla="*/ 98 w 279"/>
              <a:gd name="T23" fmla="*/ 153 h 833"/>
              <a:gd name="T24" fmla="*/ 122 w 279"/>
              <a:gd name="T25" fmla="*/ 162 h 833"/>
              <a:gd name="T26" fmla="*/ 51 w 279"/>
              <a:gd name="T27" fmla="*/ 169 h 833"/>
              <a:gd name="T28" fmla="*/ 51 w 279"/>
              <a:gd name="T29" fmla="*/ 169 h 833"/>
              <a:gd name="T30" fmla="*/ 5 w 279"/>
              <a:gd name="T31" fmla="*/ 383 h 833"/>
              <a:gd name="T32" fmla="*/ 18 w 279"/>
              <a:gd name="T33" fmla="*/ 411 h 833"/>
              <a:gd name="T34" fmla="*/ 31 w 279"/>
              <a:gd name="T35" fmla="*/ 383 h 833"/>
              <a:gd name="T36" fmla="*/ 56 w 279"/>
              <a:gd name="T37" fmla="*/ 258 h 833"/>
              <a:gd name="T38" fmla="*/ 65 w 279"/>
              <a:gd name="T39" fmla="*/ 629 h 833"/>
              <a:gd name="T40" fmla="*/ 96 w 279"/>
              <a:gd name="T41" fmla="*/ 820 h 833"/>
              <a:gd name="T42" fmla="*/ 97 w 279"/>
              <a:gd name="T43" fmla="*/ 833 h 833"/>
              <a:gd name="T44" fmla="*/ 138 w 279"/>
              <a:gd name="T45" fmla="*/ 833 h 833"/>
              <a:gd name="T46" fmla="*/ 138 w 279"/>
              <a:gd name="T47" fmla="*/ 629 h 833"/>
              <a:gd name="T48" fmla="*/ 153 w 279"/>
              <a:gd name="T49" fmla="*/ 820 h 833"/>
              <a:gd name="T50" fmla="*/ 154 w 279"/>
              <a:gd name="T51" fmla="*/ 833 h 833"/>
              <a:gd name="T52" fmla="*/ 195 w 279"/>
              <a:gd name="T53" fmla="*/ 833 h 833"/>
              <a:gd name="T54" fmla="*/ 195 w 279"/>
              <a:gd name="T55" fmla="*/ 629 h 833"/>
              <a:gd name="T56" fmla="*/ 216 w 279"/>
              <a:gd name="T57" fmla="*/ 438 h 833"/>
              <a:gd name="T58" fmla="*/ 245 w 279"/>
              <a:gd name="T59" fmla="*/ 383 h 833"/>
              <a:gd name="T60" fmla="*/ 249 w 279"/>
              <a:gd name="T61" fmla="*/ 398 h 833"/>
              <a:gd name="T62" fmla="*/ 274 w 279"/>
              <a:gd name="T63" fmla="*/ 398 h 833"/>
              <a:gd name="T64" fmla="*/ 279 w 279"/>
              <a:gd name="T65" fmla="*/ 38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9" h="833">
                <a:moveTo>
                  <a:pt x="230" y="169"/>
                </a:moveTo>
                <a:cubicBezTo>
                  <a:pt x="230" y="169"/>
                  <a:pt x="230" y="169"/>
                  <a:pt x="230" y="169"/>
                </a:cubicBezTo>
                <a:cubicBezTo>
                  <a:pt x="166" y="162"/>
                  <a:pt x="166" y="162"/>
                  <a:pt x="166" y="162"/>
                </a:cubicBezTo>
                <a:cubicBezTo>
                  <a:pt x="166" y="162"/>
                  <a:pt x="166" y="162"/>
                  <a:pt x="166" y="162"/>
                </a:cubicBezTo>
                <a:cubicBezTo>
                  <a:pt x="159" y="162"/>
                  <a:pt x="159" y="162"/>
                  <a:pt x="159" y="162"/>
                </a:cubicBezTo>
                <a:cubicBezTo>
                  <a:pt x="160" y="156"/>
                  <a:pt x="160" y="156"/>
                  <a:pt x="160" y="156"/>
                </a:cubicBezTo>
                <a:cubicBezTo>
                  <a:pt x="168" y="156"/>
                  <a:pt x="176" y="155"/>
                  <a:pt x="188" y="153"/>
                </a:cubicBezTo>
                <a:cubicBezTo>
                  <a:pt x="206" y="150"/>
                  <a:pt x="208" y="140"/>
                  <a:pt x="209" y="133"/>
                </a:cubicBezTo>
                <a:cubicBezTo>
                  <a:pt x="210" y="125"/>
                  <a:pt x="205" y="114"/>
                  <a:pt x="202" y="123"/>
                </a:cubicBezTo>
                <a:cubicBezTo>
                  <a:pt x="199" y="132"/>
                  <a:pt x="191" y="129"/>
                  <a:pt x="189" y="123"/>
                </a:cubicBezTo>
                <a:cubicBezTo>
                  <a:pt x="188" y="119"/>
                  <a:pt x="191" y="110"/>
                  <a:pt x="194" y="103"/>
                </a:cubicBezTo>
                <a:cubicBezTo>
                  <a:pt x="195" y="101"/>
                  <a:pt x="196" y="99"/>
                  <a:pt x="197" y="97"/>
                </a:cubicBezTo>
                <a:cubicBezTo>
                  <a:pt x="197" y="96"/>
                  <a:pt x="197" y="96"/>
                  <a:pt x="197" y="96"/>
                </a:cubicBezTo>
                <a:cubicBezTo>
                  <a:pt x="197" y="96"/>
                  <a:pt x="197" y="96"/>
                  <a:pt x="197" y="96"/>
                </a:cubicBezTo>
                <a:cubicBezTo>
                  <a:pt x="200" y="89"/>
                  <a:pt x="201" y="82"/>
                  <a:pt x="201" y="74"/>
                </a:cubicBezTo>
                <a:cubicBezTo>
                  <a:pt x="201" y="50"/>
                  <a:pt x="189" y="30"/>
                  <a:pt x="172" y="24"/>
                </a:cubicBezTo>
                <a:cubicBezTo>
                  <a:pt x="162" y="9"/>
                  <a:pt x="148" y="0"/>
                  <a:pt x="132" y="0"/>
                </a:cubicBezTo>
                <a:cubicBezTo>
                  <a:pt x="104" y="0"/>
                  <a:pt x="81" y="29"/>
                  <a:pt x="81" y="64"/>
                </a:cubicBezTo>
                <a:cubicBezTo>
                  <a:pt x="81" y="76"/>
                  <a:pt x="83" y="87"/>
                  <a:pt x="88" y="96"/>
                </a:cubicBezTo>
                <a:cubicBezTo>
                  <a:pt x="88" y="96"/>
                  <a:pt x="88" y="96"/>
                  <a:pt x="88" y="96"/>
                </a:cubicBezTo>
                <a:cubicBezTo>
                  <a:pt x="88" y="96"/>
                  <a:pt x="99" y="117"/>
                  <a:pt x="96" y="123"/>
                </a:cubicBezTo>
                <a:cubicBezTo>
                  <a:pt x="94" y="129"/>
                  <a:pt x="87" y="132"/>
                  <a:pt x="84" y="123"/>
                </a:cubicBezTo>
                <a:cubicBezTo>
                  <a:pt x="80" y="114"/>
                  <a:pt x="76" y="125"/>
                  <a:pt x="76" y="133"/>
                </a:cubicBezTo>
                <a:cubicBezTo>
                  <a:pt x="77" y="140"/>
                  <a:pt x="79" y="150"/>
                  <a:pt x="98" y="153"/>
                </a:cubicBezTo>
                <a:cubicBezTo>
                  <a:pt x="107" y="155"/>
                  <a:pt x="114" y="156"/>
                  <a:pt x="121" y="156"/>
                </a:cubicBezTo>
                <a:cubicBezTo>
                  <a:pt x="122" y="162"/>
                  <a:pt x="122" y="162"/>
                  <a:pt x="122" y="162"/>
                </a:cubicBezTo>
                <a:cubicBezTo>
                  <a:pt x="115" y="162"/>
                  <a:pt x="115" y="162"/>
                  <a:pt x="115" y="162"/>
                </a:cubicBezTo>
                <a:cubicBezTo>
                  <a:pt x="51" y="169"/>
                  <a:pt x="51" y="169"/>
                  <a:pt x="51" y="169"/>
                </a:cubicBezTo>
                <a:cubicBezTo>
                  <a:pt x="51" y="169"/>
                  <a:pt x="51" y="169"/>
                  <a:pt x="51" y="169"/>
                </a:cubicBezTo>
                <a:cubicBezTo>
                  <a:pt x="51" y="169"/>
                  <a:pt x="51" y="169"/>
                  <a:pt x="51" y="169"/>
                </a:cubicBezTo>
                <a:cubicBezTo>
                  <a:pt x="18" y="238"/>
                  <a:pt x="8" y="307"/>
                  <a:pt x="0" y="383"/>
                </a:cubicBezTo>
                <a:cubicBezTo>
                  <a:pt x="5" y="383"/>
                  <a:pt x="5" y="383"/>
                  <a:pt x="5" y="383"/>
                </a:cubicBezTo>
                <a:cubicBezTo>
                  <a:pt x="5" y="398"/>
                  <a:pt x="5" y="398"/>
                  <a:pt x="5" y="398"/>
                </a:cubicBezTo>
                <a:cubicBezTo>
                  <a:pt x="5" y="405"/>
                  <a:pt x="11" y="411"/>
                  <a:pt x="18" y="411"/>
                </a:cubicBezTo>
                <a:cubicBezTo>
                  <a:pt x="25" y="411"/>
                  <a:pt x="31" y="405"/>
                  <a:pt x="31" y="398"/>
                </a:cubicBezTo>
                <a:cubicBezTo>
                  <a:pt x="31" y="383"/>
                  <a:pt x="31" y="383"/>
                  <a:pt x="31" y="383"/>
                </a:cubicBezTo>
                <a:cubicBezTo>
                  <a:pt x="35" y="383"/>
                  <a:pt x="35" y="383"/>
                  <a:pt x="35" y="383"/>
                </a:cubicBezTo>
                <a:cubicBezTo>
                  <a:pt x="40" y="339"/>
                  <a:pt x="46" y="298"/>
                  <a:pt x="56" y="258"/>
                </a:cubicBezTo>
                <a:cubicBezTo>
                  <a:pt x="65" y="438"/>
                  <a:pt x="65" y="438"/>
                  <a:pt x="65" y="438"/>
                </a:cubicBezTo>
                <a:cubicBezTo>
                  <a:pt x="65" y="629"/>
                  <a:pt x="65" y="629"/>
                  <a:pt x="65" y="629"/>
                </a:cubicBezTo>
                <a:cubicBezTo>
                  <a:pt x="91" y="629"/>
                  <a:pt x="91" y="629"/>
                  <a:pt x="91" y="629"/>
                </a:cubicBezTo>
                <a:cubicBezTo>
                  <a:pt x="96" y="820"/>
                  <a:pt x="96" y="820"/>
                  <a:pt x="96" y="820"/>
                </a:cubicBezTo>
                <a:cubicBezTo>
                  <a:pt x="93" y="823"/>
                  <a:pt x="92" y="828"/>
                  <a:pt x="92" y="833"/>
                </a:cubicBezTo>
                <a:cubicBezTo>
                  <a:pt x="97" y="833"/>
                  <a:pt x="97" y="833"/>
                  <a:pt x="97" y="833"/>
                </a:cubicBezTo>
                <a:cubicBezTo>
                  <a:pt x="133" y="833"/>
                  <a:pt x="133" y="833"/>
                  <a:pt x="133" y="833"/>
                </a:cubicBezTo>
                <a:cubicBezTo>
                  <a:pt x="138" y="833"/>
                  <a:pt x="138" y="833"/>
                  <a:pt x="138" y="833"/>
                </a:cubicBezTo>
                <a:cubicBezTo>
                  <a:pt x="138" y="828"/>
                  <a:pt x="136" y="823"/>
                  <a:pt x="133" y="820"/>
                </a:cubicBezTo>
                <a:cubicBezTo>
                  <a:pt x="138" y="629"/>
                  <a:pt x="138" y="629"/>
                  <a:pt x="138" y="629"/>
                </a:cubicBezTo>
                <a:cubicBezTo>
                  <a:pt x="149" y="629"/>
                  <a:pt x="149" y="629"/>
                  <a:pt x="149" y="629"/>
                </a:cubicBezTo>
                <a:cubicBezTo>
                  <a:pt x="153" y="820"/>
                  <a:pt x="153" y="820"/>
                  <a:pt x="153" y="820"/>
                </a:cubicBezTo>
                <a:cubicBezTo>
                  <a:pt x="151" y="823"/>
                  <a:pt x="149" y="828"/>
                  <a:pt x="149" y="833"/>
                </a:cubicBezTo>
                <a:cubicBezTo>
                  <a:pt x="154" y="833"/>
                  <a:pt x="154" y="833"/>
                  <a:pt x="154" y="833"/>
                </a:cubicBezTo>
                <a:cubicBezTo>
                  <a:pt x="190" y="833"/>
                  <a:pt x="190" y="833"/>
                  <a:pt x="190" y="833"/>
                </a:cubicBezTo>
                <a:cubicBezTo>
                  <a:pt x="195" y="833"/>
                  <a:pt x="195" y="833"/>
                  <a:pt x="195" y="833"/>
                </a:cubicBezTo>
                <a:cubicBezTo>
                  <a:pt x="195" y="828"/>
                  <a:pt x="193" y="823"/>
                  <a:pt x="190" y="820"/>
                </a:cubicBezTo>
                <a:cubicBezTo>
                  <a:pt x="195" y="629"/>
                  <a:pt x="195" y="629"/>
                  <a:pt x="195" y="629"/>
                </a:cubicBezTo>
                <a:cubicBezTo>
                  <a:pt x="216" y="629"/>
                  <a:pt x="216" y="629"/>
                  <a:pt x="216" y="629"/>
                </a:cubicBezTo>
                <a:cubicBezTo>
                  <a:pt x="216" y="438"/>
                  <a:pt x="216" y="438"/>
                  <a:pt x="216" y="438"/>
                </a:cubicBezTo>
                <a:cubicBezTo>
                  <a:pt x="225" y="259"/>
                  <a:pt x="225" y="259"/>
                  <a:pt x="225" y="259"/>
                </a:cubicBezTo>
                <a:cubicBezTo>
                  <a:pt x="235" y="299"/>
                  <a:pt x="240" y="340"/>
                  <a:pt x="245" y="383"/>
                </a:cubicBezTo>
                <a:cubicBezTo>
                  <a:pt x="249" y="383"/>
                  <a:pt x="249" y="383"/>
                  <a:pt x="249" y="383"/>
                </a:cubicBezTo>
                <a:cubicBezTo>
                  <a:pt x="249" y="398"/>
                  <a:pt x="249" y="398"/>
                  <a:pt x="249" y="398"/>
                </a:cubicBezTo>
                <a:cubicBezTo>
                  <a:pt x="249" y="405"/>
                  <a:pt x="255" y="411"/>
                  <a:pt x="262" y="411"/>
                </a:cubicBezTo>
                <a:cubicBezTo>
                  <a:pt x="269" y="411"/>
                  <a:pt x="274" y="405"/>
                  <a:pt x="274" y="398"/>
                </a:cubicBezTo>
                <a:cubicBezTo>
                  <a:pt x="274" y="383"/>
                  <a:pt x="274" y="383"/>
                  <a:pt x="274" y="383"/>
                </a:cubicBezTo>
                <a:cubicBezTo>
                  <a:pt x="279" y="383"/>
                  <a:pt x="279" y="383"/>
                  <a:pt x="279" y="383"/>
                </a:cubicBezTo>
                <a:cubicBezTo>
                  <a:pt x="272" y="307"/>
                  <a:pt x="262" y="238"/>
                  <a:pt x="230" y="169"/>
                </a:cubicBezTo>
                <a:close/>
              </a:path>
            </a:pathLst>
          </a:custGeom>
          <a:solidFill>
            <a:schemeClr val="accent4">
              <a:lumMod val="75000"/>
            </a:schemeClr>
          </a:solidFill>
          <a:ln>
            <a:noFill/>
          </a:ln>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grpSp>
        <p:nvGrpSpPr>
          <p:cNvPr id="235" name="Group 234">
            <a:extLst>
              <a:ext uri="{FF2B5EF4-FFF2-40B4-BE49-F238E27FC236}">
                <a16:creationId xmlns:a16="http://schemas.microsoft.com/office/drawing/2014/main" id="{B5074FA4-106E-4527-AD3C-29408A3DBD1D}"/>
              </a:ext>
            </a:extLst>
          </p:cNvPr>
          <p:cNvGrpSpPr/>
          <p:nvPr/>
        </p:nvGrpSpPr>
        <p:grpSpPr>
          <a:xfrm>
            <a:off x="3422242" y="3207446"/>
            <a:ext cx="1234892" cy="3324712"/>
            <a:chOff x="4763661" y="2954623"/>
            <a:chExt cx="1015788" cy="2734817"/>
          </a:xfrm>
        </p:grpSpPr>
        <p:sp>
          <p:nvSpPr>
            <p:cNvPr id="236" name="Rectangle 3">
              <a:extLst>
                <a:ext uri="{FF2B5EF4-FFF2-40B4-BE49-F238E27FC236}">
                  <a16:creationId xmlns:a16="http://schemas.microsoft.com/office/drawing/2014/main" id="{7579E6B8-D9D1-4E1C-A7AE-7EBE816A71C2}"/>
                </a:ext>
              </a:extLst>
            </p:cNvPr>
            <p:cNvSpPr/>
            <p:nvPr/>
          </p:nvSpPr>
          <p:spPr bwMode="auto">
            <a:xfrm>
              <a:off x="5168899" y="3419473"/>
              <a:ext cx="197831" cy="874368"/>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 name="connsiteX0" fmla="*/ 0 w 193796"/>
                <a:gd name="connsiteY0" fmla="*/ 3897 h 848968"/>
                <a:gd name="connsiteX1" fmla="*/ 94632 w 193796"/>
                <a:gd name="connsiteY1" fmla="*/ 0 h 848968"/>
                <a:gd name="connsiteX2" fmla="*/ 186972 w 193796"/>
                <a:gd name="connsiteY2" fmla="*/ 959 h 848968"/>
                <a:gd name="connsiteX3" fmla="*/ 193796 w 193796"/>
                <a:gd name="connsiteY3" fmla="*/ 848968 h 848968"/>
                <a:gd name="connsiteX4" fmla="*/ 19761 w 193796"/>
                <a:gd name="connsiteY4" fmla="*/ 848968 h 848968"/>
                <a:gd name="connsiteX5" fmla="*/ 0 w 193796"/>
                <a:gd name="connsiteY5" fmla="*/ 3897 h 848968"/>
                <a:gd name="connsiteX0" fmla="*/ 0 w 193796"/>
                <a:gd name="connsiteY0" fmla="*/ 29297 h 874368"/>
                <a:gd name="connsiteX1" fmla="*/ 94632 w 193796"/>
                <a:gd name="connsiteY1" fmla="*/ 0 h 874368"/>
                <a:gd name="connsiteX2" fmla="*/ 186972 w 193796"/>
                <a:gd name="connsiteY2" fmla="*/ 26359 h 874368"/>
                <a:gd name="connsiteX3" fmla="*/ 193796 w 193796"/>
                <a:gd name="connsiteY3" fmla="*/ 874368 h 874368"/>
                <a:gd name="connsiteX4" fmla="*/ 19761 w 193796"/>
                <a:gd name="connsiteY4" fmla="*/ 874368 h 874368"/>
                <a:gd name="connsiteX5" fmla="*/ 0 w 193796"/>
                <a:gd name="connsiteY5" fmla="*/ 29297 h 874368"/>
                <a:gd name="connsiteX0" fmla="*/ 4103 w 197899"/>
                <a:gd name="connsiteY0" fmla="*/ 29297 h 874368"/>
                <a:gd name="connsiteX1" fmla="*/ 310 w 197899"/>
                <a:gd name="connsiteY1" fmla="*/ 41275 h 874368"/>
                <a:gd name="connsiteX2" fmla="*/ 98735 w 197899"/>
                <a:gd name="connsiteY2" fmla="*/ 0 h 874368"/>
                <a:gd name="connsiteX3" fmla="*/ 191075 w 197899"/>
                <a:gd name="connsiteY3" fmla="*/ 26359 h 874368"/>
                <a:gd name="connsiteX4" fmla="*/ 197899 w 197899"/>
                <a:gd name="connsiteY4" fmla="*/ 874368 h 874368"/>
                <a:gd name="connsiteX5" fmla="*/ 23864 w 197899"/>
                <a:gd name="connsiteY5" fmla="*/ 874368 h 874368"/>
                <a:gd name="connsiteX6" fmla="*/ 4103 w 197899"/>
                <a:gd name="connsiteY6" fmla="*/ 29297 h 874368"/>
                <a:gd name="connsiteX0" fmla="*/ 4103 w 198141"/>
                <a:gd name="connsiteY0" fmla="*/ 29297 h 874368"/>
                <a:gd name="connsiteX1" fmla="*/ 310 w 198141"/>
                <a:gd name="connsiteY1" fmla="*/ 41275 h 874368"/>
                <a:gd name="connsiteX2" fmla="*/ 98735 w 198141"/>
                <a:gd name="connsiteY2" fmla="*/ 0 h 874368"/>
                <a:gd name="connsiteX3" fmla="*/ 197425 w 198141"/>
                <a:gd name="connsiteY3" fmla="*/ 45409 h 874368"/>
                <a:gd name="connsiteX4" fmla="*/ 197899 w 198141"/>
                <a:gd name="connsiteY4" fmla="*/ 874368 h 874368"/>
                <a:gd name="connsiteX5" fmla="*/ 23864 w 198141"/>
                <a:gd name="connsiteY5" fmla="*/ 874368 h 874368"/>
                <a:gd name="connsiteX6" fmla="*/ 4103 w 198141"/>
                <a:gd name="connsiteY6" fmla="*/ 29297 h 874368"/>
                <a:gd name="connsiteX0" fmla="*/ 23554 w 197831"/>
                <a:gd name="connsiteY0" fmla="*/ 874368 h 874368"/>
                <a:gd name="connsiteX1" fmla="*/ 0 w 197831"/>
                <a:gd name="connsiteY1" fmla="*/ 41275 h 874368"/>
                <a:gd name="connsiteX2" fmla="*/ 98425 w 197831"/>
                <a:gd name="connsiteY2" fmla="*/ 0 h 874368"/>
                <a:gd name="connsiteX3" fmla="*/ 197115 w 197831"/>
                <a:gd name="connsiteY3" fmla="*/ 45409 h 874368"/>
                <a:gd name="connsiteX4" fmla="*/ 197589 w 197831"/>
                <a:gd name="connsiteY4" fmla="*/ 874368 h 874368"/>
                <a:gd name="connsiteX5" fmla="*/ 23554 w 197831"/>
                <a:gd name="connsiteY5" fmla="*/ 874368 h 87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831" h="874368">
                  <a:moveTo>
                    <a:pt x="23554" y="874368"/>
                  </a:moveTo>
                  <a:lnTo>
                    <a:pt x="0" y="41275"/>
                  </a:lnTo>
                  <a:lnTo>
                    <a:pt x="98425" y="0"/>
                  </a:lnTo>
                  <a:lnTo>
                    <a:pt x="197115" y="45409"/>
                  </a:lnTo>
                  <a:cubicBezTo>
                    <a:pt x="199390" y="328079"/>
                    <a:pt x="195314" y="591698"/>
                    <a:pt x="197589" y="874368"/>
                  </a:cubicBezTo>
                  <a:lnTo>
                    <a:pt x="23554" y="87436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Verdana" panose="020B0604030504040204" pitchFamily="34" charset="0"/>
                <a:ea typeface="Verdana" panose="020B0604030504040204" pitchFamily="34" charset="0"/>
                <a:cs typeface="Segoe UI" pitchFamily="34" charset="0"/>
              </a:endParaRPr>
            </a:p>
          </p:txBody>
        </p:sp>
        <p:grpSp>
          <p:nvGrpSpPr>
            <p:cNvPr id="237" name="Group 236">
              <a:extLst>
                <a:ext uri="{FF2B5EF4-FFF2-40B4-BE49-F238E27FC236}">
                  <a16:creationId xmlns:a16="http://schemas.microsoft.com/office/drawing/2014/main" id="{9487FFB8-B853-4E3E-8A6E-281040BDE173}"/>
                </a:ext>
              </a:extLst>
            </p:cNvPr>
            <p:cNvGrpSpPr/>
            <p:nvPr/>
          </p:nvGrpSpPr>
          <p:grpSpPr>
            <a:xfrm>
              <a:off x="4763661" y="2954623"/>
              <a:ext cx="1015788" cy="2734817"/>
              <a:chOff x="5166219" y="3359117"/>
              <a:chExt cx="454025" cy="1222376"/>
            </a:xfrm>
          </p:grpSpPr>
          <p:sp>
            <p:nvSpPr>
              <p:cNvPr id="238" name="Freeform 140">
                <a:extLst>
                  <a:ext uri="{FF2B5EF4-FFF2-40B4-BE49-F238E27FC236}">
                    <a16:creationId xmlns:a16="http://schemas.microsoft.com/office/drawing/2014/main" id="{A0F4153D-6394-4A5E-9028-A5C8370A1258}"/>
                  </a:ext>
                </a:extLst>
              </p:cNvPr>
              <p:cNvSpPr>
                <a:spLocks/>
              </p:cNvSpPr>
              <p:nvPr/>
            </p:nvSpPr>
            <p:spPr bwMode="auto">
              <a:xfrm>
                <a:off x="5321794" y="3378167"/>
                <a:ext cx="153988" cy="185738"/>
              </a:xfrm>
              <a:custGeom>
                <a:avLst/>
                <a:gdLst>
                  <a:gd name="T0" fmla="*/ 116 w 128"/>
                  <a:gd name="T1" fmla="*/ 88 h 156"/>
                  <a:gd name="T2" fmla="*/ 46 w 128"/>
                  <a:gd name="T3" fmla="*/ 146 h 156"/>
                  <a:gd name="T4" fmla="*/ 12 w 128"/>
                  <a:gd name="T5" fmla="*/ 60 h 156"/>
                  <a:gd name="T6" fmla="*/ 90 w 128"/>
                  <a:gd name="T7" fmla="*/ 10 h 156"/>
                  <a:gd name="T8" fmla="*/ 116 w 128"/>
                  <a:gd name="T9" fmla="*/ 88 h 156"/>
                </a:gdLst>
                <a:ahLst/>
                <a:cxnLst>
                  <a:cxn ang="0">
                    <a:pos x="T0" y="T1"/>
                  </a:cxn>
                  <a:cxn ang="0">
                    <a:pos x="T2" y="T3"/>
                  </a:cxn>
                  <a:cxn ang="0">
                    <a:pos x="T4" y="T5"/>
                  </a:cxn>
                  <a:cxn ang="0">
                    <a:pos x="T6" y="T7"/>
                  </a:cxn>
                  <a:cxn ang="0">
                    <a:pos x="T8" y="T9"/>
                  </a:cxn>
                </a:cxnLst>
                <a:rect l="0" t="0" r="r" b="b"/>
                <a:pathLst>
                  <a:path w="128" h="156">
                    <a:moveTo>
                      <a:pt x="116" y="88"/>
                    </a:moveTo>
                    <a:cubicBezTo>
                      <a:pt x="104" y="126"/>
                      <a:pt x="76" y="156"/>
                      <a:pt x="46" y="146"/>
                    </a:cubicBezTo>
                    <a:cubicBezTo>
                      <a:pt x="15" y="136"/>
                      <a:pt x="0" y="97"/>
                      <a:pt x="12" y="60"/>
                    </a:cubicBezTo>
                    <a:cubicBezTo>
                      <a:pt x="25" y="22"/>
                      <a:pt x="60" y="0"/>
                      <a:pt x="90" y="10"/>
                    </a:cubicBezTo>
                    <a:cubicBezTo>
                      <a:pt x="121" y="20"/>
                      <a:pt x="128" y="51"/>
                      <a:pt x="116" y="8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39" name="Freeform 141">
                <a:extLst>
                  <a:ext uri="{FF2B5EF4-FFF2-40B4-BE49-F238E27FC236}">
                    <a16:creationId xmlns:a16="http://schemas.microsoft.com/office/drawing/2014/main" id="{EC9C607B-71B5-4A9F-92D4-122879B10061}"/>
                  </a:ext>
                </a:extLst>
              </p:cNvPr>
              <p:cNvSpPr>
                <a:spLocks/>
              </p:cNvSpPr>
              <p:nvPr/>
            </p:nvSpPr>
            <p:spPr bwMode="auto">
              <a:xfrm>
                <a:off x="5301156" y="3359117"/>
                <a:ext cx="153988" cy="171450"/>
              </a:xfrm>
              <a:custGeom>
                <a:avLst/>
                <a:gdLst>
                  <a:gd name="T0" fmla="*/ 109 w 128"/>
                  <a:gd name="T1" fmla="*/ 46 h 144"/>
                  <a:gd name="T2" fmla="*/ 98 w 128"/>
                  <a:gd name="T3" fmla="*/ 130 h 144"/>
                  <a:gd name="T4" fmla="*/ 19 w 128"/>
                  <a:gd name="T5" fmla="*/ 99 h 144"/>
                  <a:gd name="T6" fmla="*/ 30 w 128"/>
                  <a:gd name="T7" fmla="*/ 14 h 144"/>
                  <a:gd name="T8" fmla="*/ 109 w 128"/>
                  <a:gd name="T9" fmla="*/ 46 h 144"/>
                </a:gdLst>
                <a:ahLst/>
                <a:cxnLst>
                  <a:cxn ang="0">
                    <a:pos x="T0" y="T1"/>
                  </a:cxn>
                  <a:cxn ang="0">
                    <a:pos x="T2" y="T3"/>
                  </a:cxn>
                  <a:cxn ang="0">
                    <a:pos x="T4" y="T5"/>
                  </a:cxn>
                  <a:cxn ang="0">
                    <a:pos x="T6" y="T7"/>
                  </a:cxn>
                  <a:cxn ang="0">
                    <a:pos x="T8" y="T9"/>
                  </a:cxn>
                </a:cxnLst>
                <a:rect l="0" t="0" r="r" b="b"/>
                <a:pathLst>
                  <a:path w="128" h="144">
                    <a:moveTo>
                      <a:pt x="109" y="46"/>
                    </a:moveTo>
                    <a:cubicBezTo>
                      <a:pt x="128" y="77"/>
                      <a:pt x="123" y="115"/>
                      <a:pt x="98" y="130"/>
                    </a:cubicBezTo>
                    <a:cubicBezTo>
                      <a:pt x="73" y="144"/>
                      <a:pt x="37" y="130"/>
                      <a:pt x="19" y="99"/>
                    </a:cubicBezTo>
                    <a:cubicBezTo>
                      <a:pt x="0" y="67"/>
                      <a:pt x="5" y="29"/>
                      <a:pt x="30" y="14"/>
                    </a:cubicBezTo>
                    <a:cubicBezTo>
                      <a:pt x="55" y="0"/>
                      <a:pt x="90" y="14"/>
                      <a:pt x="109" y="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40" name="Freeform 142">
                <a:extLst>
                  <a:ext uri="{FF2B5EF4-FFF2-40B4-BE49-F238E27FC236}">
                    <a16:creationId xmlns:a16="http://schemas.microsoft.com/office/drawing/2014/main" id="{5A9C9680-BEA3-4B63-A60B-CDE4667C3C2C}"/>
                  </a:ext>
                </a:extLst>
              </p:cNvPr>
              <p:cNvSpPr>
                <a:spLocks/>
              </p:cNvSpPr>
              <p:nvPr/>
            </p:nvSpPr>
            <p:spPr bwMode="auto">
              <a:xfrm>
                <a:off x="5353544" y="3519455"/>
                <a:ext cx="77788" cy="84138"/>
              </a:xfrm>
              <a:custGeom>
                <a:avLst/>
                <a:gdLst>
                  <a:gd name="T0" fmla="*/ 49 w 49"/>
                  <a:gd name="T1" fmla="*/ 40 h 53"/>
                  <a:gd name="T2" fmla="*/ 25 w 49"/>
                  <a:gd name="T3" fmla="*/ 53 h 53"/>
                  <a:gd name="T4" fmla="*/ 0 w 49"/>
                  <a:gd name="T5" fmla="*/ 40 h 53"/>
                  <a:gd name="T6" fmla="*/ 0 w 49"/>
                  <a:gd name="T7" fmla="*/ 0 h 53"/>
                  <a:gd name="T8" fmla="*/ 49 w 49"/>
                  <a:gd name="T9" fmla="*/ 0 h 53"/>
                  <a:gd name="T10" fmla="*/ 49 w 49"/>
                  <a:gd name="T11" fmla="*/ 40 h 53"/>
                </a:gdLst>
                <a:ahLst/>
                <a:cxnLst>
                  <a:cxn ang="0">
                    <a:pos x="T0" y="T1"/>
                  </a:cxn>
                  <a:cxn ang="0">
                    <a:pos x="T2" y="T3"/>
                  </a:cxn>
                  <a:cxn ang="0">
                    <a:pos x="T4" y="T5"/>
                  </a:cxn>
                  <a:cxn ang="0">
                    <a:pos x="T6" y="T7"/>
                  </a:cxn>
                  <a:cxn ang="0">
                    <a:pos x="T8" y="T9"/>
                  </a:cxn>
                  <a:cxn ang="0">
                    <a:pos x="T10" y="T11"/>
                  </a:cxn>
                </a:cxnLst>
                <a:rect l="0" t="0" r="r" b="b"/>
                <a:pathLst>
                  <a:path w="49" h="53">
                    <a:moveTo>
                      <a:pt x="49" y="40"/>
                    </a:moveTo>
                    <a:lnTo>
                      <a:pt x="25" y="53"/>
                    </a:lnTo>
                    <a:lnTo>
                      <a:pt x="0" y="40"/>
                    </a:lnTo>
                    <a:lnTo>
                      <a:pt x="0" y="0"/>
                    </a:lnTo>
                    <a:lnTo>
                      <a:pt x="49" y="0"/>
                    </a:lnTo>
                    <a:lnTo>
                      <a:pt x="49" y="4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41" name="Freeform 143">
                <a:extLst>
                  <a:ext uri="{FF2B5EF4-FFF2-40B4-BE49-F238E27FC236}">
                    <a16:creationId xmlns:a16="http://schemas.microsoft.com/office/drawing/2014/main" id="{C22460EF-0312-4A59-AEC0-7CED2A48FF85}"/>
                  </a:ext>
                </a:extLst>
              </p:cNvPr>
              <p:cNvSpPr>
                <a:spLocks/>
              </p:cNvSpPr>
              <p:nvPr/>
            </p:nvSpPr>
            <p:spPr bwMode="auto">
              <a:xfrm>
                <a:off x="5369419" y="3600417"/>
                <a:ext cx="44450" cy="312738"/>
              </a:xfrm>
              <a:custGeom>
                <a:avLst/>
                <a:gdLst>
                  <a:gd name="T0" fmla="*/ 21 w 28"/>
                  <a:gd name="T1" fmla="*/ 15 h 197"/>
                  <a:gd name="T2" fmla="*/ 28 w 28"/>
                  <a:gd name="T3" fmla="*/ 12 h 197"/>
                  <a:gd name="T4" fmla="*/ 15 w 28"/>
                  <a:gd name="T5" fmla="*/ 0 h 197"/>
                  <a:gd name="T6" fmla="*/ 0 w 28"/>
                  <a:gd name="T7" fmla="*/ 12 h 197"/>
                  <a:gd name="T8" fmla="*/ 7 w 28"/>
                  <a:gd name="T9" fmla="*/ 15 h 197"/>
                  <a:gd name="T10" fmla="*/ 6 w 28"/>
                  <a:gd name="T11" fmla="*/ 182 h 197"/>
                  <a:gd name="T12" fmla="*/ 15 w 28"/>
                  <a:gd name="T13" fmla="*/ 197 h 197"/>
                  <a:gd name="T14" fmla="*/ 23 w 28"/>
                  <a:gd name="T15" fmla="*/ 182 h 197"/>
                  <a:gd name="T16" fmla="*/ 21 w 28"/>
                  <a:gd name="T17" fmla="*/ 1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97">
                    <a:moveTo>
                      <a:pt x="21" y="15"/>
                    </a:moveTo>
                    <a:lnTo>
                      <a:pt x="28" y="12"/>
                    </a:lnTo>
                    <a:lnTo>
                      <a:pt x="15" y="0"/>
                    </a:lnTo>
                    <a:lnTo>
                      <a:pt x="0" y="12"/>
                    </a:lnTo>
                    <a:lnTo>
                      <a:pt x="7" y="15"/>
                    </a:lnTo>
                    <a:lnTo>
                      <a:pt x="6" y="182"/>
                    </a:lnTo>
                    <a:lnTo>
                      <a:pt x="15" y="197"/>
                    </a:lnTo>
                    <a:lnTo>
                      <a:pt x="23" y="182"/>
                    </a:lnTo>
                    <a:lnTo>
                      <a:pt x="21" y="1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42" name="Freeform 144">
                <a:extLst>
                  <a:ext uri="{FF2B5EF4-FFF2-40B4-BE49-F238E27FC236}">
                    <a16:creationId xmlns:a16="http://schemas.microsoft.com/office/drawing/2014/main" id="{6D78086F-5761-4303-AC19-362DA0068CBA}"/>
                  </a:ext>
                </a:extLst>
              </p:cNvPr>
              <p:cNvSpPr>
                <a:spLocks/>
              </p:cNvSpPr>
              <p:nvPr/>
            </p:nvSpPr>
            <p:spPr bwMode="auto">
              <a:xfrm>
                <a:off x="5166219" y="3606767"/>
                <a:ext cx="168275" cy="434975"/>
              </a:xfrm>
              <a:custGeom>
                <a:avLst/>
                <a:gdLst>
                  <a:gd name="T0" fmla="*/ 141 w 141"/>
                  <a:gd name="T1" fmla="*/ 15 h 364"/>
                  <a:gd name="T2" fmla="*/ 85 w 141"/>
                  <a:gd name="T3" fmla="*/ 0 h 364"/>
                  <a:gd name="T4" fmla="*/ 0 w 141"/>
                  <a:gd name="T5" fmla="*/ 364 h 364"/>
                  <a:gd name="T6" fmla="*/ 57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2" y="10"/>
                      <a:pt x="104" y="5"/>
                      <a:pt x="85" y="0"/>
                    </a:cubicBezTo>
                    <a:cubicBezTo>
                      <a:pt x="30" y="117"/>
                      <a:pt x="12" y="235"/>
                      <a:pt x="0" y="364"/>
                    </a:cubicBezTo>
                    <a:cubicBezTo>
                      <a:pt x="57" y="364"/>
                      <a:pt x="57" y="364"/>
                      <a:pt x="57" y="364"/>
                    </a:cubicBezTo>
                    <a:cubicBezTo>
                      <a:pt x="71" y="241"/>
                      <a:pt x="88" y="128"/>
                      <a:pt x="141"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43" name="Freeform 145">
                <a:extLst>
                  <a:ext uri="{FF2B5EF4-FFF2-40B4-BE49-F238E27FC236}">
                    <a16:creationId xmlns:a16="http://schemas.microsoft.com/office/drawing/2014/main" id="{DE409E09-D44D-47F6-839C-8F10F818F7AC}"/>
                  </a:ext>
                </a:extLst>
              </p:cNvPr>
              <p:cNvSpPr>
                <a:spLocks/>
              </p:cNvSpPr>
              <p:nvPr/>
            </p:nvSpPr>
            <p:spPr bwMode="auto">
              <a:xfrm>
                <a:off x="5451969" y="3606767"/>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7" y="5"/>
                      <a:pt x="56" y="0"/>
                    </a:cubicBezTo>
                    <a:cubicBezTo>
                      <a:pt x="111" y="117"/>
                      <a:pt x="129" y="235"/>
                      <a:pt x="141" y="364"/>
                    </a:cubicBezTo>
                    <a:cubicBezTo>
                      <a:pt x="84" y="364"/>
                      <a:pt x="84" y="364"/>
                      <a:pt x="84" y="364"/>
                    </a:cubicBezTo>
                    <a:cubicBezTo>
                      <a:pt x="70" y="241"/>
                      <a:pt x="53" y="128"/>
                      <a:pt x="0"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44" name="Freeform 146">
                <a:extLst>
                  <a:ext uri="{FF2B5EF4-FFF2-40B4-BE49-F238E27FC236}">
                    <a16:creationId xmlns:a16="http://schemas.microsoft.com/office/drawing/2014/main" id="{6E0B0858-921E-47A7-A84E-BD96C9561BF7}"/>
                  </a:ext>
                </a:extLst>
              </p:cNvPr>
              <p:cNvSpPr>
                <a:spLocks/>
              </p:cNvSpPr>
              <p:nvPr/>
            </p:nvSpPr>
            <p:spPr bwMode="auto">
              <a:xfrm>
                <a:off x="5288456" y="4083018"/>
                <a:ext cx="100013" cy="458788"/>
              </a:xfrm>
              <a:custGeom>
                <a:avLst/>
                <a:gdLst>
                  <a:gd name="T0" fmla="*/ 53 w 63"/>
                  <a:gd name="T1" fmla="*/ 289 h 289"/>
                  <a:gd name="T2" fmla="*/ 8 w 63"/>
                  <a:gd name="T3" fmla="*/ 289 h 289"/>
                  <a:gd name="T4" fmla="*/ 0 w 63"/>
                  <a:gd name="T5" fmla="*/ 0 h 289"/>
                  <a:gd name="T6" fmla="*/ 63 w 63"/>
                  <a:gd name="T7" fmla="*/ 0 h 289"/>
                  <a:gd name="T8" fmla="*/ 53 w 63"/>
                  <a:gd name="T9" fmla="*/ 289 h 289"/>
                </a:gdLst>
                <a:ahLst/>
                <a:cxnLst>
                  <a:cxn ang="0">
                    <a:pos x="T0" y="T1"/>
                  </a:cxn>
                  <a:cxn ang="0">
                    <a:pos x="T2" y="T3"/>
                  </a:cxn>
                  <a:cxn ang="0">
                    <a:pos x="T4" y="T5"/>
                  </a:cxn>
                  <a:cxn ang="0">
                    <a:pos x="T6" y="T7"/>
                  </a:cxn>
                  <a:cxn ang="0">
                    <a:pos x="T8" y="T9"/>
                  </a:cxn>
                </a:cxnLst>
                <a:rect l="0" t="0" r="r" b="b"/>
                <a:pathLst>
                  <a:path w="63" h="289">
                    <a:moveTo>
                      <a:pt x="53" y="289"/>
                    </a:moveTo>
                    <a:lnTo>
                      <a:pt x="8" y="289"/>
                    </a:lnTo>
                    <a:lnTo>
                      <a:pt x="0" y="0"/>
                    </a:lnTo>
                    <a:lnTo>
                      <a:pt x="63" y="0"/>
                    </a:lnTo>
                    <a:lnTo>
                      <a:pt x="53" y="289"/>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45" name="Freeform 147">
                <a:extLst>
                  <a:ext uri="{FF2B5EF4-FFF2-40B4-BE49-F238E27FC236}">
                    <a16:creationId xmlns:a16="http://schemas.microsoft.com/office/drawing/2014/main" id="{D4B7FBCB-28FF-4EA6-B355-212E088C7C3A}"/>
                  </a:ext>
                </a:extLst>
              </p:cNvPr>
              <p:cNvSpPr>
                <a:spLocks/>
              </p:cNvSpPr>
              <p:nvPr/>
            </p:nvSpPr>
            <p:spPr bwMode="auto">
              <a:xfrm>
                <a:off x="5286869" y="4532280"/>
                <a:ext cx="98425"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46" name="Freeform 148">
                <a:extLst>
                  <a:ext uri="{FF2B5EF4-FFF2-40B4-BE49-F238E27FC236}">
                    <a16:creationId xmlns:a16="http://schemas.microsoft.com/office/drawing/2014/main" id="{141554DD-A0B1-4EC6-9428-D64C919550F2}"/>
                  </a:ext>
                </a:extLst>
              </p:cNvPr>
              <p:cNvSpPr>
                <a:spLocks/>
              </p:cNvSpPr>
              <p:nvPr/>
            </p:nvSpPr>
            <p:spPr bwMode="auto">
              <a:xfrm>
                <a:off x="5393231" y="4083018"/>
                <a:ext cx="101600" cy="458788"/>
              </a:xfrm>
              <a:custGeom>
                <a:avLst/>
                <a:gdLst>
                  <a:gd name="T0" fmla="*/ 56 w 64"/>
                  <a:gd name="T1" fmla="*/ 289 h 289"/>
                  <a:gd name="T2" fmla="*/ 11 w 64"/>
                  <a:gd name="T3" fmla="*/ 289 h 289"/>
                  <a:gd name="T4" fmla="*/ 0 w 64"/>
                  <a:gd name="T5" fmla="*/ 0 h 289"/>
                  <a:gd name="T6" fmla="*/ 64 w 64"/>
                  <a:gd name="T7" fmla="*/ 0 h 289"/>
                  <a:gd name="T8" fmla="*/ 56 w 64"/>
                  <a:gd name="T9" fmla="*/ 289 h 289"/>
                </a:gdLst>
                <a:ahLst/>
                <a:cxnLst>
                  <a:cxn ang="0">
                    <a:pos x="T0" y="T1"/>
                  </a:cxn>
                  <a:cxn ang="0">
                    <a:pos x="T2" y="T3"/>
                  </a:cxn>
                  <a:cxn ang="0">
                    <a:pos x="T4" y="T5"/>
                  </a:cxn>
                  <a:cxn ang="0">
                    <a:pos x="T6" y="T7"/>
                  </a:cxn>
                  <a:cxn ang="0">
                    <a:pos x="T8" y="T9"/>
                  </a:cxn>
                </a:cxnLst>
                <a:rect l="0" t="0" r="r" b="b"/>
                <a:pathLst>
                  <a:path w="64" h="289">
                    <a:moveTo>
                      <a:pt x="56" y="289"/>
                    </a:moveTo>
                    <a:lnTo>
                      <a:pt x="11" y="289"/>
                    </a:lnTo>
                    <a:lnTo>
                      <a:pt x="0" y="0"/>
                    </a:lnTo>
                    <a:lnTo>
                      <a:pt x="64" y="0"/>
                    </a:lnTo>
                    <a:lnTo>
                      <a:pt x="56" y="289"/>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47" name="Freeform 149">
                <a:extLst>
                  <a:ext uri="{FF2B5EF4-FFF2-40B4-BE49-F238E27FC236}">
                    <a16:creationId xmlns:a16="http://schemas.microsoft.com/office/drawing/2014/main" id="{BBA8D4BB-A683-437F-9BB1-DCA01BB4CBE7}"/>
                  </a:ext>
                </a:extLst>
              </p:cNvPr>
              <p:cNvSpPr>
                <a:spLocks/>
              </p:cNvSpPr>
              <p:nvPr/>
            </p:nvSpPr>
            <p:spPr bwMode="auto">
              <a:xfrm>
                <a:off x="5397994" y="4532280"/>
                <a:ext cx="96838"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48" name="Freeform 150">
                <a:extLst>
                  <a:ext uri="{FF2B5EF4-FFF2-40B4-BE49-F238E27FC236}">
                    <a16:creationId xmlns:a16="http://schemas.microsoft.com/office/drawing/2014/main" id="{47EC4B6A-4A60-4F0C-B786-E43520CE2F55}"/>
                  </a:ext>
                </a:extLst>
              </p:cNvPr>
              <p:cNvSpPr>
                <a:spLocks/>
              </p:cNvSpPr>
              <p:nvPr/>
            </p:nvSpPr>
            <p:spPr bwMode="auto">
              <a:xfrm>
                <a:off x="5174156" y="4041743"/>
                <a:ext cx="50800" cy="55563"/>
              </a:xfrm>
              <a:custGeom>
                <a:avLst/>
                <a:gdLst>
                  <a:gd name="T0" fmla="*/ 0 w 43"/>
                  <a:gd name="T1" fmla="*/ 0 h 47"/>
                  <a:gd name="T2" fmla="*/ 0 w 43"/>
                  <a:gd name="T3" fmla="*/ 26 h 47"/>
                  <a:gd name="T4" fmla="*/ 22 w 43"/>
                  <a:gd name="T5" fmla="*/ 47 h 47"/>
                  <a:gd name="T6" fmla="*/ 43 w 43"/>
                  <a:gd name="T7" fmla="*/ 26 h 47"/>
                  <a:gd name="T8" fmla="*/ 43 w 43"/>
                  <a:gd name="T9" fmla="*/ 0 h 47"/>
                  <a:gd name="T10" fmla="*/ 0 w 43"/>
                  <a:gd name="T11" fmla="*/ 0 h 47"/>
                </a:gdLst>
                <a:ahLst/>
                <a:cxnLst>
                  <a:cxn ang="0">
                    <a:pos x="T0" y="T1"/>
                  </a:cxn>
                  <a:cxn ang="0">
                    <a:pos x="T2" y="T3"/>
                  </a:cxn>
                  <a:cxn ang="0">
                    <a:pos x="T4" y="T5"/>
                  </a:cxn>
                  <a:cxn ang="0">
                    <a:pos x="T6" y="T7"/>
                  </a:cxn>
                  <a:cxn ang="0">
                    <a:pos x="T8" y="T9"/>
                  </a:cxn>
                  <a:cxn ang="0">
                    <a:pos x="T10" y="T11"/>
                  </a:cxn>
                </a:cxnLst>
                <a:rect l="0" t="0" r="r" b="b"/>
                <a:pathLst>
                  <a:path w="43" h="47">
                    <a:moveTo>
                      <a:pt x="0" y="0"/>
                    </a:moveTo>
                    <a:cubicBezTo>
                      <a:pt x="0" y="26"/>
                      <a:pt x="0" y="26"/>
                      <a:pt x="0" y="26"/>
                    </a:cubicBezTo>
                    <a:cubicBezTo>
                      <a:pt x="0" y="37"/>
                      <a:pt x="10" y="47"/>
                      <a:pt x="22" y="47"/>
                    </a:cubicBezTo>
                    <a:cubicBezTo>
                      <a:pt x="33" y="47"/>
                      <a:pt x="43" y="37"/>
                      <a:pt x="43" y="26"/>
                    </a:cubicBezTo>
                    <a:cubicBezTo>
                      <a:pt x="43" y="0"/>
                      <a:pt x="43" y="0"/>
                      <a:pt x="43"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49" name="Freeform 151">
                <a:extLst>
                  <a:ext uri="{FF2B5EF4-FFF2-40B4-BE49-F238E27FC236}">
                    <a16:creationId xmlns:a16="http://schemas.microsoft.com/office/drawing/2014/main" id="{DE7FBBC0-BF1D-48B2-B768-4AD7743BBBB7}"/>
                  </a:ext>
                </a:extLst>
              </p:cNvPr>
              <p:cNvSpPr>
                <a:spLocks/>
              </p:cNvSpPr>
              <p:nvPr/>
            </p:nvSpPr>
            <p:spPr bwMode="auto">
              <a:xfrm>
                <a:off x="5561506" y="4041743"/>
                <a:ext cx="49213"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50" name="Freeform 152">
                <a:extLst>
                  <a:ext uri="{FF2B5EF4-FFF2-40B4-BE49-F238E27FC236}">
                    <a16:creationId xmlns:a16="http://schemas.microsoft.com/office/drawing/2014/main" id="{C4A1F750-5C9E-4235-8CA6-C5405D946D04}"/>
                  </a:ext>
                </a:extLst>
              </p:cNvPr>
              <p:cNvSpPr>
                <a:spLocks/>
              </p:cNvSpPr>
              <p:nvPr/>
            </p:nvSpPr>
            <p:spPr bwMode="auto">
              <a:xfrm>
                <a:off x="5264644" y="3582955"/>
                <a:ext cx="254000" cy="500063"/>
              </a:xfrm>
              <a:custGeom>
                <a:avLst/>
                <a:gdLst>
                  <a:gd name="T0" fmla="*/ 105 w 160"/>
                  <a:gd name="T1" fmla="*/ 0 h 315"/>
                  <a:gd name="T2" fmla="*/ 81 w 160"/>
                  <a:gd name="T3" fmla="*/ 196 h 315"/>
                  <a:gd name="T4" fmla="*/ 56 w 160"/>
                  <a:gd name="T5" fmla="*/ 0 h 315"/>
                  <a:gd name="T6" fmla="*/ 0 w 160"/>
                  <a:gd name="T7" fmla="*/ 15 h 315"/>
                  <a:gd name="T8" fmla="*/ 3 w 160"/>
                  <a:gd name="T9" fmla="*/ 315 h 315"/>
                  <a:gd name="T10" fmla="*/ 157 w 160"/>
                  <a:gd name="T11" fmla="*/ 315 h 315"/>
                  <a:gd name="T12" fmla="*/ 160 w 160"/>
                  <a:gd name="T13" fmla="*/ 15 h 315"/>
                  <a:gd name="T14" fmla="*/ 105 w 160"/>
                  <a:gd name="T15" fmla="*/ 0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315">
                    <a:moveTo>
                      <a:pt x="105" y="0"/>
                    </a:moveTo>
                    <a:lnTo>
                      <a:pt x="81" y="196"/>
                    </a:lnTo>
                    <a:lnTo>
                      <a:pt x="56" y="0"/>
                    </a:lnTo>
                    <a:lnTo>
                      <a:pt x="0" y="15"/>
                    </a:lnTo>
                    <a:lnTo>
                      <a:pt x="3" y="315"/>
                    </a:lnTo>
                    <a:lnTo>
                      <a:pt x="157" y="315"/>
                    </a:lnTo>
                    <a:lnTo>
                      <a:pt x="160" y="15"/>
                    </a:lnTo>
                    <a:lnTo>
                      <a:pt x="105"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51" name="Freeform 153">
                <a:extLst>
                  <a:ext uri="{FF2B5EF4-FFF2-40B4-BE49-F238E27FC236}">
                    <a16:creationId xmlns:a16="http://schemas.microsoft.com/office/drawing/2014/main" id="{8C62CDDC-2266-4030-97C8-F7B53A03A227}"/>
                  </a:ext>
                </a:extLst>
              </p:cNvPr>
              <p:cNvSpPr>
                <a:spLocks/>
              </p:cNvSpPr>
              <p:nvPr/>
            </p:nvSpPr>
            <p:spPr bwMode="auto">
              <a:xfrm>
                <a:off x="5456731" y="3438492"/>
                <a:ext cx="0" cy="1588"/>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0" y="1"/>
                      <a:pt x="0" y="1"/>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52" name="Freeform 154">
                <a:extLst>
                  <a:ext uri="{FF2B5EF4-FFF2-40B4-BE49-F238E27FC236}">
                    <a16:creationId xmlns:a16="http://schemas.microsoft.com/office/drawing/2014/main" id="{55178E27-90E8-434E-ADAE-DFB34E1C3D3E}"/>
                  </a:ext>
                </a:extLst>
              </p:cNvPr>
              <p:cNvSpPr>
                <a:spLocks/>
              </p:cNvSpPr>
              <p:nvPr/>
            </p:nvSpPr>
            <p:spPr bwMode="auto">
              <a:xfrm>
                <a:off x="5456731" y="343690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53" name="Freeform 155">
                <a:extLst>
                  <a:ext uri="{FF2B5EF4-FFF2-40B4-BE49-F238E27FC236}">
                    <a16:creationId xmlns:a16="http://schemas.microsoft.com/office/drawing/2014/main" id="{C552143A-0156-4B39-9BD8-65A0D12C9466}"/>
                  </a:ext>
                </a:extLst>
              </p:cNvPr>
              <p:cNvSpPr>
                <a:spLocks/>
              </p:cNvSpPr>
              <p:nvPr/>
            </p:nvSpPr>
            <p:spPr bwMode="auto">
              <a:xfrm>
                <a:off x="5451969" y="34305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54" name="Freeform 156">
                <a:extLst>
                  <a:ext uri="{FF2B5EF4-FFF2-40B4-BE49-F238E27FC236}">
                    <a16:creationId xmlns:a16="http://schemas.microsoft.com/office/drawing/2014/main" id="{D50DF511-2CFD-4C3A-987B-3638835746C0}"/>
                  </a:ext>
                </a:extLst>
              </p:cNvPr>
              <p:cNvSpPr>
                <a:spLocks/>
              </p:cNvSpPr>
              <p:nvPr/>
            </p:nvSpPr>
            <p:spPr bwMode="auto">
              <a:xfrm>
                <a:off x="5453556" y="3433730"/>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55" name="Freeform 157">
                <a:extLst>
                  <a:ext uri="{FF2B5EF4-FFF2-40B4-BE49-F238E27FC236}">
                    <a16:creationId xmlns:a16="http://schemas.microsoft.com/office/drawing/2014/main" id="{A35CE667-D05C-4F28-9B8F-08A1E2CC9929}"/>
                  </a:ext>
                </a:extLst>
              </p:cNvPr>
              <p:cNvSpPr>
                <a:spLocks/>
              </p:cNvSpPr>
              <p:nvPr/>
            </p:nvSpPr>
            <p:spPr bwMode="auto">
              <a:xfrm>
                <a:off x="5328144" y="34321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56" name="Freeform 158">
                <a:extLst>
                  <a:ext uri="{FF2B5EF4-FFF2-40B4-BE49-F238E27FC236}">
                    <a16:creationId xmlns:a16="http://schemas.microsoft.com/office/drawing/2014/main" id="{697C73EE-69E2-4A75-9BC5-0AA9CC4478C1}"/>
                  </a:ext>
                </a:extLst>
              </p:cNvPr>
              <p:cNvSpPr>
                <a:spLocks/>
              </p:cNvSpPr>
              <p:nvPr/>
            </p:nvSpPr>
            <p:spPr bwMode="auto">
              <a:xfrm>
                <a:off x="5456731" y="3441667"/>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57" name="Freeform 159">
                <a:extLst>
                  <a:ext uri="{FF2B5EF4-FFF2-40B4-BE49-F238E27FC236}">
                    <a16:creationId xmlns:a16="http://schemas.microsoft.com/office/drawing/2014/main" id="{554809E1-B6B4-41C2-A345-5E88740F402F}"/>
                  </a:ext>
                </a:extLst>
              </p:cNvPr>
              <p:cNvSpPr>
                <a:spLocks/>
              </p:cNvSpPr>
              <p:nvPr/>
            </p:nvSpPr>
            <p:spPr bwMode="auto">
              <a:xfrm>
                <a:off x="5456731" y="3444842"/>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58" name="Freeform 160">
                <a:extLst>
                  <a:ext uri="{FF2B5EF4-FFF2-40B4-BE49-F238E27FC236}">
                    <a16:creationId xmlns:a16="http://schemas.microsoft.com/office/drawing/2014/main" id="{AFBB3882-C064-48A3-8444-E68195DF5EB4}"/>
                  </a:ext>
                </a:extLst>
              </p:cNvPr>
              <p:cNvSpPr>
                <a:spLocks/>
              </p:cNvSpPr>
              <p:nvPr/>
            </p:nvSpPr>
            <p:spPr bwMode="auto">
              <a:xfrm>
                <a:off x="5451969" y="34289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59" name="Freeform 161">
                <a:extLst>
                  <a:ext uri="{FF2B5EF4-FFF2-40B4-BE49-F238E27FC236}">
                    <a16:creationId xmlns:a16="http://schemas.microsoft.com/office/drawing/2014/main" id="{A47E44F1-C40A-4745-8799-4250AF95AFD4}"/>
                  </a:ext>
                </a:extLst>
              </p:cNvPr>
              <p:cNvSpPr>
                <a:spLocks/>
              </p:cNvSpPr>
              <p:nvPr/>
            </p:nvSpPr>
            <p:spPr bwMode="auto">
              <a:xfrm>
                <a:off x="5324969" y="34432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60" name="Freeform 162">
                <a:extLst>
                  <a:ext uri="{FF2B5EF4-FFF2-40B4-BE49-F238E27FC236}">
                    <a16:creationId xmlns:a16="http://schemas.microsoft.com/office/drawing/2014/main" id="{8BB1829A-877C-4622-B354-8F44D3E93C46}"/>
                  </a:ext>
                </a:extLst>
              </p:cNvPr>
              <p:cNvSpPr>
                <a:spLocks/>
              </p:cNvSpPr>
              <p:nvPr/>
            </p:nvSpPr>
            <p:spPr bwMode="auto">
              <a:xfrm>
                <a:off x="5326556" y="34384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61" name="Freeform 163">
                <a:extLst>
                  <a:ext uri="{FF2B5EF4-FFF2-40B4-BE49-F238E27FC236}">
                    <a16:creationId xmlns:a16="http://schemas.microsoft.com/office/drawing/2014/main" id="{0E7282AD-29F4-47B3-AA87-76531715B1E9}"/>
                  </a:ext>
                </a:extLst>
              </p:cNvPr>
              <p:cNvSpPr>
                <a:spLocks/>
              </p:cNvSpPr>
              <p:nvPr/>
            </p:nvSpPr>
            <p:spPr bwMode="auto">
              <a:xfrm>
                <a:off x="5326556" y="343373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62" name="Freeform 164">
                <a:extLst>
                  <a:ext uri="{FF2B5EF4-FFF2-40B4-BE49-F238E27FC236}">
                    <a16:creationId xmlns:a16="http://schemas.microsoft.com/office/drawing/2014/main" id="{24178F87-0FBC-4590-97E7-2BD491A4EDD8}"/>
                  </a:ext>
                </a:extLst>
              </p:cNvPr>
              <p:cNvSpPr>
                <a:spLocks/>
              </p:cNvSpPr>
              <p:nvPr/>
            </p:nvSpPr>
            <p:spPr bwMode="auto">
              <a:xfrm>
                <a:off x="5326556" y="344008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63" name="Freeform 165">
                <a:extLst>
                  <a:ext uri="{FF2B5EF4-FFF2-40B4-BE49-F238E27FC236}">
                    <a16:creationId xmlns:a16="http://schemas.microsoft.com/office/drawing/2014/main" id="{417A79CE-E0A9-4F35-B3A6-F239AE5FE6D1}"/>
                  </a:ext>
                </a:extLst>
              </p:cNvPr>
              <p:cNvSpPr>
                <a:spLocks/>
              </p:cNvSpPr>
              <p:nvPr/>
            </p:nvSpPr>
            <p:spPr bwMode="auto">
              <a:xfrm>
                <a:off x="5312269" y="3424205"/>
                <a:ext cx="157163" cy="139700"/>
              </a:xfrm>
              <a:custGeom>
                <a:avLst/>
                <a:gdLst>
                  <a:gd name="T0" fmla="*/ 125 w 131"/>
                  <a:gd name="T1" fmla="*/ 28 h 116"/>
                  <a:gd name="T2" fmla="*/ 121 w 131"/>
                  <a:gd name="T3" fmla="*/ 27 h 116"/>
                  <a:gd name="T4" fmla="*/ 121 w 131"/>
                  <a:gd name="T5" fmla="*/ 19 h 116"/>
                  <a:gd name="T6" fmla="*/ 121 w 131"/>
                  <a:gd name="T7" fmla="*/ 17 h 116"/>
                  <a:gd name="T8" fmla="*/ 121 w 131"/>
                  <a:gd name="T9" fmla="*/ 16 h 116"/>
                  <a:gd name="T10" fmla="*/ 121 w 131"/>
                  <a:gd name="T11" fmla="*/ 14 h 116"/>
                  <a:gd name="T12" fmla="*/ 121 w 131"/>
                  <a:gd name="T13" fmla="*/ 13 h 116"/>
                  <a:gd name="T14" fmla="*/ 120 w 131"/>
                  <a:gd name="T15" fmla="*/ 12 h 116"/>
                  <a:gd name="T16" fmla="*/ 120 w 131"/>
                  <a:gd name="T17" fmla="*/ 11 h 116"/>
                  <a:gd name="T18" fmla="*/ 120 w 131"/>
                  <a:gd name="T19" fmla="*/ 10 h 116"/>
                  <a:gd name="T20" fmla="*/ 118 w 131"/>
                  <a:gd name="T21" fmla="*/ 8 h 116"/>
                  <a:gd name="T22" fmla="*/ 118 w 131"/>
                  <a:gd name="T23" fmla="*/ 7 h 116"/>
                  <a:gd name="T24" fmla="*/ 117 w 131"/>
                  <a:gd name="T25" fmla="*/ 6 h 116"/>
                  <a:gd name="T26" fmla="*/ 117 w 131"/>
                  <a:gd name="T27" fmla="*/ 5 h 116"/>
                  <a:gd name="T28" fmla="*/ 116 w 131"/>
                  <a:gd name="T29" fmla="*/ 4 h 116"/>
                  <a:gd name="T30" fmla="*/ 116 w 131"/>
                  <a:gd name="T31" fmla="*/ 4 h 116"/>
                  <a:gd name="T32" fmla="*/ 106 w 131"/>
                  <a:gd name="T33" fmla="*/ 5 h 116"/>
                  <a:gd name="T34" fmla="*/ 88 w 131"/>
                  <a:gd name="T35" fmla="*/ 0 h 116"/>
                  <a:gd name="T36" fmla="*/ 54 w 131"/>
                  <a:gd name="T37" fmla="*/ 5 h 116"/>
                  <a:gd name="T38" fmla="*/ 18 w 131"/>
                  <a:gd name="T39" fmla="*/ 0 h 116"/>
                  <a:gd name="T40" fmla="*/ 13 w 131"/>
                  <a:gd name="T41" fmla="*/ 6 h 116"/>
                  <a:gd name="T42" fmla="*/ 13 w 131"/>
                  <a:gd name="T43" fmla="*/ 6 h 116"/>
                  <a:gd name="T44" fmla="*/ 12 w 131"/>
                  <a:gd name="T45" fmla="*/ 8 h 116"/>
                  <a:gd name="T46" fmla="*/ 12 w 131"/>
                  <a:gd name="T47" fmla="*/ 9 h 116"/>
                  <a:gd name="T48" fmla="*/ 11 w 131"/>
                  <a:gd name="T49" fmla="*/ 11 h 116"/>
                  <a:gd name="T50" fmla="*/ 11 w 131"/>
                  <a:gd name="T51" fmla="*/ 11 h 116"/>
                  <a:gd name="T52" fmla="*/ 11 w 131"/>
                  <a:gd name="T53" fmla="*/ 13 h 116"/>
                  <a:gd name="T54" fmla="*/ 11 w 131"/>
                  <a:gd name="T55" fmla="*/ 14 h 116"/>
                  <a:gd name="T56" fmla="*/ 10 w 131"/>
                  <a:gd name="T57" fmla="*/ 16 h 116"/>
                  <a:gd name="T58" fmla="*/ 10 w 131"/>
                  <a:gd name="T59" fmla="*/ 17 h 116"/>
                  <a:gd name="T60" fmla="*/ 10 w 131"/>
                  <a:gd name="T61" fmla="*/ 19 h 116"/>
                  <a:gd name="T62" fmla="*/ 10 w 131"/>
                  <a:gd name="T63" fmla="*/ 27 h 116"/>
                  <a:gd name="T64" fmla="*/ 8 w 131"/>
                  <a:gd name="T65" fmla="*/ 27 h 116"/>
                  <a:gd name="T66" fmla="*/ 0 w 131"/>
                  <a:gd name="T67" fmla="*/ 37 h 116"/>
                  <a:gd name="T68" fmla="*/ 0 w 131"/>
                  <a:gd name="T69" fmla="*/ 57 h 116"/>
                  <a:gd name="T70" fmla="*/ 10 w 131"/>
                  <a:gd name="T71" fmla="*/ 67 h 116"/>
                  <a:gd name="T72" fmla="*/ 41 w 131"/>
                  <a:gd name="T73" fmla="*/ 116 h 116"/>
                  <a:gd name="T74" fmla="*/ 90 w 131"/>
                  <a:gd name="T75" fmla="*/ 116 h 116"/>
                  <a:gd name="T76" fmla="*/ 121 w 131"/>
                  <a:gd name="T77" fmla="*/ 67 h 116"/>
                  <a:gd name="T78" fmla="*/ 131 w 131"/>
                  <a:gd name="T79" fmla="*/ 57 h 116"/>
                  <a:gd name="T80" fmla="*/ 131 w 131"/>
                  <a:gd name="T81" fmla="*/ 37 h 116"/>
                  <a:gd name="T82" fmla="*/ 125 w 131"/>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1" h="116">
                    <a:moveTo>
                      <a:pt x="125" y="28"/>
                    </a:moveTo>
                    <a:cubicBezTo>
                      <a:pt x="123" y="28"/>
                      <a:pt x="122" y="27"/>
                      <a:pt x="121" y="27"/>
                    </a:cubicBezTo>
                    <a:cubicBezTo>
                      <a:pt x="121" y="19"/>
                      <a:pt x="121" y="19"/>
                      <a:pt x="121" y="19"/>
                    </a:cubicBezTo>
                    <a:cubicBezTo>
                      <a:pt x="121" y="19"/>
                      <a:pt x="121" y="18"/>
                      <a:pt x="121" y="17"/>
                    </a:cubicBezTo>
                    <a:cubicBezTo>
                      <a:pt x="121" y="17"/>
                      <a:pt x="121" y="16"/>
                      <a:pt x="121" y="16"/>
                    </a:cubicBezTo>
                    <a:cubicBezTo>
                      <a:pt x="121" y="16"/>
                      <a:pt x="121" y="15"/>
                      <a:pt x="121" y="14"/>
                    </a:cubicBezTo>
                    <a:cubicBezTo>
                      <a:pt x="121" y="14"/>
                      <a:pt x="121" y="14"/>
                      <a:pt x="121" y="13"/>
                    </a:cubicBezTo>
                    <a:cubicBezTo>
                      <a:pt x="120" y="13"/>
                      <a:pt x="120" y="13"/>
                      <a:pt x="120" y="12"/>
                    </a:cubicBezTo>
                    <a:cubicBezTo>
                      <a:pt x="120" y="12"/>
                      <a:pt x="120" y="11"/>
                      <a:pt x="120" y="11"/>
                    </a:cubicBezTo>
                    <a:cubicBezTo>
                      <a:pt x="120" y="11"/>
                      <a:pt x="120" y="11"/>
                      <a:pt x="120" y="10"/>
                    </a:cubicBezTo>
                    <a:cubicBezTo>
                      <a:pt x="119" y="9"/>
                      <a:pt x="119" y="8"/>
                      <a:pt x="118" y="8"/>
                    </a:cubicBezTo>
                    <a:cubicBezTo>
                      <a:pt x="118" y="7"/>
                      <a:pt x="118" y="7"/>
                      <a:pt x="118" y="7"/>
                    </a:cubicBezTo>
                    <a:cubicBezTo>
                      <a:pt x="118" y="7"/>
                      <a:pt x="118" y="6"/>
                      <a:pt x="117" y="6"/>
                    </a:cubicBezTo>
                    <a:cubicBezTo>
                      <a:pt x="117" y="6"/>
                      <a:pt x="117" y="5"/>
                      <a:pt x="117" y="5"/>
                    </a:cubicBezTo>
                    <a:cubicBezTo>
                      <a:pt x="117" y="5"/>
                      <a:pt x="117" y="4"/>
                      <a:pt x="116" y="4"/>
                    </a:cubicBezTo>
                    <a:cubicBezTo>
                      <a:pt x="116" y="4"/>
                      <a:pt x="116" y="4"/>
                      <a:pt x="116" y="4"/>
                    </a:cubicBezTo>
                    <a:cubicBezTo>
                      <a:pt x="113" y="4"/>
                      <a:pt x="110" y="5"/>
                      <a:pt x="106" y="5"/>
                    </a:cubicBezTo>
                    <a:cubicBezTo>
                      <a:pt x="98" y="5"/>
                      <a:pt x="91" y="3"/>
                      <a:pt x="88" y="0"/>
                    </a:cubicBezTo>
                    <a:cubicBezTo>
                      <a:pt x="79" y="3"/>
                      <a:pt x="67" y="5"/>
                      <a:pt x="54" y="5"/>
                    </a:cubicBezTo>
                    <a:cubicBezTo>
                      <a:pt x="40" y="5"/>
                      <a:pt x="27" y="3"/>
                      <a:pt x="18" y="0"/>
                    </a:cubicBezTo>
                    <a:cubicBezTo>
                      <a:pt x="16" y="2"/>
                      <a:pt x="15" y="4"/>
                      <a:pt x="13" y="6"/>
                    </a:cubicBezTo>
                    <a:cubicBezTo>
                      <a:pt x="13" y="6"/>
                      <a:pt x="13" y="6"/>
                      <a:pt x="13" y="6"/>
                    </a:cubicBezTo>
                    <a:cubicBezTo>
                      <a:pt x="13" y="7"/>
                      <a:pt x="13" y="8"/>
                      <a:pt x="12" y="8"/>
                    </a:cubicBezTo>
                    <a:cubicBezTo>
                      <a:pt x="12" y="8"/>
                      <a:pt x="12" y="9"/>
                      <a:pt x="12" y="9"/>
                    </a:cubicBezTo>
                    <a:cubicBezTo>
                      <a:pt x="12" y="9"/>
                      <a:pt x="12" y="10"/>
                      <a:pt x="11" y="11"/>
                    </a:cubicBezTo>
                    <a:cubicBezTo>
                      <a:pt x="11" y="11"/>
                      <a:pt x="11" y="11"/>
                      <a:pt x="11" y="11"/>
                    </a:cubicBezTo>
                    <a:cubicBezTo>
                      <a:pt x="11" y="12"/>
                      <a:pt x="11" y="13"/>
                      <a:pt x="11" y="13"/>
                    </a:cubicBezTo>
                    <a:cubicBezTo>
                      <a:pt x="11" y="13"/>
                      <a:pt x="11" y="14"/>
                      <a:pt x="11" y="14"/>
                    </a:cubicBezTo>
                    <a:cubicBezTo>
                      <a:pt x="10" y="15"/>
                      <a:pt x="10" y="15"/>
                      <a:pt x="10" y="16"/>
                    </a:cubicBezTo>
                    <a:cubicBezTo>
                      <a:pt x="10" y="16"/>
                      <a:pt x="10" y="16"/>
                      <a:pt x="10" y="17"/>
                    </a:cubicBezTo>
                    <a:cubicBezTo>
                      <a:pt x="10" y="17"/>
                      <a:pt x="10" y="18"/>
                      <a:pt x="10" y="19"/>
                    </a:cubicBezTo>
                    <a:cubicBezTo>
                      <a:pt x="10" y="27"/>
                      <a:pt x="10" y="27"/>
                      <a:pt x="10" y="27"/>
                    </a:cubicBezTo>
                    <a:cubicBezTo>
                      <a:pt x="9" y="27"/>
                      <a:pt x="9" y="27"/>
                      <a:pt x="8" y="27"/>
                    </a:cubicBezTo>
                    <a:cubicBezTo>
                      <a:pt x="4" y="28"/>
                      <a:pt x="0" y="32"/>
                      <a:pt x="0" y="37"/>
                    </a:cubicBezTo>
                    <a:cubicBezTo>
                      <a:pt x="0" y="57"/>
                      <a:pt x="0" y="57"/>
                      <a:pt x="0" y="57"/>
                    </a:cubicBezTo>
                    <a:cubicBezTo>
                      <a:pt x="0" y="62"/>
                      <a:pt x="5" y="67"/>
                      <a:pt x="10" y="67"/>
                    </a:cubicBezTo>
                    <a:cubicBezTo>
                      <a:pt x="10" y="67"/>
                      <a:pt x="26" y="116"/>
                      <a:pt x="41" y="116"/>
                    </a:cubicBezTo>
                    <a:cubicBezTo>
                      <a:pt x="90" y="116"/>
                      <a:pt x="90" y="116"/>
                      <a:pt x="90" y="116"/>
                    </a:cubicBezTo>
                    <a:cubicBezTo>
                      <a:pt x="105" y="116"/>
                      <a:pt x="121" y="67"/>
                      <a:pt x="121" y="67"/>
                    </a:cubicBezTo>
                    <a:cubicBezTo>
                      <a:pt x="126" y="67"/>
                      <a:pt x="131" y="62"/>
                      <a:pt x="131" y="57"/>
                    </a:cubicBezTo>
                    <a:cubicBezTo>
                      <a:pt x="131" y="37"/>
                      <a:pt x="131" y="37"/>
                      <a:pt x="131" y="37"/>
                    </a:cubicBezTo>
                    <a:cubicBezTo>
                      <a:pt x="131" y="33"/>
                      <a:pt x="128" y="29"/>
                      <a:pt x="125" y="28"/>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grpSp>
      </p:grpSp>
      <p:grpSp>
        <p:nvGrpSpPr>
          <p:cNvPr id="264" name="Group 263">
            <a:extLst>
              <a:ext uri="{FF2B5EF4-FFF2-40B4-BE49-F238E27FC236}">
                <a16:creationId xmlns:a16="http://schemas.microsoft.com/office/drawing/2014/main" id="{C42A5DB1-BD2B-49AF-B990-88C50CB2D440}"/>
              </a:ext>
            </a:extLst>
          </p:cNvPr>
          <p:cNvGrpSpPr/>
          <p:nvPr/>
        </p:nvGrpSpPr>
        <p:grpSpPr>
          <a:xfrm>
            <a:off x="4700788" y="3066620"/>
            <a:ext cx="1239208" cy="3428339"/>
            <a:chOff x="5648819" y="3317842"/>
            <a:chExt cx="455612" cy="1260476"/>
          </a:xfrm>
        </p:grpSpPr>
        <p:sp>
          <p:nvSpPr>
            <p:cNvPr id="265" name="Freeform 110">
              <a:extLst>
                <a:ext uri="{FF2B5EF4-FFF2-40B4-BE49-F238E27FC236}">
                  <a16:creationId xmlns:a16="http://schemas.microsoft.com/office/drawing/2014/main" id="{B04A5C34-8612-42F8-84E3-11211FB33628}"/>
                </a:ext>
              </a:extLst>
            </p:cNvPr>
            <p:cNvSpPr>
              <a:spLocks/>
            </p:cNvSpPr>
            <p:nvPr/>
          </p:nvSpPr>
          <p:spPr bwMode="auto">
            <a:xfrm>
              <a:off x="5828206" y="3535330"/>
              <a:ext cx="96838" cy="103188"/>
            </a:xfrm>
            <a:custGeom>
              <a:avLst/>
              <a:gdLst>
                <a:gd name="T0" fmla="*/ 0 w 61"/>
                <a:gd name="T1" fmla="*/ 6 h 65"/>
                <a:gd name="T2" fmla="*/ 6 w 61"/>
                <a:gd name="T3" fmla="*/ 0 h 65"/>
                <a:gd name="T4" fmla="*/ 55 w 61"/>
                <a:gd name="T5" fmla="*/ 0 h 65"/>
                <a:gd name="T6" fmla="*/ 61 w 61"/>
                <a:gd name="T7" fmla="*/ 6 h 65"/>
                <a:gd name="T8" fmla="*/ 45 w 61"/>
                <a:gd name="T9" fmla="*/ 61 h 65"/>
                <a:gd name="T10" fmla="*/ 22 w 61"/>
                <a:gd name="T11" fmla="*/ 65 h 65"/>
                <a:gd name="T12" fmla="*/ 3 w 61"/>
                <a:gd name="T13" fmla="*/ 39 h 65"/>
                <a:gd name="T14" fmla="*/ 0 w 61"/>
                <a:gd name="T15" fmla="*/ 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6"/>
                  </a:moveTo>
                  <a:lnTo>
                    <a:pt x="6" y="0"/>
                  </a:lnTo>
                  <a:lnTo>
                    <a:pt x="55" y="0"/>
                  </a:lnTo>
                  <a:lnTo>
                    <a:pt x="61" y="6"/>
                  </a:lnTo>
                  <a:lnTo>
                    <a:pt x="45" y="61"/>
                  </a:lnTo>
                  <a:lnTo>
                    <a:pt x="22" y="65"/>
                  </a:lnTo>
                  <a:lnTo>
                    <a:pt x="3" y="39"/>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66" name="Freeform 96">
              <a:extLst>
                <a:ext uri="{FF2B5EF4-FFF2-40B4-BE49-F238E27FC236}">
                  <a16:creationId xmlns:a16="http://schemas.microsoft.com/office/drawing/2014/main" id="{968A136A-2FE8-494A-ADE2-723B2938407B}"/>
                </a:ext>
              </a:extLst>
            </p:cNvPr>
            <p:cNvSpPr>
              <a:spLocks/>
            </p:cNvSpPr>
            <p:nvPr/>
          </p:nvSpPr>
          <p:spPr bwMode="auto">
            <a:xfrm>
              <a:off x="5755181" y="3973480"/>
              <a:ext cx="130175" cy="565150"/>
            </a:xfrm>
            <a:custGeom>
              <a:avLst/>
              <a:gdLst>
                <a:gd name="T0" fmla="*/ 61 w 79"/>
                <a:gd name="T1" fmla="*/ 339 h 339"/>
                <a:gd name="T2" fmla="*/ 14 w 79"/>
                <a:gd name="T3" fmla="*/ 339 h 339"/>
                <a:gd name="T4" fmla="*/ 0 w 79"/>
                <a:gd name="T5" fmla="*/ 0 h 339"/>
                <a:gd name="T6" fmla="*/ 79 w 79"/>
                <a:gd name="T7" fmla="*/ 0 h 339"/>
                <a:gd name="T8" fmla="*/ 61 w 79"/>
                <a:gd name="T9" fmla="*/ 339 h 339"/>
              </a:gdLst>
              <a:ahLst/>
              <a:cxnLst>
                <a:cxn ang="0">
                  <a:pos x="T0" y="T1"/>
                </a:cxn>
                <a:cxn ang="0">
                  <a:pos x="T2" y="T3"/>
                </a:cxn>
                <a:cxn ang="0">
                  <a:pos x="T4" y="T5"/>
                </a:cxn>
                <a:cxn ang="0">
                  <a:pos x="T6" y="T7"/>
                </a:cxn>
                <a:cxn ang="0">
                  <a:pos x="T8" y="T9"/>
                </a:cxn>
              </a:cxnLst>
              <a:rect l="0" t="0" r="r" b="b"/>
              <a:pathLst>
                <a:path w="79" h="339">
                  <a:moveTo>
                    <a:pt x="61" y="339"/>
                  </a:moveTo>
                  <a:lnTo>
                    <a:pt x="14" y="339"/>
                  </a:lnTo>
                  <a:lnTo>
                    <a:pt x="0" y="0"/>
                  </a:lnTo>
                  <a:lnTo>
                    <a:pt x="79" y="0"/>
                  </a:lnTo>
                  <a:lnTo>
                    <a:pt x="61" y="339"/>
                  </a:ln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67" name="Freeform 97">
              <a:extLst>
                <a:ext uri="{FF2B5EF4-FFF2-40B4-BE49-F238E27FC236}">
                  <a16:creationId xmlns:a16="http://schemas.microsoft.com/office/drawing/2014/main" id="{C2258998-0572-4AF8-A91D-8469603E96D1}"/>
                </a:ext>
              </a:extLst>
            </p:cNvPr>
            <p:cNvSpPr>
              <a:spLocks/>
            </p:cNvSpPr>
            <p:nvPr/>
          </p:nvSpPr>
          <p:spPr bwMode="auto">
            <a:xfrm>
              <a:off x="5864719" y="3973480"/>
              <a:ext cx="130175" cy="565150"/>
            </a:xfrm>
            <a:custGeom>
              <a:avLst/>
              <a:gdLst>
                <a:gd name="T0" fmla="*/ 64 w 79"/>
                <a:gd name="T1" fmla="*/ 339 h 339"/>
                <a:gd name="T2" fmla="*/ 17 w 79"/>
                <a:gd name="T3" fmla="*/ 339 h 339"/>
                <a:gd name="T4" fmla="*/ 0 w 79"/>
                <a:gd name="T5" fmla="*/ 0 h 339"/>
                <a:gd name="T6" fmla="*/ 79 w 79"/>
                <a:gd name="T7" fmla="*/ 0 h 339"/>
                <a:gd name="T8" fmla="*/ 64 w 79"/>
                <a:gd name="T9" fmla="*/ 339 h 339"/>
              </a:gdLst>
              <a:ahLst/>
              <a:cxnLst>
                <a:cxn ang="0">
                  <a:pos x="T0" y="T1"/>
                </a:cxn>
                <a:cxn ang="0">
                  <a:pos x="T2" y="T3"/>
                </a:cxn>
                <a:cxn ang="0">
                  <a:pos x="T4" y="T5"/>
                </a:cxn>
                <a:cxn ang="0">
                  <a:pos x="T6" y="T7"/>
                </a:cxn>
                <a:cxn ang="0">
                  <a:pos x="T8" y="T9"/>
                </a:cxn>
              </a:cxnLst>
              <a:rect l="0" t="0" r="r" b="b"/>
              <a:pathLst>
                <a:path w="79" h="339">
                  <a:moveTo>
                    <a:pt x="64" y="339"/>
                  </a:moveTo>
                  <a:lnTo>
                    <a:pt x="17" y="339"/>
                  </a:lnTo>
                  <a:lnTo>
                    <a:pt x="0" y="0"/>
                  </a:lnTo>
                  <a:lnTo>
                    <a:pt x="79" y="0"/>
                  </a:lnTo>
                  <a:lnTo>
                    <a:pt x="64" y="339"/>
                  </a:ln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68" name="Freeform 98">
              <a:extLst>
                <a:ext uri="{FF2B5EF4-FFF2-40B4-BE49-F238E27FC236}">
                  <a16:creationId xmlns:a16="http://schemas.microsoft.com/office/drawing/2014/main" id="{585AEAED-83F9-4284-90D2-5007A79213C4}"/>
                </a:ext>
              </a:extLst>
            </p:cNvPr>
            <p:cNvSpPr>
              <a:spLocks/>
            </p:cNvSpPr>
            <p:nvPr/>
          </p:nvSpPr>
          <p:spPr bwMode="auto">
            <a:xfrm>
              <a:off x="5885356" y="4529105"/>
              <a:ext cx="100013" cy="49213"/>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69" name="Freeform 99">
              <a:extLst>
                <a:ext uri="{FF2B5EF4-FFF2-40B4-BE49-F238E27FC236}">
                  <a16:creationId xmlns:a16="http://schemas.microsoft.com/office/drawing/2014/main" id="{EE71C4C7-EE66-47F7-A32E-AD8316360B1C}"/>
                </a:ext>
              </a:extLst>
            </p:cNvPr>
            <p:cNvSpPr>
              <a:spLocks/>
            </p:cNvSpPr>
            <p:nvPr/>
          </p:nvSpPr>
          <p:spPr bwMode="auto">
            <a:xfrm>
              <a:off x="5818681" y="3546442"/>
              <a:ext cx="120650" cy="328613"/>
            </a:xfrm>
            <a:custGeom>
              <a:avLst/>
              <a:gdLst>
                <a:gd name="T0" fmla="*/ 76 w 76"/>
                <a:gd name="T1" fmla="*/ 43 h 207"/>
                <a:gd name="T2" fmla="*/ 38 w 76"/>
                <a:gd name="T3" fmla="*/ 0 h 207"/>
                <a:gd name="T4" fmla="*/ 0 w 76"/>
                <a:gd name="T5" fmla="*/ 40 h 207"/>
                <a:gd name="T6" fmla="*/ 28 w 76"/>
                <a:gd name="T7" fmla="*/ 192 h 207"/>
                <a:gd name="T8" fmla="*/ 36 w 76"/>
                <a:gd name="T9" fmla="*/ 207 h 207"/>
                <a:gd name="T10" fmla="*/ 45 w 76"/>
                <a:gd name="T11" fmla="*/ 192 h 207"/>
                <a:gd name="T12" fmla="*/ 76 w 76"/>
                <a:gd name="T13" fmla="*/ 43 h 207"/>
              </a:gdLst>
              <a:ahLst/>
              <a:cxnLst>
                <a:cxn ang="0">
                  <a:pos x="T0" y="T1"/>
                </a:cxn>
                <a:cxn ang="0">
                  <a:pos x="T2" y="T3"/>
                </a:cxn>
                <a:cxn ang="0">
                  <a:pos x="T4" y="T5"/>
                </a:cxn>
                <a:cxn ang="0">
                  <a:pos x="T6" y="T7"/>
                </a:cxn>
                <a:cxn ang="0">
                  <a:pos x="T8" y="T9"/>
                </a:cxn>
                <a:cxn ang="0">
                  <a:pos x="T10" y="T11"/>
                </a:cxn>
                <a:cxn ang="0">
                  <a:pos x="T12" y="T13"/>
                </a:cxn>
              </a:cxnLst>
              <a:rect l="0" t="0" r="r" b="b"/>
              <a:pathLst>
                <a:path w="76" h="207">
                  <a:moveTo>
                    <a:pt x="76" y="43"/>
                  </a:moveTo>
                  <a:lnTo>
                    <a:pt x="38" y="0"/>
                  </a:lnTo>
                  <a:lnTo>
                    <a:pt x="0" y="40"/>
                  </a:lnTo>
                  <a:lnTo>
                    <a:pt x="28" y="192"/>
                  </a:lnTo>
                  <a:lnTo>
                    <a:pt x="36" y="207"/>
                  </a:lnTo>
                  <a:lnTo>
                    <a:pt x="45" y="192"/>
                  </a:lnTo>
                  <a:lnTo>
                    <a:pt x="76" y="43"/>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70" name="Freeform 100">
              <a:extLst>
                <a:ext uri="{FF2B5EF4-FFF2-40B4-BE49-F238E27FC236}">
                  <a16:creationId xmlns:a16="http://schemas.microsoft.com/office/drawing/2014/main" id="{EF033BD1-A04B-4166-A956-1EEEF7EE6884}"/>
                </a:ext>
              </a:extLst>
            </p:cNvPr>
            <p:cNvSpPr>
              <a:spLocks/>
            </p:cNvSpPr>
            <p:nvPr/>
          </p:nvSpPr>
          <p:spPr bwMode="auto">
            <a:xfrm>
              <a:off x="5805981" y="3324192"/>
              <a:ext cx="152400" cy="193675"/>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71" name="Freeform 101">
              <a:extLst>
                <a:ext uri="{FF2B5EF4-FFF2-40B4-BE49-F238E27FC236}">
                  <a16:creationId xmlns:a16="http://schemas.microsoft.com/office/drawing/2014/main" id="{20EEF899-4C3F-4AC4-A262-03AF7BC1B555}"/>
                </a:ext>
              </a:extLst>
            </p:cNvPr>
            <p:cNvSpPr>
              <a:spLocks/>
            </p:cNvSpPr>
            <p:nvPr/>
          </p:nvSpPr>
          <p:spPr bwMode="auto">
            <a:xfrm>
              <a:off x="5778994" y="3317842"/>
              <a:ext cx="169863" cy="209550"/>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72" name="Freeform 102">
              <a:extLst>
                <a:ext uri="{FF2B5EF4-FFF2-40B4-BE49-F238E27FC236}">
                  <a16:creationId xmlns:a16="http://schemas.microsoft.com/office/drawing/2014/main" id="{29D0AC47-3471-4618-8821-5626E5265562}"/>
                </a:ext>
              </a:extLst>
            </p:cNvPr>
            <p:cNvSpPr>
              <a:spLocks/>
            </p:cNvSpPr>
            <p:nvPr/>
          </p:nvSpPr>
          <p:spPr bwMode="auto">
            <a:xfrm>
              <a:off x="5837731" y="3471830"/>
              <a:ext cx="77788" cy="93663"/>
            </a:xfrm>
            <a:custGeom>
              <a:avLst/>
              <a:gdLst>
                <a:gd name="T0" fmla="*/ 49 w 49"/>
                <a:gd name="T1" fmla="*/ 40 h 59"/>
                <a:gd name="T2" fmla="*/ 24 w 49"/>
                <a:gd name="T3" fmla="*/ 59 h 59"/>
                <a:gd name="T4" fmla="*/ 0 w 49"/>
                <a:gd name="T5" fmla="*/ 40 h 59"/>
                <a:gd name="T6" fmla="*/ 0 w 49"/>
                <a:gd name="T7" fmla="*/ 0 h 59"/>
                <a:gd name="T8" fmla="*/ 49 w 49"/>
                <a:gd name="T9" fmla="*/ 0 h 59"/>
                <a:gd name="T10" fmla="*/ 49 w 49"/>
                <a:gd name="T11" fmla="*/ 40 h 59"/>
              </a:gdLst>
              <a:ahLst/>
              <a:cxnLst>
                <a:cxn ang="0">
                  <a:pos x="T0" y="T1"/>
                </a:cxn>
                <a:cxn ang="0">
                  <a:pos x="T2" y="T3"/>
                </a:cxn>
                <a:cxn ang="0">
                  <a:pos x="T4" y="T5"/>
                </a:cxn>
                <a:cxn ang="0">
                  <a:pos x="T6" y="T7"/>
                </a:cxn>
                <a:cxn ang="0">
                  <a:pos x="T8" y="T9"/>
                </a:cxn>
                <a:cxn ang="0">
                  <a:pos x="T10" y="T11"/>
                </a:cxn>
              </a:cxnLst>
              <a:rect l="0" t="0" r="r" b="b"/>
              <a:pathLst>
                <a:path w="49" h="59">
                  <a:moveTo>
                    <a:pt x="49" y="40"/>
                  </a:moveTo>
                  <a:lnTo>
                    <a:pt x="24" y="59"/>
                  </a:lnTo>
                  <a:lnTo>
                    <a:pt x="0" y="40"/>
                  </a:lnTo>
                  <a:lnTo>
                    <a:pt x="0" y="0"/>
                  </a:lnTo>
                  <a:lnTo>
                    <a:pt x="49" y="0"/>
                  </a:lnTo>
                  <a:lnTo>
                    <a:pt x="49" y="4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73" name="Freeform 103">
              <a:extLst>
                <a:ext uri="{FF2B5EF4-FFF2-40B4-BE49-F238E27FC236}">
                  <a16:creationId xmlns:a16="http://schemas.microsoft.com/office/drawing/2014/main" id="{88FAE72C-E235-46B8-A90F-F0EA1FD1DE6B}"/>
                </a:ext>
              </a:extLst>
            </p:cNvPr>
            <p:cNvSpPr>
              <a:spLocks/>
            </p:cNvSpPr>
            <p:nvPr/>
          </p:nvSpPr>
          <p:spPr bwMode="auto">
            <a:xfrm>
              <a:off x="5648819" y="3559142"/>
              <a:ext cx="169863" cy="434975"/>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74" name="Freeform 104">
              <a:extLst>
                <a:ext uri="{FF2B5EF4-FFF2-40B4-BE49-F238E27FC236}">
                  <a16:creationId xmlns:a16="http://schemas.microsoft.com/office/drawing/2014/main" id="{CE3CD4DD-78A9-4A4C-990B-8304DEE1A76C}"/>
                </a:ext>
              </a:extLst>
            </p:cNvPr>
            <p:cNvSpPr>
              <a:spLocks/>
            </p:cNvSpPr>
            <p:nvPr/>
          </p:nvSpPr>
          <p:spPr bwMode="auto">
            <a:xfrm>
              <a:off x="5936156" y="3559142"/>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75" name="Freeform 105">
              <a:extLst>
                <a:ext uri="{FF2B5EF4-FFF2-40B4-BE49-F238E27FC236}">
                  <a16:creationId xmlns:a16="http://schemas.microsoft.com/office/drawing/2014/main" id="{69898C34-3E56-4E56-ACE4-66F0EB966FFF}"/>
                </a:ext>
              </a:extLst>
            </p:cNvPr>
            <p:cNvSpPr>
              <a:spLocks/>
            </p:cNvSpPr>
            <p:nvPr/>
          </p:nvSpPr>
          <p:spPr bwMode="auto">
            <a:xfrm>
              <a:off x="5658344" y="3994118"/>
              <a:ext cx="50800"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76" name="Freeform 106">
              <a:extLst>
                <a:ext uri="{FF2B5EF4-FFF2-40B4-BE49-F238E27FC236}">
                  <a16:creationId xmlns:a16="http://schemas.microsoft.com/office/drawing/2014/main" id="{A1A9EA73-5F4A-4792-B2EC-6A781652A208}"/>
                </a:ext>
              </a:extLst>
            </p:cNvPr>
            <p:cNvSpPr>
              <a:spLocks/>
            </p:cNvSpPr>
            <p:nvPr/>
          </p:nvSpPr>
          <p:spPr bwMode="auto">
            <a:xfrm>
              <a:off x="6044106" y="3994118"/>
              <a:ext cx="50800"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77" name="Freeform 107">
              <a:extLst>
                <a:ext uri="{FF2B5EF4-FFF2-40B4-BE49-F238E27FC236}">
                  <a16:creationId xmlns:a16="http://schemas.microsoft.com/office/drawing/2014/main" id="{663B462B-7C5C-4638-98E1-164AFF88E1CD}"/>
                </a:ext>
              </a:extLst>
            </p:cNvPr>
            <p:cNvSpPr>
              <a:spLocks/>
            </p:cNvSpPr>
            <p:nvPr/>
          </p:nvSpPr>
          <p:spPr bwMode="auto">
            <a:xfrm>
              <a:off x="5750419" y="3544855"/>
              <a:ext cx="252413" cy="441325"/>
            </a:xfrm>
            <a:custGeom>
              <a:avLst/>
              <a:gdLst>
                <a:gd name="T0" fmla="*/ 110 w 159"/>
                <a:gd name="T1" fmla="*/ 0 h 278"/>
                <a:gd name="T2" fmla="*/ 79 w 159"/>
                <a:gd name="T3" fmla="*/ 52 h 278"/>
                <a:gd name="T4" fmla="*/ 49 w 159"/>
                <a:gd name="T5" fmla="*/ 0 h 278"/>
                <a:gd name="T6" fmla="*/ 0 w 159"/>
                <a:gd name="T7" fmla="*/ 9 h 278"/>
                <a:gd name="T8" fmla="*/ 3 w 159"/>
                <a:gd name="T9" fmla="*/ 278 h 278"/>
                <a:gd name="T10" fmla="*/ 156 w 159"/>
                <a:gd name="T11" fmla="*/ 278 h 278"/>
                <a:gd name="T12" fmla="*/ 159 w 159"/>
                <a:gd name="T13" fmla="*/ 9 h 278"/>
                <a:gd name="T14" fmla="*/ 110 w 159"/>
                <a:gd name="T15" fmla="*/ 0 h 2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78">
                  <a:moveTo>
                    <a:pt x="110" y="0"/>
                  </a:moveTo>
                  <a:lnTo>
                    <a:pt x="79" y="52"/>
                  </a:lnTo>
                  <a:lnTo>
                    <a:pt x="49" y="0"/>
                  </a:lnTo>
                  <a:lnTo>
                    <a:pt x="0" y="9"/>
                  </a:lnTo>
                  <a:lnTo>
                    <a:pt x="3" y="278"/>
                  </a:lnTo>
                  <a:lnTo>
                    <a:pt x="156" y="278"/>
                  </a:lnTo>
                  <a:lnTo>
                    <a:pt x="159" y="9"/>
                  </a:lnTo>
                  <a:lnTo>
                    <a:pt x="11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78" name="Freeform 108">
              <a:extLst>
                <a:ext uri="{FF2B5EF4-FFF2-40B4-BE49-F238E27FC236}">
                  <a16:creationId xmlns:a16="http://schemas.microsoft.com/office/drawing/2014/main" id="{37592DC6-5A11-4D6D-9555-95FFB36BE33A}"/>
                </a:ext>
              </a:extLst>
            </p:cNvPr>
            <p:cNvSpPr>
              <a:spLocks/>
            </p:cNvSpPr>
            <p:nvPr/>
          </p:nvSpPr>
          <p:spPr bwMode="auto">
            <a:xfrm>
              <a:off x="5940919" y="3390867"/>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79" name="Freeform 109">
              <a:extLst>
                <a:ext uri="{FF2B5EF4-FFF2-40B4-BE49-F238E27FC236}">
                  <a16:creationId xmlns:a16="http://schemas.microsoft.com/office/drawing/2014/main" id="{516527FE-B6F3-490A-9E1B-837A30C7C3BA}"/>
                </a:ext>
              </a:extLst>
            </p:cNvPr>
            <p:cNvSpPr>
              <a:spLocks/>
            </p:cNvSpPr>
            <p:nvPr/>
          </p:nvSpPr>
          <p:spPr bwMode="auto">
            <a:xfrm>
              <a:off x="5939331" y="3389280"/>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80" name="Freeform 110">
              <a:extLst>
                <a:ext uri="{FF2B5EF4-FFF2-40B4-BE49-F238E27FC236}">
                  <a16:creationId xmlns:a16="http://schemas.microsoft.com/office/drawing/2014/main" id="{C2339302-091D-429A-B4BA-5668F9BF9B06}"/>
                </a:ext>
              </a:extLst>
            </p:cNvPr>
            <p:cNvSpPr>
              <a:spLocks/>
            </p:cNvSpPr>
            <p:nvPr/>
          </p:nvSpPr>
          <p:spPr bwMode="auto">
            <a:xfrm>
              <a:off x="5937744" y="3382930"/>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81" name="Freeform 111">
              <a:extLst>
                <a:ext uri="{FF2B5EF4-FFF2-40B4-BE49-F238E27FC236}">
                  <a16:creationId xmlns:a16="http://schemas.microsoft.com/office/drawing/2014/main" id="{43C7A085-BBC2-4A9B-B4A6-9A03161BB86F}"/>
                </a:ext>
              </a:extLst>
            </p:cNvPr>
            <p:cNvSpPr>
              <a:spLocks/>
            </p:cNvSpPr>
            <p:nvPr/>
          </p:nvSpPr>
          <p:spPr bwMode="auto">
            <a:xfrm>
              <a:off x="5939331" y="3384517"/>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82" name="Freeform 112">
              <a:extLst>
                <a:ext uri="{FF2B5EF4-FFF2-40B4-BE49-F238E27FC236}">
                  <a16:creationId xmlns:a16="http://schemas.microsoft.com/office/drawing/2014/main" id="{50AD0D93-B4EA-454D-A906-06308DBE5FF8}"/>
                </a:ext>
              </a:extLst>
            </p:cNvPr>
            <p:cNvSpPr>
              <a:spLocks/>
            </p:cNvSpPr>
            <p:nvPr/>
          </p:nvSpPr>
          <p:spPr bwMode="auto">
            <a:xfrm>
              <a:off x="5813919" y="33845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83" name="Freeform 113">
              <a:extLst>
                <a:ext uri="{FF2B5EF4-FFF2-40B4-BE49-F238E27FC236}">
                  <a16:creationId xmlns:a16="http://schemas.microsoft.com/office/drawing/2014/main" id="{01437823-1D9C-408B-B76A-A9233F288083}"/>
                </a:ext>
              </a:extLst>
            </p:cNvPr>
            <p:cNvSpPr>
              <a:spLocks/>
            </p:cNvSpPr>
            <p:nvPr/>
          </p:nvSpPr>
          <p:spPr bwMode="auto">
            <a:xfrm>
              <a:off x="5940919" y="3394042"/>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84" name="Freeform 114">
              <a:extLst>
                <a:ext uri="{FF2B5EF4-FFF2-40B4-BE49-F238E27FC236}">
                  <a16:creationId xmlns:a16="http://schemas.microsoft.com/office/drawing/2014/main" id="{AB78B5F2-46D4-4660-9FC3-DBED127087FC}"/>
                </a:ext>
              </a:extLst>
            </p:cNvPr>
            <p:cNvSpPr>
              <a:spLocks/>
            </p:cNvSpPr>
            <p:nvPr/>
          </p:nvSpPr>
          <p:spPr bwMode="auto">
            <a:xfrm>
              <a:off x="5940919" y="3397217"/>
              <a:ext cx="1588" cy="3175"/>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85" name="Freeform 115">
              <a:extLst>
                <a:ext uri="{FF2B5EF4-FFF2-40B4-BE49-F238E27FC236}">
                  <a16:creationId xmlns:a16="http://schemas.microsoft.com/office/drawing/2014/main" id="{6448EE28-48D0-4CB0-AD92-9ABA3763FB93}"/>
                </a:ext>
              </a:extLst>
            </p:cNvPr>
            <p:cNvSpPr>
              <a:spLocks/>
            </p:cNvSpPr>
            <p:nvPr/>
          </p:nvSpPr>
          <p:spPr bwMode="auto">
            <a:xfrm>
              <a:off x="5936156" y="33813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86" name="Freeform 116">
              <a:extLst>
                <a:ext uri="{FF2B5EF4-FFF2-40B4-BE49-F238E27FC236}">
                  <a16:creationId xmlns:a16="http://schemas.microsoft.com/office/drawing/2014/main" id="{4EDF2BEC-67A9-48EC-BB5A-6AC09854128E}"/>
                </a:ext>
              </a:extLst>
            </p:cNvPr>
            <p:cNvSpPr>
              <a:spLocks/>
            </p:cNvSpPr>
            <p:nvPr/>
          </p:nvSpPr>
          <p:spPr bwMode="auto">
            <a:xfrm>
              <a:off x="5807569" y="3395630"/>
              <a:ext cx="1588" cy="1588"/>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87" name="Freeform 117">
              <a:extLst>
                <a:ext uri="{FF2B5EF4-FFF2-40B4-BE49-F238E27FC236}">
                  <a16:creationId xmlns:a16="http://schemas.microsoft.com/office/drawing/2014/main" id="{72CD4F2A-AF4F-41F7-B1F2-EF2686B25A6E}"/>
                </a:ext>
              </a:extLst>
            </p:cNvPr>
            <p:cNvSpPr>
              <a:spLocks/>
            </p:cNvSpPr>
            <p:nvPr/>
          </p:nvSpPr>
          <p:spPr bwMode="auto">
            <a:xfrm>
              <a:off x="5810744" y="33908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88" name="Freeform 118">
              <a:extLst>
                <a:ext uri="{FF2B5EF4-FFF2-40B4-BE49-F238E27FC236}">
                  <a16:creationId xmlns:a16="http://schemas.microsoft.com/office/drawing/2014/main" id="{CBAE1DA3-B999-41F0-BFB6-DBD9E93350E5}"/>
                </a:ext>
              </a:extLst>
            </p:cNvPr>
            <p:cNvSpPr>
              <a:spLocks/>
            </p:cNvSpPr>
            <p:nvPr/>
          </p:nvSpPr>
          <p:spPr bwMode="auto">
            <a:xfrm>
              <a:off x="5812331" y="338610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89" name="Freeform 119">
              <a:extLst>
                <a:ext uri="{FF2B5EF4-FFF2-40B4-BE49-F238E27FC236}">
                  <a16:creationId xmlns:a16="http://schemas.microsoft.com/office/drawing/2014/main" id="{7D6A9BE5-50FD-4CC5-9495-E248ED49DC61}"/>
                </a:ext>
              </a:extLst>
            </p:cNvPr>
            <p:cNvSpPr>
              <a:spLocks/>
            </p:cNvSpPr>
            <p:nvPr/>
          </p:nvSpPr>
          <p:spPr bwMode="auto">
            <a:xfrm>
              <a:off x="5809156" y="33924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90" name="Freeform 120">
              <a:extLst>
                <a:ext uri="{FF2B5EF4-FFF2-40B4-BE49-F238E27FC236}">
                  <a16:creationId xmlns:a16="http://schemas.microsoft.com/office/drawing/2014/main" id="{1659F0B0-AA5B-4FC9-85D8-D6C02AA492AF}"/>
                </a:ext>
              </a:extLst>
            </p:cNvPr>
            <p:cNvSpPr>
              <a:spLocks/>
            </p:cNvSpPr>
            <p:nvPr/>
          </p:nvSpPr>
          <p:spPr bwMode="auto">
            <a:xfrm>
              <a:off x="5798044" y="3376580"/>
              <a:ext cx="155575" cy="139700"/>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91" name="Freeform 121">
              <a:extLst>
                <a:ext uri="{FF2B5EF4-FFF2-40B4-BE49-F238E27FC236}">
                  <a16:creationId xmlns:a16="http://schemas.microsoft.com/office/drawing/2014/main" id="{7C8209D8-7301-4E6E-9444-EB39A91F5EBF}"/>
                </a:ext>
              </a:extLst>
            </p:cNvPr>
            <p:cNvSpPr>
              <a:spLocks/>
            </p:cNvSpPr>
            <p:nvPr/>
          </p:nvSpPr>
          <p:spPr bwMode="auto">
            <a:xfrm>
              <a:off x="5769600" y="4529105"/>
              <a:ext cx="100013" cy="49213"/>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grpSp>
      <p:grpSp>
        <p:nvGrpSpPr>
          <p:cNvPr id="292" name="Group 291">
            <a:extLst>
              <a:ext uri="{FF2B5EF4-FFF2-40B4-BE49-F238E27FC236}">
                <a16:creationId xmlns:a16="http://schemas.microsoft.com/office/drawing/2014/main" id="{7222EAD9-BE3F-4191-81B6-F10DF4FC692D}"/>
              </a:ext>
            </a:extLst>
          </p:cNvPr>
          <p:cNvGrpSpPr/>
          <p:nvPr/>
        </p:nvGrpSpPr>
        <p:grpSpPr>
          <a:xfrm>
            <a:off x="4160105" y="3156112"/>
            <a:ext cx="1129812" cy="3376048"/>
            <a:chOff x="6877823" y="2981768"/>
            <a:chExt cx="898581" cy="2685093"/>
          </a:xfrm>
        </p:grpSpPr>
        <p:sp>
          <p:nvSpPr>
            <p:cNvPr id="293" name="Rectangle 3">
              <a:extLst>
                <a:ext uri="{FF2B5EF4-FFF2-40B4-BE49-F238E27FC236}">
                  <a16:creationId xmlns:a16="http://schemas.microsoft.com/office/drawing/2014/main" id="{5A741517-28B5-4E09-8857-9071922ACB46}"/>
                </a:ext>
              </a:extLst>
            </p:cNvPr>
            <p:cNvSpPr/>
            <p:nvPr/>
          </p:nvSpPr>
          <p:spPr bwMode="auto">
            <a:xfrm>
              <a:off x="7229214" y="3504719"/>
              <a:ext cx="193796" cy="848009"/>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96" h="848009">
                  <a:moveTo>
                    <a:pt x="0" y="2938"/>
                  </a:moveTo>
                  <a:lnTo>
                    <a:pt x="186972" y="0"/>
                  </a:lnTo>
                  <a:cubicBezTo>
                    <a:pt x="189247" y="282670"/>
                    <a:pt x="191521" y="565339"/>
                    <a:pt x="193796" y="848009"/>
                  </a:cubicBezTo>
                  <a:lnTo>
                    <a:pt x="19761" y="848009"/>
                  </a:lnTo>
                  <a:lnTo>
                    <a:pt x="0" y="293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Verdana" panose="020B0604030504040204" pitchFamily="34" charset="0"/>
                <a:ea typeface="Verdana" panose="020B0604030504040204" pitchFamily="34" charset="0"/>
                <a:cs typeface="Segoe UI" pitchFamily="34" charset="0"/>
              </a:endParaRPr>
            </a:p>
          </p:txBody>
        </p:sp>
        <p:grpSp>
          <p:nvGrpSpPr>
            <p:cNvPr id="294" name="Group 293">
              <a:extLst>
                <a:ext uri="{FF2B5EF4-FFF2-40B4-BE49-F238E27FC236}">
                  <a16:creationId xmlns:a16="http://schemas.microsoft.com/office/drawing/2014/main" id="{D3690CC4-C17A-452C-87F4-592B247228E0}"/>
                </a:ext>
              </a:extLst>
            </p:cNvPr>
            <p:cNvGrpSpPr/>
            <p:nvPr/>
          </p:nvGrpSpPr>
          <p:grpSpPr>
            <a:xfrm>
              <a:off x="6877823" y="2981768"/>
              <a:ext cx="898581" cy="2685093"/>
              <a:chOff x="6125069" y="3378167"/>
              <a:chExt cx="401637" cy="1200151"/>
            </a:xfrm>
          </p:grpSpPr>
          <p:sp>
            <p:nvSpPr>
              <p:cNvPr id="295" name="Freeform 123">
                <a:extLst>
                  <a:ext uri="{FF2B5EF4-FFF2-40B4-BE49-F238E27FC236}">
                    <a16:creationId xmlns:a16="http://schemas.microsoft.com/office/drawing/2014/main" id="{C84BEC7B-77A3-4301-B535-D9D5840BB131}"/>
                  </a:ext>
                </a:extLst>
              </p:cNvPr>
              <p:cNvSpPr>
                <a:spLocks/>
              </p:cNvSpPr>
              <p:nvPr/>
            </p:nvSpPr>
            <p:spPr bwMode="auto">
              <a:xfrm>
                <a:off x="6125069" y="3621055"/>
                <a:ext cx="122238" cy="307975"/>
              </a:xfrm>
              <a:custGeom>
                <a:avLst/>
                <a:gdLst>
                  <a:gd name="T0" fmla="*/ 102 w 102"/>
                  <a:gd name="T1" fmla="*/ 10 h 258"/>
                  <a:gd name="T2" fmla="*/ 61 w 102"/>
                  <a:gd name="T3" fmla="*/ 0 h 258"/>
                  <a:gd name="T4" fmla="*/ 0 w 102"/>
                  <a:gd name="T5" fmla="*/ 258 h 258"/>
                  <a:gd name="T6" fmla="*/ 42 w 102"/>
                  <a:gd name="T7" fmla="*/ 258 h 258"/>
                  <a:gd name="T8" fmla="*/ 102 w 102"/>
                  <a:gd name="T9" fmla="*/ 10 h 258"/>
                </a:gdLst>
                <a:ahLst/>
                <a:cxnLst>
                  <a:cxn ang="0">
                    <a:pos x="T0" y="T1"/>
                  </a:cxn>
                  <a:cxn ang="0">
                    <a:pos x="T2" y="T3"/>
                  </a:cxn>
                  <a:cxn ang="0">
                    <a:pos x="T4" y="T5"/>
                  </a:cxn>
                  <a:cxn ang="0">
                    <a:pos x="T6" y="T7"/>
                  </a:cxn>
                  <a:cxn ang="0">
                    <a:pos x="T8" y="T9"/>
                  </a:cxn>
                </a:cxnLst>
                <a:rect l="0" t="0" r="r" b="b"/>
                <a:pathLst>
                  <a:path w="102" h="258">
                    <a:moveTo>
                      <a:pt x="102" y="10"/>
                    </a:moveTo>
                    <a:cubicBezTo>
                      <a:pt x="89" y="7"/>
                      <a:pt x="75" y="3"/>
                      <a:pt x="61" y="0"/>
                    </a:cubicBezTo>
                    <a:cubicBezTo>
                      <a:pt x="21" y="84"/>
                      <a:pt x="9" y="166"/>
                      <a:pt x="0" y="258"/>
                    </a:cubicBezTo>
                    <a:cubicBezTo>
                      <a:pt x="42" y="258"/>
                      <a:pt x="42" y="258"/>
                      <a:pt x="42" y="258"/>
                    </a:cubicBezTo>
                    <a:cubicBezTo>
                      <a:pt x="52" y="170"/>
                      <a:pt x="64" y="91"/>
                      <a:pt x="102" y="1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96" name="Freeform 124">
                <a:extLst>
                  <a:ext uri="{FF2B5EF4-FFF2-40B4-BE49-F238E27FC236}">
                    <a16:creationId xmlns:a16="http://schemas.microsoft.com/office/drawing/2014/main" id="{0832821F-D984-49B1-8F52-B9AA72E97B83}"/>
                  </a:ext>
                </a:extLst>
              </p:cNvPr>
              <p:cNvSpPr>
                <a:spLocks/>
              </p:cNvSpPr>
              <p:nvPr/>
            </p:nvSpPr>
            <p:spPr bwMode="auto">
              <a:xfrm>
                <a:off x="6131419" y="3929030"/>
                <a:ext cx="38100" cy="41275"/>
              </a:xfrm>
              <a:custGeom>
                <a:avLst/>
                <a:gdLst>
                  <a:gd name="T0" fmla="*/ 31 w 31"/>
                  <a:gd name="T1" fmla="*/ 0 h 34"/>
                  <a:gd name="T2" fmla="*/ 31 w 31"/>
                  <a:gd name="T3" fmla="*/ 18 h 34"/>
                  <a:gd name="T4" fmla="*/ 16 w 31"/>
                  <a:gd name="T5" fmla="*/ 34 h 34"/>
                  <a:gd name="T6" fmla="*/ 0 w 31"/>
                  <a:gd name="T7" fmla="*/ 18 h 34"/>
                  <a:gd name="T8" fmla="*/ 0 w 31"/>
                  <a:gd name="T9" fmla="*/ 0 h 34"/>
                  <a:gd name="T10" fmla="*/ 31 w 31"/>
                  <a:gd name="T11" fmla="*/ 0 h 34"/>
                </a:gdLst>
                <a:ahLst/>
                <a:cxnLst>
                  <a:cxn ang="0">
                    <a:pos x="T0" y="T1"/>
                  </a:cxn>
                  <a:cxn ang="0">
                    <a:pos x="T2" y="T3"/>
                  </a:cxn>
                  <a:cxn ang="0">
                    <a:pos x="T4" y="T5"/>
                  </a:cxn>
                  <a:cxn ang="0">
                    <a:pos x="T6" y="T7"/>
                  </a:cxn>
                  <a:cxn ang="0">
                    <a:pos x="T8" y="T9"/>
                  </a:cxn>
                  <a:cxn ang="0">
                    <a:pos x="T10" y="T11"/>
                  </a:cxn>
                </a:cxnLst>
                <a:rect l="0" t="0" r="r" b="b"/>
                <a:pathLst>
                  <a:path w="31" h="34">
                    <a:moveTo>
                      <a:pt x="31" y="0"/>
                    </a:moveTo>
                    <a:cubicBezTo>
                      <a:pt x="31" y="18"/>
                      <a:pt x="31" y="18"/>
                      <a:pt x="31" y="18"/>
                    </a:cubicBezTo>
                    <a:cubicBezTo>
                      <a:pt x="31" y="27"/>
                      <a:pt x="24" y="34"/>
                      <a:pt x="16" y="34"/>
                    </a:cubicBezTo>
                    <a:cubicBezTo>
                      <a:pt x="7" y="34"/>
                      <a:pt x="0" y="27"/>
                      <a:pt x="0" y="18"/>
                    </a:cubicBezTo>
                    <a:cubicBezTo>
                      <a:pt x="0" y="0"/>
                      <a:pt x="0" y="0"/>
                      <a:pt x="0" y="0"/>
                    </a:cubicBezTo>
                    <a:lnTo>
                      <a:pt x="31" y="0"/>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grpSp>
            <p:nvGrpSpPr>
              <p:cNvPr id="297" name="Group 296">
                <a:extLst>
                  <a:ext uri="{FF2B5EF4-FFF2-40B4-BE49-F238E27FC236}">
                    <a16:creationId xmlns:a16="http://schemas.microsoft.com/office/drawing/2014/main" id="{0A1221D6-7110-4D09-A90C-9A973B93950D}"/>
                  </a:ext>
                </a:extLst>
              </p:cNvPr>
              <p:cNvGrpSpPr/>
              <p:nvPr/>
            </p:nvGrpSpPr>
            <p:grpSpPr>
              <a:xfrm>
                <a:off x="6199681" y="3378167"/>
                <a:ext cx="327025" cy="1200151"/>
                <a:chOff x="6199681" y="3378167"/>
                <a:chExt cx="327025" cy="1200151"/>
              </a:xfrm>
            </p:grpSpPr>
            <p:sp>
              <p:nvSpPr>
                <p:cNvPr id="298" name="Freeform 115">
                  <a:extLst>
                    <a:ext uri="{FF2B5EF4-FFF2-40B4-BE49-F238E27FC236}">
                      <a16:creationId xmlns:a16="http://schemas.microsoft.com/office/drawing/2014/main" id="{CC73E717-3B84-4B18-95F8-B73020495BD5}"/>
                    </a:ext>
                  </a:extLst>
                </p:cNvPr>
                <p:cNvSpPr>
                  <a:spLocks/>
                </p:cNvSpPr>
                <p:nvPr/>
              </p:nvSpPr>
              <p:spPr bwMode="auto">
                <a:xfrm>
                  <a:off x="6233019" y="3378167"/>
                  <a:ext cx="193675" cy="223838"/>
                </a:xfrm>
                <a:custGeom>
                  <a:avLst/>
                  <a:gdLst>
                    <a:gd name="T0" fmla="*/ 152 w 161"/>
                    <a:gd name="T1" fmla="*/ 148 h 187"/>
                    <a:gd name="T2" fmla="*/ 136 w 161"/>
                    <a:gd name="T3" fmla="*/ 148 h 187"/>
                    <a:gd name="T4" fmla="*/ 142 w 161"/>
                    <a:gd name="T5" fmla="*/ 124 h 187"/>
                    <a:gd name="T6" fmla="*/ 146 w 161"/>
                    <a:gd name="T7" fmla="*/ 116 h 187"/>
                    <a:gd name="T8" fmla="*/ 146 w 161"/>
                    <a:gd name="T9" fmla="*/ 115 h 187"/>
                    <a:gd name="T10" fmla="*/ 146 w 161"/>
                    <a:gd name="T11" fmla="*/ 115 h 187"/>
                    <a:gd name="T12" fmla="*/ 151 w 161"/>
                    <a:gd name="T13" fmla="*/ 88 h 187"/>
                    <a:gd name="T14" fmla="*/ 115 w 161"/>
                    <a:gd name="T15" fmla="*/ 28 h 187"/>
                    <a:gd name="T16" fmla="*/ 67 w 161"/>
                    <a:gd name="T17" fmla="*/ 0 h 187"/>
                    <a:gd name="T18" fmla="*/ 6 w 161"/>
                    <a:gd name="T19" fmla="*/ 76 h 187"/>
                    <a:gd name="T20" fmla="*/ 15 w 161"/>
                    <a:gd name="T21" fmla="*/ 115 h 187"/>
                    <a:gd name="T22" fmla="*/ 15 w 161"/>
                    <a:gd name="T23" fmla="*/ 115 h 187"/>
                    <a:gd name="T24" fmla="*/ 25 w 161"/>
                    <a:gd name="T25" fmla="*/ 148 h 187"/>
                    <a:gd name="T26" fmla="*/ 9 w 161"/>
                    <a:gd name="T27" fmla="*/ 148 h 187"/>
                    <a:gd name="T28" fmla="*/ 1 w 161"/>
                    <a:gd name="T29" fmla="*/ 159 h 187"/>
                    <a:gd name="T30" fmla="*/ 26 w 161"/>
                    <a:gd name="T31" fmla="*/ 184 h 187"/>
                    <a:gd name="T32" fmla="*/ 70 w 161"/>
                    <a:gd name="T33" fmla="*/ 187 h 187"/>
                    <a:gd name="T34" fmla="*/ 73 w 161"/>
                    <a:gd name="T35" fmla="*/ 187 h 187"/>
                    <a:gd name="T36" fmla="*/ 73 w 161"/>
                    <a:gd name="T37" fmla="*/ 187 h 187"/>
                    <a:gd name="T38" fmla="*/ 79 w 161"/>
                    <a:gd name="T39" fmla="*/ 187 h 187"/>
                    <a:gd name="T40" fmla="*/ 81 w 161"/>
                    <a:gd name="T41" fmla="*/ 187 h 187"/>
                    <a:gd name="T42" fmla="*/ 82 w 161"/>
                    <a:gd name="T43" fmla="*/ 187 h 187"/>
                    <a:gd name="T44" fmla="*/ 88 w 161"/>
                    <a:gd name="T45" fmla="*/ 187 h 187"/>
                    <a:gd name="T46" fmla="*/ 88 w 161"/>
                    <a:gd name="T47" fmla="*/ 187 h 187"/>
                    <a:gd name="T48" fmla="*/ 91 w 161"/>
                    <a:gd name="T49" fmla="*/ 187 h 187"/>
                    <a:gd name="T50" fmla="*/ 135 w 161"/>
                    <a:gd name="T51" fmla="*/ 184 h 187"/>
                    <a:gd name="T52" fmla="*/ 160 w 161"/>
                    <a:gd name="T53" fmla="*/ 159 h 187"/>
                    <a:gd name="T54" fmla="*/ 152 w 161"/>
                    <a:gd name="T55" fmla="*/ 14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1" h="187">
                      <a:moveTo>
                        <a:pt x="152" y="148"/>
                      </a:moveTo>
                      <a:cubicBezTo>
                        <a:pt x="148" y="158"/>
                        <a:pt x="139" y="155"/>
                        <a:pt x="136" y="148"/>
                      </a:cubicBezTo>
                      <a:cubicBezTo>
                        <a:pt x="135" y="143"/>
                        <a:pt x="139" y="132"/>
                        <a:pt x="142" y="124"/>
                      </a:cubicBezTo>
                      <a:cubicBezTo>
                        <a:pt x="144" y="122"/>
                        <a:pt x="145" y="119"/>
                        <a:pt x="146" y="116"/>
                      </a:cubicBezTo>
                      <a:cubicBezTo>
                        <a:pt x="146" y="116"/>
                        <a:pt x="146" y="115"/>
                        <a:pt x="146" y="115"/>
                      </a:cubicBezTo>
                      <a:cubicBezTo>
                        <a:pt x="146" y="115"/>
                        <a:pt x="146" y="115"/>
                        <a:pt x="146" y="115"/>
                      </a:cubicBezTo>
                      <a:cubicBezTo>
                        <a:pt x="150" y="107"/>
                        <a:pt x="151" y="98"/>
                        <a:pt x="151" y="88"/>
                      </a:cubicBezTo>
                      <a:cubicBezTo>
                        <a:pt x="151" y="60"/>
                        <a:pt x="136" y="36"/>
                        <a:pt x="115" y="28"/>
                      </a:cubicBezTo>
                      <a:cubicBezTo>
                        <a:pt x="104" y="11"/>
                        <a:pt x="87" y="0"/>
                        <a:pt x="67" y="0"/>
                      </a:cubicBezTo>
                      <a:cubicBezTo>
                        <a:pt x="33" y="0"/>
                        <a:pt x="6" y="34"/>
                        <a:pt x="6" y="76"/>
                      </a:cubicBezTo>
                      <a:cubicBezTo>
                        <a:pt x="6" y="91"/>
                        <a:pt x="9" y="104"/>
                        <a:pt x="15" y="115"/>
                      </a:cubicBezTo>
                      <a:cubicBezTo>
                        <a:pt x="15" y="115"/>
                        <a:pt x="15" y="115"/>
                        <a:pt x="15" y="115"/>
                      </a:cubicBezTo>
                      <a:cubicBezTo>
                        <a:pt x="15" y="115"/>
                        <a:pt x="27" y="141"/>
                        <a:pt x="25" y="148"/>
                      </a:cubicBezTo>
                      <a:cubicBezTo>
                        <a:pt x="22" y="155"/>
                        <a:pt x="13" y="158"/>
                        <a:pt x="9" y="148"/>
                      </a:cubicBezTo>
                      <a:cubicBezTo>
                        <a:pt x="6" y="137"/>
                        <a:pt x="0" y="150"/>
                        <a:pt x="1" y="159"/>
                      </a:cubicBezTo>
                      <a:cubicBezTo>
                        <a:pt x="1" y="168"/>
                        <a:pt x="4" y="181"/>
                        <a:pt x="26" y="184"/>
                      </a:cubicBezTo>
                      <a:cubicBezTo>
                        <a:pt x="45" y="187"/>
                        <a:pt x="55" y="187"/>
                        <a:pt x="70" y="187"/>
                      </a:cubicBezTo>
                      <a:cubicBezTo>
                        <a:pt x="71" y="187"/>
                        <a:pt x="73" y="187"/>
                        <a:pt x="73" y="187"/>
                      </a:cubicBezTo>
                      <a:cubicBezTo>
                        <a:pt x="73" y="187"/>
                        <a:pt x="73" y="187"/>
                        <a:pt x="73" y="187"/>
                      </a:cubicBezTo>
                      <a:cubicBezTo>
                        <a:pt x="75" y="187"/>
                        <a:pt x="77" y="187"/>
                        <a:pt x="79" y="187"/>
                      </a:cubicBezTo>
                      <a:cubicBezTo>
                        <a:pt x="79" y="187"/>
                        <a:pt x="80" y="187"/>
                        <a:pt x="81" y="187"/>
                      </a:cubicBezTo>
                      <a:cubicBezTo>
                        <a:pt x="81" y="187"/>
                        <a:pt x="82" y="187"/>
                        <a:pt x="82" y="187"/>
                      </a:cubicBezTo>
                      <a:cubicBezTo>
                        <a:pt x="84" y="187"/>
                        <a:pt x="86" y="187"/>
                        <a:pt x="88" y="187"/>
                      </a:cubicBezTo>
                      <a:cubicBezTo>
                        <a:pt x="88" y="187"/>
                        <a:pt x="88" y="187"/>
                        <a:pt x="88" y="187"/>
                      </a:cubicBezTo>
                      <a:cubicBezTo>
                        <a:pt x="88" y="187"/>
                        <a:pt x="90" y="187"/>
                        <a:pt x="91" y="187"/>
                      </a:cubicBezTo>
                      <a:cubicBezTo>
                        <a:pt x="106" y="187"/>
                        <a:pt x="116" y="187"/>
                        <a:pt x="135" y="184"/>
                      </a:cubicBezTo>
                      <a:cubicBezTo>
                        <a:pt x="157" y="181"/>
                        <a:pt x="160" y="168"/>
                        <a:pt x="160" y="159"/>
                      </a:cubicBezTo>
                      <a:cubicBezTo>
                        <a:pt x="161" y="150"/>
                        <a:pt x="155" y="137"/>
                        <a:pt x="152" y="148"/>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299" name="Freeform 117">
                  <a:extLst>
                    <a:ext uri="{FF2B5EF4-FFF2-40B4-BE49-F238E27FC236}">
                      <a16:creationId xmlns:a16="http://schemas.microsoft.com/office/drawing/2014/main" id="{5427957E-064B-4EFD-864D-C52F1C26ACC6}"/>
                    </a:ext>
                  </a:extLst>
                </p:cNvPr>
                <p:cNvSpPr>
                  <a:spLocks/>
                </p:cNvSpPr>
                <p:nvPr/>
              </p:nvSpPr>
              <p:spPr bwMode="auto">
                <a:xfrm>
                  <a:off x="6406056" y="3621055"/>
                  <a:ext cx="120650" cy="307975"/>
                </a:xfrm>
                <a:custGeom>
                  <a:avLst/>
                  <a:gdLst>
                    <a:gd name="T0" fmla="*/ 0 w 100"/>
                    <a:gd name="T1" fmla="*/ 10 h 258"/>
                    <a:gd name="T2" fmla="*/ 40 w 100"/>
                    <a:gd name="T3" fmla="*/ 0 h 258"/>
                    <a:gd name="T4" fmla="*/ 100 w 100"/>
                    <a:gd name="T5" fmla="*/ 258 h 258"/>
                    <a:gd name="T6" fmla="*/ 59 w 100"/>
                    <a:gd name="T7" fmla="*/ 258 h 258"/>
                    <a:gd name="T8" fmla="*/ 0 w 100"/>
                    <a:gd name="T9" fmla="*/ 10 h 258"/>
                  </a:gdLst>
                  <a:ahLst/>
                  <a:cxnLst>
                    <a:cxn ang="0">
                      <a:pos x="T0" y="T1"/>
                    </a:cxn>
                    <a:cxn ang="0">
                      <a:pos x="T2" y="T3"/>
                    </a:cxn>
                    <a:cxn ang="0">
                      <a:pos x="T4" y="T5"/>
                    </a:cxn>
                    <a:cxn ang="0">
                      <a:pos x="T6" y="T7"/>
                    </a:cxn>
                    <a:cxn ang="0">
                      <a:pos x="T8" y="T9"/>
                    </a:cxn>
                  </a:cxnLst>
                  <a:rect l="0" t="0" r="r" b="b"/>
                  <a:pathLst>
                    <a:path w="100" h="258">
                      <a:moveTo>
                        <a:pt x="0" y="10"/>
                      </a:moveTo>
                      <a:cubicBezTo>
                        <a:pt x="14" y="7"/>
                        <a:pt x="27" y="3"/>
                        <a:pt x="40" y="0"/>
                      </a:cubicBezTo>
                      <a:cubicBezTo>
                        <a:pt x="79" y="84"/>
                        <a:pt x="91" y="166"/>
                        <a:pt x="100" y="258"/>
                      </a:cubicBezTo>
                      <a:cubicBezTo>
                        <a:pt x="59" y="258"/>
                        <a:pt x="59" y="258"/>
                        <a:pt x="59" y="258"/>
                      </a:cubicBezTo>
                      <a:cubicBezTo>
                        <a:pt x="49" y="170"/>
                        <a:pt x="38" y="91"/>
                        <a:pt x="0" y="1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300" name="Freeform 118">
                  <a:extLst>
                    <a:ext uri="{FF2B5EF4-FFF2-40B4-BE49-F238E27FC236}">
                      <a16:creationId xmlns:a16="http://schemas.microsoft.com/office/drawing/2014/main" id="{8C3D6C13-7A25-49FD-981A-D837BA28E5D3}"/>
                    </a:ext>
                  </a:extLst>
                </p:cNvPr>
                <p:cNvSpPr>
                  <a:spLocks/>
                </p:cNvSpPr>
                <p:nvPr/>
              </p:nvSpPr>
              <p:spPr bwMode="auto">
                <a:xfrm>
                  <a:off x="6253656" y="4206843"/>
                  <a:ext cx="71438" cy="371475"/>
                </a:xfrm>
                <a:custGeom>
                  <a:avLst/>
                  <a:gdLst>
                    <a:gd name="T0" fmla="*/ 39 w 45"/>
                    <a:gd name="T1" fmla="*/ 234 h 234"/>
                    <a:gd name="T2" fmla="*/ 6 w 45"/>
                    <a:gd name="T3" fmla="*/ 234 h 234"/>
                    <a:gd name="T4" fmla="*/ 0 w 45"/>
                    <a:gd name="T5" fmla="*/ 0 h 234"/>
                    <a:gd name="T6" fmla="*/ 45 w 45"/>
                    <a:gd name="T7" fmla="*/ 0 h 234"/>
                    <a:gd name="T8" fmla="*/ 39 w 45"/>
                    <a:gd name="T9" fmla="*/ 234 h 234"/>
                  </a:gdLst>
                  <a:ahLst/>
                  <a:cxnLst>
                    <a:cxn ang="0">
                      <a:pos x="T0" y="T1"/>
                    </a:cxn>
                    <a:cxn ang="0">
                      <a:pos x="T2" y="T3"/>
                    </a:cxn>
                    <a:cxn ang="0">
                      <a:pos x="T4" y="T5"/>
                    </a:cxn>
                    <a:cxn ang="0">
                      <a:pos x="T6" y="T7"/>
                    </a:cxn>
                    <a:cxn ang="0">
                      <a:pos x="T8" y="T9"/>
                    </a:cxn>
                  </a:cxnLst>
                  <a:rect l="0" t="0" r="r" b="b"/>
                  <a:pathLst>
                    <a:path w="45" h="234">
                      <a:moveTo>
                        <a:pt x="39" y="234"/>
                      </a:moveTo>
                      <a:lnTo>
                        <a:pt x="6" y="234"/>
                      </a:lnTo>
                      <a:lnTo>
                        <a:pt x="0" y="0"/>
                      </a:lnTo>
                      <a:lnTo>
                        <a:pt x="45" y="0"/>
                      </a:lnTo>
                      <a:lnTo>
                        <a:pt x="39" y="234"/>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301" name="Freeform 119">
                  <a:extLst>
                    <a:ext uri="{FF2B5EF4-FFF2-40B4-BE49-F238E27FC236}">
                      <a16:creationId xmlns:a16="http://schemas.microsoft.com/office/drawing/2014/main" id="{0F002A95-037E-43A3-B500-4E3C7972BB30}"/>
                    </a:ext>
                  </a:extLst>
                </p:cNvPr>
                <p:cNvSpPr>
                  <a:spLocks/>
                </p:cNvSpPr>
                <p:nvPr/>
              </p:nvSpPr>
              <p:spPr bwMode="auto">
                <a:xfrm>
                  <a:off x="6256831" y="4543393"/>
                  <a:ext cx="65088" cy="34925"/>
                </a:xfrm>
                <a:custGeom>
                  <a:avLst/>
                  <a:gdLst>
                    <a:gd name="T0" fmla="*/ 28 w 55"/>
                    <a:gd name="T1" fmla="*/ 0 h 28"/>
                    <a:gd name="T2" fmla="*/ 0 w 55"/>
                    <a:gd name="T3" fmla="*/ 28 h 28"/>
                    <a:gd name="T4" fmla="*/ 55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13" y="0"/>
                        <a:pt x="0" y="13"/>
                        <a:pt x="0" y="28"/>
                      </a:cubicBezTo>
                      <a:cubicBezTo>
                        <a:pt x="55" y="28"/>
                        <a:pt x="55" y="28"/>
                        <a:pt x="55" y="28"/>
                      </a:cubicBezTo>
                      <a:cubicBezTo>
                        <a:pt x="55" y="13"/>
                        <a:pt x="43" y="0"/>
                        <a:pt x="28" y="0"/>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302" name="Freeform 120">
                  <a:extLst>
                    <a:ext uri="{FF2B5EF4-FFF2-40B4-BE49-F238E27FC236}">
                      <a16:creationId xmlns:a16="http://schemas.microsoft.com/office/drawing/2014/main" id="{8369668D-4962-46CA-9733-6EB2FF1904C1}"/>
                    </a:ext>
                  </a:extLst>
                </p:cNvPr>
                <p:cNvSpPr>
                  <a:spLocks/>
                </p:cNvSpPr>
                <p:nvPr/>
              </p:nvSpPr>
              <p:spPr bwMode="auto">
                <a:xfrm>
                  <a:off x="6336206" y="4206843"/>
                  <a:ext cx="69850" cy="371475"/>
                </a:xfrm>
                <a:custGeom>
                  <a:avLst/>
                  <a:gdLst>
                    <a:gd name="T0" fmla="*/ 6 w 44"/>
                    <a:gd name="T1" fmla="*/ 234 h 234"/>
                    <a:gd name="T2" fmla="*/ 39 w 44"/>
                    <a:gd name="T3" fmla="*/ 234 h 234"/>
                    <a:gd name="T4" fmla="*/ 44 w 44"/>
                    <a:gd name="T5" fmla="*/ 0 h 234"/>
                    <a:gd name="T6" fmla="*/ 0 w 44"/>
                    <a:gd name="T7" fmla="*/ 0 h 234"/>
                    <a:gd name="T8" fmla="*/ 6 w 44"/>
                    <a:gd name="T9" fmla="*/ 234 h 234"/>
                  </a:gdLst>
                  <a:ahLst/>
                  <a:cxnLst>
                    <a:cxn ang="0">
                      <a:pos x="T0" y="T1"/>
                    </a:cxn>
                    <a:cxn ang="0">
                      <a:pos x="T2" y="T3"/>
                    </a:cxn>
                    <a:cxn ang="0">
                      <a:pos x="T4" y="T5"/>
                    </a:cxn>
                    <a:cxn ang="0">
                      <a:pos x="T6" y="T7"/>
                    </a:cxn>
                    <a:cxn ang="0">
                      <a:pos x="T8" y="T9"/>
                    </a:cxn>
                  </a:cxnLst>
                  <a:rect l="0" t="0" r="r" b="b"/>
                  <a:pathLst>
                    <a:path w="44" h="234">
                      <a:moveTo>
                        <a:pt x="6" y="234"/>
                      </a:moveTo>
                      <a:lnTo>
                        <a:pt x="39" y="234"/>
                      </a:lnTo>
                      <a:lnTo>
                        <a:pt x="44" y="0"/>
                      </a:lnTo>
                      <a:lnTo>
                        <a:pt x="0" y="0"/>
                      </a:lnTo>
                      <a:lnTo>
                        <a:pt x="6" y="234"/>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303" name="Freeform 121">
                  <a:extLst>
                    <a:ext uri="{FF2B5EF4-FFF2-40B4-BE49-F238E27FC236}">
                      <a16:creationId xmlns:a16="http://schemas.microsoft.com/office/drawing/2014/main" id="{112C043C-288C-4481-B70A-49D04E476AFB}"/>
                    </a:ext>
                  </a:extLst>
                </p:cNvPr>
                <p:cNvSpPr>
                  <a:spLocks/>
                </p:cNvSpPr>
                <p:nvPr/>
              </p:nvSpPr>
              <p:spPr bwMode="auto">
                <a:xfrm>
                  <a:off x="6339381" y="4543393"/>
                  <a:ext cx="65088" cy="34925"/>
                </a:xfrm>
                <a:custGeom>
                  <a:avLst/>
                  <a:gdLst>
                    <a:gd name="T0" fmla="*/ 28 w 55"/>
                    <a:gd name="T1" fmla="*/ 0 h 28"/>
                    <a:gd name="T2" fmla="*/ 55 w 55"/>
                    <a:gd name="T3" fmla="*/ 28 h 28"/>
                    <a:gd name="T4" fmla="*/ 0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43" y="0"/>
                        <a:pt x="55" y="13"/>
                        <a:pt x="55" y="28"/>
                      </a:cubicBezTo>
                      <a:cubicBezTo>
                        <a:pt x="0" y="28"/>
                        <a:pt x="0" y="28"/>
                        <a:pt x="0" y="28"/>
                      </a:cubicBezTo>
                      <a:cubicBezTo>
                        <a:pt x="0" y="13"/>
                        <a:pt x="12" y="0"/>
                        <a:pt x="28" y="0"/>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304" name="Freeform 122">
                  <a:extLst>
                    <a:ext uri="{FF2B5EF4-FFF2-40B4-BE49-F238E27FC236}">
                      <a16:creationId xmlns:a16="http://schemas.microsoft.com/office/drawing/2014/main" id="{CBD2471D-2716-48F7-9E45-CEE8ADF544B8}"/>
                    </a:ext>
                  </a:extLst>
                </p:cNvPr>
                <p:cNvSpPr>
                  <a:spLocks/>
                </p:cNvSpPr>
                <p:nvPr/>
              </p:nvSpPr>
              <p:spPr bwMode="auto">
                <a:xfrm>
                  <a:off x="6483844" y="3929030"/>
                  <a:ext cx="34925" cy="41275"/>
                </a:xfrm>
                <a:custGeom>
                  <a:avLst/>
                  <a:gdLst>
                    <a:gd name="T0" fmla="*/ 0 w 30"/>
                    <a:gd name="T1" fmla="*/ 0 h 34"/>
                    <a:gd name="T2" fmla="*/ 0 w 30"/>
                    <a:gd name="T3" fmla="*/ 18 h 34"/>
                    <a:gd name="T4" fmla="*/ 15 w 30"/>
                    <a:gd name="T5" fmla="*/ 34 h 34"/>
                    <a:gd name="T6" fmla="*/ 30 w 30"/>
                    <a:gd name="T7" fmla="*/ 18 h 34"/>
                    <a:gd name="T8" fmla="*/ 30 w 30"/>
                    <a:gd name="T9" fmla="*/ 0 h 34"/>
                    <a:gd name="T10" fmla="*/ 0 w 30"/>
                    <a:gd name="T11" fmla="*/ 0 h 34"/>
                  </a:gdLst>
                  <a:ahLst/>
                  <a:cxnLst>
                    <a:cxn ang="0">
                      <a:pos x="T0" y="T1"/>
                    </a:cxn>
                    <a:cxn ang="0">
                      <a:pos x="T2" y="T3"/>
                    </a:cxn>
                    <a:cxn ang="0">
                      <a:pos x="T4" y="T5"/>
                    </a:cxn>
                    <a:cxn ang="0">
                      <a:pos x="T6" y="T7"/>
                    </a:cxn>
                    <a:cxn ang="0">
                      <a:pos x="T8" y="T9"/>
                    </a:cxn>
                    <a:cxn ang="0">
                      <a:pos x="T10" y="T11"/>
                    </a:cxn>
                  </a:cxnLst>
                  <a:rect l="0" t="0" r="r" b="b"/>
                  <a:pathLst>
                    <a:path w="30" h="34">
                      <a:moveTo>
                        <a:pt x="0" y="0"/>
                      </a:moveTo>
                      <a:cubicBezTo>
                        <a:pt x="0" y="18"/>
                        <a:pt x="0" y="18"/>
                        <a:pt x="0" y="18"/>
                      </a:cubicBezTo>
                      <a:cubicBezTo>
                        <a:pt x="0" y="27"/>
                        <a:pt x="7" y="34"/>
                        <a:pt x="15" y="34"/>
                      </a:cubicBezTo>
                      <a:cubicBezTo>
                        <a:pt x="23" y="34"/>
                        <a:pt x="30" y="27"/>
                        <a:pt x="30" y="18"/>
                      </a:cubicBezTo>
                      <a:cubicBezTo>
                        <a:pt x="30" y="0"/>
                        <a:pt x="30" y="0"/>
                        <a:pt x="30" y="0"/>
                      </a:cubicBezTo>
                      <a:lnTo>
                        <a:pt x="0" y="0"/>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305" name="Freeform 125">
                  <a:extLst>
                    <a:ext uri="{FF2B5EF4-FFF2-40B4-BE49-F238E27FC236}">
                      <a16:creationId xmlns:a16="http://schemas.microsoft.com/office/drawing/2014/main" id="{206E3969-094F-4D73-86B4-84D2B6986544}"/>
                    </a:ext>
                  </a:extLst>
                </p:cNvPr>
                <p:cNvSpPr>
                  <a:spLocks/>
                </p:cNvSpPr>
                <p:nvPr/>
              </p:nvSpPr>
              <p:spPr bwMode="auto">
                <a:xfrm>
                  <a:off x="6199681" y="3611530"/>
                  <a:ext cx="255588" cy="396875"/>
                </a:xfrm>
                <a:custGeom>
                  <a:avLst/>
                  <a:gdLst>
                    <a:gd name="T0" fmla="*/ 103 w 161"/>
                    <a:gd name="T1" fmla="*/ 0 h 250"/>
                    <a:gd name="T2" fmla="*/ 80 w 161"/>
                    <a:gd name="T3" fmla="*/ 181 h 250"/>
                    <a:gd name="T4" fmla="*/ 57 w 161"/>
                    <a:gd name="T5" fmla="*/ 0 h 250"/>
                    <a:gd name="T6" fmla="*/ 0 w 161"/>
                    <a:gd name="T7" fmla="*/ 6 h 250"/>
                    <a:gd name="T8" fmla="*/ 12 w 161"/>
                    <a:gd name="T9" fmla="*/ 250 h 250"/>
                    <a:gd name="T10" fmla="*/ 149 w 161"/>
                    <a:gd name="T11" fmla="*/ 250 h 250"/>
                    <a:gd name="T12" fmla="*/ 161 w 161"/>
                    <a:gd name="T13" fmla="*/ 6 h 250"/>
                    <a:gd name="T14" fmla="*/ 103 w 161"/>
                    <a:gd name="T15" fmla="*/ 0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50">
                      <a:moveTo>
                        <a:pt x="103" y="0"/>
                      </a:moveTo>
                      <a:lnTo>
                        <a:pt x="80" y="181"/>
                      </a:lnTo>
                      <a:lnTo>
                        <a:pt x="57" y="0"/>
                      </a:lnTo>
                      <a:lnTo>
                        <a:pt x="0" y="6"/>
                      </a:lnTo>
                      <a:lnTo>
                        <a:pt x="12" y="250"/>
                      </a:lnTo>
                      <a:lnTo>
                        <a:pt x="149" y="250"/>
                      </a:lnTo>
                      <a:lnTo>
                        <a:pt x="161" y="6"/>
                      </a:lnTo>
                      <a:lnTo>
                        <a:pt x="10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306" name="Freeform 126">
                  <a:extLst>
                    <a:ext uri="{FF2B5EF4-FFF2-40B4-BE49-F238E27FC236}">
                      <a16:creationId xmlns:a16="http://schemas.microsoft.com/office/drawing/2014/main" id="{4A0BB53B-6CFB-4A1B-98C3-D7217FF1A2CE}"/>
                    </a:ext>
                  </a:extLst>
                </p:cNvPr>
                <p:cNvSpPr>
                  <a:spLocks/>
                </p:cNvSpPr>
                <p:nvPr/>
              </p:nvSpPr>
              <p:spPr bwMode="auto">
                <a:xfrm>
                  <a:off x="6387006" y="34686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307" name="Freeform 127">
                  <a:extLst>
                    <a:ext uri="{FF2B5EF4-FFF2-40B4-BE49-F238E27FC236}">
                      <a16:creationId xmlns:a16="http://schemas.microsoft.com/office/drawing/2014/main" id="{EF5182C1-4EF1-422D-B754-3763326F6D4E}"/>
                    </a:ext>
                  </a:extLst>
                </p:cNvPr>
                <p:cNvSpPr>
                  <a:spLocks/>
                </p:cNvSpPr>
                <p:nvPr/>
              </p:nvSpPr>
              <p:spPr bwMode="auto">
                <a:xfrm>
                  <a:off x="6385419"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308" name="Freeform 128">
                  <a:extLst>
                    <a:ext uri="{FF2B5EF4-FFF2-40B4-BE49-F238E27FC236}">
                      <a16:creationId xmlns:a16="http://schemas.microsoft.com/office/drawing/2014/main" id="{8D8FD136-C83A-4CAE-8D2D-01A1C980DAC9}"/>
                    </a:ext>
                  </a:extLst>
                </p:cNvPr>
                <p:cNvSpPr>
                  <a:spLocks/>
                </p:cNvSpPr>
                <p:nvPr/>
              </p:nvSpPr>
              <p:spPr bwMode="auto">
                <a:xfrm>
                  <a:off x="63822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309" name="Freeform 129">
                  <a:extLst>
                    <a:ext uri="{FF2B5EF4-FFF2-40B4-BE49-F238E27FC236}">
                      <a16:creationId xmlns:a16="http://schemas.microsoft.com/office/drawing/2014/main" id="{2A434C00-A629-48FE-9F91-8520118D232E}"/>
                    </a:ext>
                  </a:extLst>
                </p:cNvPr>
                <p:cNvSpPr>
                  <a:spLocks/>
                </p:cNvSpPr>
                <p:nvPr/>
              </p:nvSpPr>
              <p:spPr bwMode="auto">
                <a:xfrm>
                  <a:off x="6383831" y="34638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310" name="Freeform 130">
                  <a:extLst>
                    <a:ext uri="{FF2B5EF4-FFF2-40B4-BE49-F238E27FC236}">
                      <a16:creationId xmlns:a16="http://schemas.microsoft.com/office/drawing/2014/main" id="{67713A60-A7D9-47EB-91DD-509CF5A8BBB8}"/>
                    </a:ext>
                  </a:extLst>
                </p:cNvPr>
                <p:cNvSpPr>
                  <a:spLocks/>
                </p:cNvSpPr>
                <p:nvPr/>
              </p:nvSpPr>
              <p:spPr bwMode="auto">
                <a:xfrm>
                  <a:off x="62679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311" name="Freeform 131">
                  <a:extLst>
                    <a:ext uri="{FF2B5EF4-FFF2-40B4-BE49-F238E27FC236}">
                      <a16:creationId xmlns:a16="http://schemas.microsoft.com/office/drawing/2014/main" id="{6A2A2111-AB11-4A1B-A284-ECA38950DB0C}"/>
                    </a:ext>
                  </a:extLst>
                </p:cNvPr>
                <p:cNvSpPr>
                  <a:spLocks/>
                </p:cNvSpPr>
                <p:nvPr/>
              </p:nvSpPr>
              <p:spPr bwMode="auto">
                <a:xfrm>
                  <a:off x="6387006" y="3471830"/>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312" name="Freeform 132">
                  <a:extLst>
                    <a:ext uri="{FF2B5EF4-FFF2-40B4-BE49-F238E27FC236}">
                      <a16:creationId xmlns:a16="http://schemas.microsoft.com/office/drawing/2014/main" id="{59202322-F6DD-43D4-94CD-40EF1EE987F9}"/>
                    </a:ext>
                  </a:extLst>
                </p:cNvPr>
                <p:cNvSpPr>
                  <a:spLocks/>
                </p:cNvSpPr>
                <p:nvPr/>
              </p:nvSpPr>
              <p:spPr bwMode="auto">
                <a:xfrm>
                  <a:off x="6387006" y="3475005"/>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313" name="Freeform 133">
                  <a:extLst>
                    <a:ext uri="{FF2B5EF4-FFF2-40B4-BE49-F238E27FC236}">
                      <a16:creationId xmlns:a16="http://schemas.microsoft.com/office/drawing/2014/main" id="{7800DE8A-F54D-4485-9749-692E885F7B85}"/>
                    </a:ext>
                  </a:extLst>
                </p:cNvPr>
                <p:cNvSpPr>
                  <a:spLocks/>
                </p:cNvSpPr>
                <p:nvPr/>
              </p:nvSpPr>
              <p:spPr bwMode="auto">
                <a:xfrm>
                  <a:off x="6382244" y="34591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314" name="Freeform 134">
                  <a:extLst>
                    <a:ext uri="{FF2B5EF4-FFF2-40B4-BE49-F238E27FC236}">
                      <a16:creationId xmlns:a16="http://schemas.microsoft.com/office/drawing/2014/main" id="{E816078B-CA0D-49EC-B985-9DBFD9CEEA22}"/>
                    </a:ext>
                  </a:extLst>
                </p:cNvPr>
                <p:cNvSpPr>
                  <a:spLocks/>
                </p:cNvSpPr>
                <p:nvPr/>
              </p:nvSpPr>
              <p:spPr bwMode="auto">
                <a:xfrm>
                  <a:off x="6264769" y="34734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315" name="Freeform 135">
                  <a:extLst>
                    <a:ext uri="{FF2B5EF4-FFF2-40B4-BE49-F238E27FC236}">
                      <a16:creationId xmlns:a16="http://schemas.microsoft.com/office/drawing/2014/main" id="{EADA917E-730C-46A2-8351-3E78CDC536DA}"/>
                    </a:ext>
                  </a:extLst>
                </p:cNvPr>
                <p:cNvSpPr>
                  <a:spLocks/>
                </p:cNvSpPr>
                <p:nvPr/>
              </p:nvSpPr>
              <p:spPr bwMode="auto">
                <a:xfrm>
                  <a:off x="6266356"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316" name="Freeform 136">
                  <a:extLst>
                    <a:ext uri="{FF2B5EF4-FFF2-40B4-BE49-F238E27FC236}">
                      <a16:creationId xmlns:a16="http://schemas.microsoft.com/office/drawing/2014/main" id="{6CE4F378-5A6C-48DD-BC8E-B9851DAB1591}"/>
                    </a:ext>
                  </a:extLst>
                </p:cNvPr>
                <p:cNvSpPr>
                  <a:spLocks/>
                </p:cNvSpPr>
                <p:nvPr/>
              </p:nvSpPr>
              <p:spPr bwMode="auto">
                <a:xfrm>
                  <a:off x="6266356" y="34654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317" name="Freeform 137">
                  <a:extLst>
                    <a:ext uri="{FF2B5EF4-FFF2-40B4-BE49-F238E27FC236}">
                      <a16:creationId xmlns:a16="http://schemas.microsoft.com/office/drawing/2014/main" id="{128C0DA1-D7E5-4295-916F-8AE462A0D69A}"/>
                    </a:ext>
                  </a:extLst>
                </p:cNvPr>
                <p:cNvSpPr>
                  <a:spLocks/>
                </p:cNvSpPr>
                <p:nvPr/>
              </p:nvSpPr>
              <p:spPr bwMode="auto">
                <a:xfrm>
                  <a:off x="6264769" y="3470242"/>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318" name="Freeform 138">
                  <a:extLst>
                    <a:ext uri="{FF2B5EF4-FFF2-40B4-BE49-F238E27FC236}">
                      <a16:creationId xmlns:a16="http://schemas.microsoft.com/office/drawing/2014/main" id="{BBA47EAF-72D1-41DC-A625-730AD7DB4A0D}"/>
                    </a:ext>
                  </a:extLst>
                </p:cNvPr>
                <p:cNvSpPr>
                  <a:spLocks/>
                </p:cNvSpPr>
                <p:nvPr/>
              </p:nvSpPr>
              <p:spPr bwMode="auto">
                <a:xfrm>
                  <a:off x="6253656" y="3455955"/>
                  <a:ext cx="142875" cy="173038"/>
                </a:xfrm>
                <a:custGeom>
                  <a:avLst/>
                  <a:gdLst>
                    <a:gd name="T0" fmla="*/ 115 w 120"/>
                    <a:gd name="T1" fmla="*/ 26 h 145"/>
                    <a:gd name="T2" fmla="*/ 111 w 120"/>
                    <a:gd name="T3" fmla="*/ 25 h 145"/>
                    <a:gd name="T4" fmla="*/ 111 w 120"/>
                    <a:gd name="T5" fmla="*/ 18 h 145"/>
                    <a:gd name="T6" fmla="*/ 111 w 120"/>
                    <a:gd name="T7" fmla="*/ 16 h 145"/>
                    <a:gd name="T8" fmla="*/ 111 w 120"/>
                    <a:gd name="T9" fmla="*/ 15 h 145"/>
                    <a:gd name="T10" fmla="*/ 111 w 120"/>
                    <a:gd name="T11" fmla="*/ 13 h 145"/>
                    <a:gd name="T12" fmla="*/ 111 w 120"/>
                    <a:gd name="T13" fmla="*/ 12 h 145"/>
                    <a:gd name="T14" fmla="*/ 111 w 120"/>
                    <a:gd name="T15" fmla="*/ 11 h 145"/>
                    <a:gd name="T16" fmla="*/ 110 w 120"/>
                    <a:gd name="T17" fmla="*/ 10 h 145"/>
                    <a:gd name="T18" fmla="*/ 110 w 120"/>
                    <a:gd name="T19" fmla="*/ 10 h 145"/>
                    <a:gd name="T20" fmla="*/ 109 w 120"/>
                    <a:gd name="T21" fmla="*/ 7 h 145"/>
                    <a:gd name="T22" fmla="*/ 109 w 120"/>
                    <a:gd name="T23" fmla="*/ 7 h 145"/>
                    <a:gd name="T24" fmla="*/ 108 w 120"/>
                    <a:gd name="T25" fmla="*/ 5 h 145"/>
                    <a:gd name="T26" fmla="*/ 108 w 120"/>
                    <a:gd name="T27" fmla="*/ 5 h 145"/>
                    <a:gd name="T28" fmla="*/ 107 w 120"/>
                    <a:gd name="T29" fmla="*/ 3 h 145"/>
                    <a:gd name="T30" fmla="*/ 107 w 120"/>
                    <a:gd name="T31" fmla="*/ 3 h 145"/>
                    <a:gd name="T32" fmla="*/ 97 w 120"/>
                    <a:gd name="T33" fmla="*/ 5 h 145"/>
                    <a:gd name="T34" fmla="*/ 81 w 120"/>
                    <a:gd name="T35" fmla="*/ 0 h 145"/>
                    <a:gd name="T36" fmla="*/ 49 w 120"/>
                    <a:gd name="T37" fmla="*/ 5 h 145"/>
                    <a:gd name="T38" fmla="*/ 17 w 120"/>
                    <a:gd name="T39" fmla="*/ 0 h 145"/>
                    <a:gd name="T40" fmla="*/ 12 w 120"/>
                    <a:gd name="T41" fmla="*/ 6 h 145"/>
                    <a:gd name="T42" fmla="*/ 12 w 120"/>
                    <a:gd name="T43" fmla="*/ 6 h 145"/>
                    <a:gd name="T44" fmla="*/ 11 w 120"/>
                    <a:gd name="T45" fmla="*/ 8 h 145"/>
                    <a:gd name="T46" fmla="*/ 11 w 120"/>
                    <a:gd name="T47" fmla="*/ 8 h 145"/>
                    <a:gd name="T48" fmla="*/ 10 w 120"/>
                    <a:gd name="T49" fmla="*/ 10 h 145"/>
                    <a:gd name="T50" fmla="*/ 10 w 120"/>
                    <a:gd name="T51" fmla="*/ 10 h 145"/>
                    <a:gd name="T52" fmla="*/ 9 w 120"/>
                    <a:gd name="T53" fmla="*/ 12 h 145"/>
                    <a:gd name="T54" fmla="*/ 9 w 120"/>
                    <a:gd name="T55" fmla="*/ 13 h 145"/>
                    <a:gd name="T56" fmla="*/ 9 w 120"/>
                    <a:gd name="T57" fmla="*/ 15 h 145"/>
                    <a:gd name="T58" fmla="*/ 9 w 120"/>
                    <a:gd name="T59" fmla="*/ 15 h 145"/>
                    <a:gd name="T60" fmla="*/ 9 w 120"/>
                    <a:gd name="T61" fmla="*/ 18 h 145"/>
                    <a:gd name="T62" fmla="*/ 9 w 120"/>
                    <a:gd name="T63" fmla="*/ 25 h 145"/>
                    <a:gd name="T64" fmla="*/ 7 w 120"/>
                    <a:gd name="T65" fmla="*/ 25 h 145"/>
                    <a:gd name="T66" fmla="*/ 0 w 120"/>
                    <a:gd name="T67" fmla="*/ 34 h 145"/>
                    <a:gd name="T68" fmla="*/ 0 w 120"/>
                    <a:gd name="T69" fmla="*/ 53 h 145"/>
                    <a:gd name="T70" fmla="*/ 9 w 120"/>
                    <a:gd name="T71" fmla="*/ 62 h 145"/>
                    <a:gd name="T72" fmla="*/ 17 w 120"/>
                    <a:gd name="T73" fmla="*/ 82 h 145"/>
                    <a:gd name="T74" fmla="*/ 35 w 120"/>
                    <a:gd name="T75" fmla="*/ 106 h 145"/>
                    <a:gd name="T76" fmla="*/ 39 w 120"/>
                    <a:gd name="T77" fmla="*/ 130 h 145"/>
                    <a:gd name="T78" fmla="*/ 61 w 120"/>
                    <a:gd name="T79" fmla="*/ 145 h 145"/>
                    <a:gd name="T80" fmla="*/ 83 w 120"/>
                    <a:gd name="T81" fmla="*/ 130 h 145"/>
                    <a:gd name="T82" fmla="*/ 87 w 120"/>
                    <a:gd name="T83" fmla="*/ 106 h 145"/>
                    <a:gd name="T84" fmla="*/ 103 w 120"/>
                    <a:gd name="T85" fmla="*/ 82 h 145"/>
                    <a:gd name="T86" fmla="*/ 111 w 120"/>
                    <a:gd name="T87" fmla="*/ 62 h 145"/>
                    <a:gd name="T88" fmla="*/ 120 w 120"/>
                    <a:gd name="T89" fmla="*/ 53 h 145"/>
                    <a:gd name="T90" fmla="*/ 120 w 120"/>
                    <a:gd name="T91" fmla="*/ 34 h 145"/>
                    <a:gd name="T92" fmla="*/ 115 w 120"/>
                    <a:gd name="T93" fmla="*/ 2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45">
                      <a:moveTo>
                        <a:pt x="115" y="26"/>
                      </a:moveTo>
                      <a:cubicBezTo>
                        <a:pt x="114" y="25"/>
                        <a:pt x="113" y="25"/>
                        <a:pt x="111" y="25"/>
                      </a:cubicBezTo>
                      <a:cubicBezTo>
                        <a:pt x="111" y="18"/>
                        <a:pt x="111" y="18"/>
                        <a:pt x="111" y="18"/>
                      </a:cubicBezTo>
                      <a:cubicBezTo>
                        <a:pt x="111" y="17"/>
                        <a:pt x="111" y="16"/>
                        <a:pt x="111" y="16"/>
                      </a:cubicBezTo>
                      <a:cubicBezTo>
                        <a:pt x="111" y="15"/>
                        <a:pt x="111" y="15"/>
                        <a:pt x="111" y="15"/>
                      </a:cubicBezTo>
                      <a:cubicBezTo>
                        <a:pt x="111" y="14"/>
                        <a:pt x="111" y="14"/>
                        <a:pt x="111" y="13"/>
                      </a:cubicBezTo>
                      <a:cubicBezTo>
                        <a:pt x="111" y="13"/>
                        <a:pt x="111" y="13"/>
                        <a:pt x="111" y="12"/>
                      </a:cubicBezTo>
                      <a:cubicBezTo>
                        <a:pt x="111" y="12"/>
                        <a:pt x="111" y="12"/>
                        <a:pt x="111" y="11"/>
                      </a:cubicBezTo>
                      <a:cubicBezTo>
                        <a:pt x="110" y="11"/>
                        <a:pt x="110" y="11"/>
                        <a:pt x="110" y="10"/>
                      </a:cubicBezTo>
                      <a:cubicBezTo>
                        <a:pt x="110" y="10"/>
                        <a:pt x="110" y="10"/>
                        <a:pt x="110" y="10"/>
                      </a:cubicBezTo>
                      <a:cubicBezTo>
                        <a:pt x="110" y="9"/>
                        <a:pt x="109" y="8"/>
                        <a:pt x="109" y="7"/>
                      </a:cubicBezTo>
                      <a:cubicBezTo>
                        <a:pt x="109" y="7"/>
                        <a:pt x="109" y="7"/>
                        <a:pt x="109" y="7"/>
                      </a:cubicBezTo>
                      <a:cubicBezTo>
                        <a:pt x="108" y="6"/>
                        <a:pt x="108" y="6"/>
                        <a:pt x="108" y="5"/>
                      </a:cubicBezTo>
                      <a:cubicBezTo>
                        <a:pt x="108" y="5"/>
                        <a:pt x="108" y="5"/>
                        <a:pt x="108" y="5"/>
                      </a:cubicBezTo>
                      <a:cubicBezTo>
                        <a:pt x="107" y="4"/>
                        <a:pt x="107" y="4"/>
                        <a:pt x="107" y="3"/>
                      </a:cubicBezTo>
                      <a:cubicBezTo>
                        <a:pt x="107" y="3"/>
                        <a:pt x="107" y="3"/>
                        <a:pt x="107" y="3"/>
                      </a:cubicBezTo>
                      <a:cubicBezTo>
                        <a:pt x="104" y="4"/>
                        <a:pt x="101" y="5"/>
                        <a:pt x="97" y="5"/>
                      </a:cubicBezTo>
                      <a:cubicBezTo>
                        <a:pt x="90" y="5"/>
                        <a:pt x="84" y="3"/>
                        <a:pt x="81" y="0"/>
                      </a:cubicBezTo>
                      <a:cubicBezTo>
                        <a:pt x="73" y="3"/>
                        <a:pt x="62" y="5"/>
                        <a:pt x="49" y="5"/>
                      </a:cubicBezTo>
                      <a:cubicBezTo>
                        <a:pt x="36" y="5"/>
                        <a:pt x="24" y="3"/>
                        <a:pt x="17" y="0"/>
                      </a:cubicBezTo>
                      <a:cubicBezTo>
                        <a:pt x="15" y="2"/>
                        <a:pt x="13" y="3"/>
                        <a:pt x="12" y="6"/>
                      </a:cubicBezTo>
                      <a:cubicBezTo>
                        <a:pt x="12" y="6"/>
                        <a:pt x="12" y="6"/>
                        <a:pt x="12" y="6"/>
                      </a:cubicBezTo>
                      <a:cubicBezTo>
                        <a:pt x="12" y="6"/>
                        <a:pt x="11" y="7"/>
                        <a:pt x="11" y="8"/>
                      </a:cubicBezTo>
                      <a:cubicBezTo>
                        <a:pt x="11" y="8"/>
                        <a:pt x="11" y="8"/>
                        <a:pt x="11" y="8"/>
                      </a:cubicBezTo>
                      <a:cubicBezTo>
                        <a:pt x="11" y="9"/>
                        <a:pt x="10" y="9"/>
                        <a:pt x="10" y="10"/>
                      </a:cubicBezTo>
                      <a:cubicBezTo>
                        <a:pt x="10" y="10"/>
                        <a:pt x="10" y="10"/>
                        <a:pt x="10" y="10"/>
                      </a:cubicBezTo>
                      <a:cubicBezTo>
                        <a:pt x="10" y="11"/>
                        <a:pt x="10" y="12"/>
                        <a:pt x="9" y="12"/>
                      </a:cubicBezTo>
                      <a:cubicBezTo>
                        <a:pt x="9" y="12"/>
                        <a:pt x="9" y="13"/>
                        <a:pt x="9" y="13"/>
                      </a:cubicBezTo>
                      <a:cubicBezTo>
                        <a:pt x="9" y="13"/>
                        <a:pt x="9" y="14"/>
                        <a:pt x="9" y="15"/>
                      </a:cubicBezTo>
                      <a:cubicBezTo>
                        <a:pt x="9" y="15"/>
                        <a:pt x="9" y="15"/>
                        <a:pt x="9" y="15"/>
                      </a:cubicBezTo>
                      <a:cubicBezTo>
                        <a:pt x="9" y="16"/>
                        <a:pt x="9" y="17"/>
                        <a:pt x="9" y="18"/>
                      </a:cubicBezTo>
                      <a:cubicBezTo>
                        <a:pt x="9" y="25"/>
                        <a:pt x="9" y="25"/>
                        <a:pt x="9" y="25"/>
                      </a:cubicBezTo>
                      <a:cubicBezTo>
                        <a:pt x="8" y="25"/>
                        <a:pt x="8" y="25"/>
                        <a:pt x="7" y="25"/>
                      </a:cubicBezTo>
                      <a:cubicBezTo>
                        <a:pt x="3" y="26"/>
                        <a:pt x="0" y="30"/>
                        <a:pt x="0" y="34"/>
                      </a:cubicBezTo>
                      <a:cubicBezTo>
                        <a:pt x="0" y="53"/>
                        <a:pt x="0" y="53"/>
                        <a:pt x="0" y="53"/>
                      </a:cubicBezTo>
                      <a:cubicBezTo>
                        <a:pt x="0" y="58"/>
                        <a:pt x="4" y="62"/>
                        <a:pt x="9" y="62"/>
                      </a:cubicBezTo>
                      <a:cubicBezTo>
                        <a:pt x="17" y="82"/>
                        <a:pt x="17" y="82"/>
                        <a:pt x="17" y="82"/>
                      </a:cubicBezTo>
                      <a:cubicBezTo>
                        <a:pt x="21" y="95"/>
                        <a:pt x="26" y="104"/>
                        <a:pt x="35" y="106"/>
                      </a:cubicBezTo>
                      <a:cubicBezTo>
                        <a:pt x="39" y="130"/>
                        <a:pt x="39" y="130"/>
                        <a:pt x="39" y="130"/>
                      </a:cubicBezTo>
                      <a:cubicBezTo>
                        <a:pt x="61" y="145"/>
                        <a:pt x="61" y="145"/>
                        <a:pt x="61" y="145"/>
                      </a:cubicBezTo>
                      <a:cubicBezTo>
                        <a:pt x="83" y="130"/>
                        <a:pt x="83" y="130"/>
                        <a:pt x="83" y="130"/>
                      </a:cubicBezTo>
                      <a:cubicBezTo>
                        <a:pt x="87" y="106"/>
                        <a:pt x="87" y="106"/>
                        <a:pt x="87" y="106"/>
                      </a:cubicBezTo>
                      <a:cubicBezTo>
                        <a:pt x="94" y="103"/>
                        <a:pt x="98" y="95"/>
                        <a:pt x="103" y="82"/>
                      </a:cubicBezTo>
                      <a:cubicBezTo>
                        <a:pt x="111" y="62"/>
                        <a:pt x="111" y="62"/>
                        <a:pt x="111" y="62"/>
                      </a:cubicBezTo>
                      <a:cubicBezTo>
                        <a:pt x="116" y="62"/>
                        <a:pt x="120" y="58"/>
                        <a:pt x="120" y="53"/>
                      </a:cubicBezTo>
                      <a:cubicBezTo>
                        <a:pt x="120" y="34"/>
                        <a:pt x="120" y="34"/>
                        <a:pt x="120" y="34"/>
                      </a:cubicBezTo>
                      <a:cubicBezTo>
                        <a:pt x="120" y="30"/>
                        <a:pt x="118" y="27"/>
                        <a:pt x="115" y="26"/>
                      </a:cubicBez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319" name="Freeform 139">
                  <a:extLst>
                    <a:ext uri="{FF2B5EF4-FFF2-40B4-BE49-F238E27FC236}">
                      <a16:creationId xmlns:a16="http://schemas.microsoft.com/office/drawing/2014/main" id="{C62A1E8F-FB89-47B7-894C-1D6B52EB07FF}"/>
                    </a:ext>
                  </a:extLst>
                </p:cNvPr>
                <p:cNvSpPr>
                  <a:spLocks/>
                </p:cNvSpPr>
                <p:nvPr/>
              </p:nvSpPr>
              <p:spPr bwMode="auto">
                <a:xfrm>
                  <a:off x="6218731" y="4008405"/>
                  <a:ext cx="217488" cy="238125"/>
                </a:xfrm>
                <a:custGeom>
                  <a:avLst/>
                  <a:gdLst>
                    <a:gd name="T0" fmla="*/ 131 w 137"/>
                    <a:gd name="T1" fmla="*/ 150 h 150"/>
                    <a:gd name="T2" fmla="*/ 6 w 137"/>
                    <a:gd name="T3" fmla="*/ 150 h 150"/>
                    <a:gd name="T4" fmla="*/ 0 w 137"/>
                    <a:gd name="T5" fmla="*/ 0 h 150"/>
                    <a:gd name="T6" fmla="*/ 137 w 137"/>
                    <a:gd name="T7" fmla="*/ 0 h 150"/>
                    <a:gd name="T8" fmla="*/ 131 w 137"/>
                    <a:gd name="T9" fmla="*/ 150 h 150"/>
                  </a:gdLst>
                  <a:ahLst/>
                  <a:cxnLst>
                    <a:cxn ang="0">
                      <a:pos x="T0" y="T1"/>
                    </a:cxn>
                    <a:cxn ang="0">
                      <a:pos x="T2" y="T3"/>
                    </a:cxn>
                    <a:cxn ang="0">
                      <a:pos x="T4" y="T5"/>
                    </a:cxn>
                    <a:cxn ang="0">
                      <a:pos x="T6" y="T7"/>
                    </a:cxn>
                    <a:cxn ang="0">
                      <a:pos x="T8" y="T9"/>
                    </a:cxn>
                  </a:cxnLst>
                  <a:rect l="0" t="0" r="r" b="b"/>
                  <a:pathLst>
                    <a:path w="137" h="150">
                      <a:moveTo>
                        <a:pt x="131" y="150"/>
                      </a:moveTo>
                      <a:lnTo>
                        <a:pt x="6" y="150"/>
                      </a:lnTo>
                      <a:lnTo>
                        <a:pt x="0" y="0"/>
                      </a:lnTo>
                      <a:lnTo>
                        <a:pt x="137" y="0"/>
                      </a:lnTo>
                      <a:lnTo>
                        <a:pt x="131" y="15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B4009E"/>
                    </a:solidFill>
                    <a:cs typeface="+mn-cs"/>
                  </a:endParaRPr>
                </a:p>
              </p:txBody>
            </p:sp>
            <p:sp>
              <p:nvSpPr>
                <p:cNvPr id="320" name="Oval 170">
                  <a:extLst>
                    <a:ext uri="{FF2B5EF4-FFF2-40B4-BE49-F238E27FC236}">
                      <a16:creationId xmlns:a16="http://schemas.microsoft.com/office/drawing/2014/main" id="{779BFAC3-F54F-44B7-A91C-8F20C14CDD2E}"/>
                    </a:ext>
                  </a:extLst>
                </p:cNvPr>
                <p:cNvSpPr>
                  <a:spLocks noChangeArrowheads="1"/>
                </p:cNvSpPr>
                <p:nvPr/>
              </p:nvSpPr>
              <p:spPr bwMode="auto">
                <a:xfrm>
                  <a:off x="6263181" y="3486117"/>
                  <a:ext cx="3175" cy="31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sp>
              <p:nvSpPr>
                <p:cNvPr id="321" name="Oval 171">
                  <a:extLst>
                    <a:ext uri="{FF2B5EF4-FFF2-40B4-BE49-F238E27FC236}">
                      <a16:creationId xmlns:a16="http://schemas.microsoft.com/office/drawing/2014/main" id="{66A05618-E0AD-4A50-9F9D-B650196B3691}"/>
                    </a:ext>
                  </a:extLst>
                </p:cNvPr>
                <p:cNvSpPr>
                  <a:spLocks noChangeArrowheads="1"/>
                </p:cNvSpPr>
                <p:nvPr/>
              </p:nvSpPr>
              <p:spPr bwMode="auto">
                <a:xfrm>
                  <a:off x="6385419" y="3486117"/>
                  <a:ext cx="4763" cy="31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537" fontAlgn="auto">
                    <a:spcBef>
                      <a:spcPts val="0"/>
                    </a:spcBef>
                    <a:spcAft>
                      <a:spcPts val="0"/>
                    </a:spcAft>
                    <a:defRPr/>
                  </a:pPr>
                  <a:endParaRPr lang="en-US" sz="1350" b="0" dirty="0">
                    <a:solidFill>
                      <a:srgbClr val="FFFFFF"/>
                    </a:solidFill>
                    <a:cs typeface="+mn-cs"/>
                  </a:endParaRPr>
                </a:p>
              </p:txBody>
            </p:sp>
          </p:grpSp>
        </p:grpSp>
      </p:grpSp>
      <p:grpSp>
        <p:nvGrpSpPr>
          <p:cNvPr id="322" name="Group 321">
            <a:extLst>
              <a:ext uri="{FF2B5EF4-FFF2-40B4-BE49-F238E27FC236}">
                <a16:creationId xmlns:a16="http://schemas.microsoft.com/office/drawing/2014/main" id="{BDE9ECE9-E4B6-43D5-B219-4A4C16FB90C9}"/>
              </a:ext>
            </a:extLst>
          </p:cNvPr>
          <p:cNvGrpSpPr/>
          <p:nvPr/>
        </p:nvGrpSpPr>
        <p:grpSpPr>
          <a:xfrm>
            <a:off x="526502" y="3778832"/>
            <a:ext cx="1903647" cy="626270"/>
            <a:chOff x="8950455" y="380415"/>
            <a:chExt cx="2913486" cy="958491"/>
          </a:xfrm>
          <a:solidFill>
            <a:schemeClr val="bg1"/>
          </a:solidFill>
        </p:grpSpPr>
        <p:sp>
          <p:nvSpPr>
            <p:cNvPr id="323" name="Rectangle 322">
              <a:extLst>
                <a:ext uri="{FF2B5EF4-FFF2-40B4-BE49-F238E27FC236}">
                  <a16:creationId xmlns:a16="http://schemas.microsoft.com/office/drawing/2014/main" id="{87072992-3B2B-4548-80B7-D040B9D40F71}"/>
                </a:ext>
              </a:extLst>
            </p:cNvPr>
            <p:cNvSpPr/>
            <p:nvPr/>
          </p:nvSpPr>
          <p:spPr bwMode="auto">
            <a:xfrm>
              <a:off x="8950455" y="380415"/>
              <a:ext cx="2592394" cy="9584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defTabSz="685537" fontAlgn="auto">
                <a:lnSpc>
                  <a:spcPct val="90000"/>
                </a:lnSpc>
                <a:spcBef>
                  <a:spcPts val="0"/>
                </a:spcBef>
                <a:spcAft>
                  <a:spcPts val="450"/>
                </a:spcAft>
                <a:buSzPct val="90000"/>
                <a:defRPr/>
              </a:pPr>
              <a:r>
                <a:rPr lang="en-US" sz="1200" b="0" dirty="0">
                  <a:solidFill>
                    <a:srgbClr val="0078D7"/>
                  </a:solidFill>
                  <a:latin typeface="Arial" panose="020B0604020202020204" pitchFamily="34" charset="0"/>
                  <a:cs typeface="Arial" panose="020B0604020202020204" pitchFamily="34" charset="0"/>
                </a:rPr>
                <a:t>Detect &amp; debug the errors in my apps</a:t>
              </a:r>
            </a:p>
          </p:txBody>
        </p:sp>
        <p:sp>
          <p:nvSpPr>
            <p:cNvPr id="324" name="Right Triangle 323">
              <a:extLst>
                <a:ext uri="{FF2B5EF4-FFF2-40B4-BE49-F238E27FC236}">
                  <a16:creationId xmlns:a16="http://schemas.microsoft.com/office/drawing/2014/main" id="{AA14B7F6-41B3-40D0-B722-BD107DB6F391}"/>
                </a:ext>
              </a:extLst>
            </p:cNvPr>
            <p:cNvSpPr/>
            <p:nvPr/>
          </p:nvSpPr>
          <p:spPr bwMode="auto">
            <a:xfrm rot="10800000" flipH="1">
              <a:off x="11530113" y="914542"/>
              <a:ext cx="333828" cy="333827"/>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Verdana" panose="020B0604030504040204" pitchFamily="34" charset="0"/>
                <a:ea typeface="Verdana" panose="020B0604030504040204" pitchFamily="34" charset="0"/>
                <a:cs typeface="Segoe UI" pitchFamily="34" charset="0"/>
              </a:endParaRPr>
            </a:p>
          </p:txBody>
        </p:sp>
      </p:grpSp>
      <p:grpSp>
        <p:nvGrpSpPr>
          <p:cNvPr id="325" name="Group 324">
            <a:extLst>
              <a:ext uri="{FF2B5EF4-FFF2-40B4-BE49-F238E27FC236}">
                <a16:creationId xmlns:a16="http://schemas.microsoft.com/office/drawing/2014/main" id="{799A6A86-CD06-42DF-8405-E9603E6D40A2}"/>
              </a:ext>
            </a:extLst>
          </p:cNvPr>
          <p:cNvGrpSpPr/>
          <p:nvPr/>
        </p:nvGrpSpPr>
        <p:grpSpPr>
          <a:xfrm>
            <a:off x="743914" y="2749342"/>
            <a:ext cx="2067404" cy="685667"/>
            <a:chOff x="8683483" y="289511"/>
            <a:chExt cx="3164113" cy="1049396"/>
          </a:xfrm>
          <a:solidFill>
            <a:schemeClr val="bg1"/>
          </a:solidFill>
        </p:grpSpPr>
        <p:sp>
          <p:nvSpPr>
            <p:cNvPr id="326" name="Rectangle 325">
              <a:extLst>
                <a:ext uri="{FF2B5EF4-FFF2-40B4-BE49-F238E27FC236}">
                  <a16:creationId xmlns:a16="http://schemas.microsoft.com/office/drawing/2014/main" id="{BF472937-D9E3-41A8-974F-FDE52DE03800}"/>
                </a:ext>
              </a:extLst>
            </p:cNvPr>
            <p:cNvSpPr/>
            <p:nvPr/>
          </p:nvSpPr>
          <p:spPr bwMode="auto">
            <a:xfrm>
              <a:off x="8683483" y="289511"/>
              <a:ext cx="2859365" cy="104939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defTabSz="685537" fontAlgn="auto">
                <a:lnSpc>
                  <a:spcPct val="90000"/>
                </a:lnSpc>
                <a:spcBef>
                  <a:spcPts val="0"/>
                </a:spcBef>
                <a:spcAft>
                  <a:spcPts val="450"/>
                </a:spcAft>
                <a:buSzPct val="90000"/>
                <a:defRPr/>
              </a:pPr>
              <a:r>
                <a:rPr lang="en-US" sz="1200" b="0" dirty="0">
                  <a:solidFill>
                    <a:srgbClr val="0078D7"/>
                  </a:solidFill>
                  <a:latin typeface="Arial" panose="020B0604020202020204" pitchFamily="34" charset="0"/>
                  <a:cs typeface="Arial" panose="020B0604020202020204" pitchFamily="34" charset="0"/>
                </a:rPr>
                <a:t>Understand &amp; optimize performance of my app</a:t>
              </a:r>
            </a:p>
          </p:txBody>
        </p:sp>
        <p:sp>
          <p:nvSpPr>
            <p:cNvPr id="327" name="Right Triangle 326">
              <a:extLst>
                <a:ext uri="{FF2B5EF4-FFF2-40B4-BE49-F238E27FC236}">
                  <a16:creationId xmlns:a16="http://schemas.microsoft.com/office/drawing/2014/main" id="{B3C0FE93-2025-4B84-BB01-4A8CF43681CB}"/>
                </a:ext>
              </a:extLst>
            </p:cNvPr>
            <p:cNvSpPr/>
            <p:nvPr/>
          </p:nvSpPr>
          <p:spPr bwMode="auto">
            <a:xfrm rot="5400000" flipH="1">
              <a:off x="11513768" y="870809"/>
              <a:ext cx="333827" cy="333828"/>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Verdana" panose="020B0604030504040204" pitchFamily="34" charset="0"/>
                <a:ea typeface="Verdana" panose="020B0604030504040204" pitchFamily="34" charset="0"/>
                <a:cs typeface="Segoe UI" pitchFamily="34" charset="0"/>
              </a:endParaRPr>
            </a:p>
          </p:txBody>
        </p:sp>
      </p:grpSp>
      <p:grpSp>
        <p:nvGrpSpPr>
          <p:cNvPr id="328" name="Group 327">
            <a:extLst>
              <a:ext uri="{FF2B5EF4-FFF2-40B4-BE49-F238E27FC236}">
                <a16:creationId xmlns:a16="http://schemas.microsoft.com/office/drawing/2014/main" id="{199FB2C7-C789-4CCC-8333-6A2B1DF3D4B8}"/>
              </a:ext>
            </a:extLst>
          </p:cNvPr>
          <p:cNvGrpSpPr/>
          <p:nvPr/>
        </p:nvGrpSpPr>
        <p:grpSpPr>
          <a:xfrm>
            <a:off x="2946811" y="2047223"/>
            <a:ext cx="2181437" cy="903787"/>
            <a:chOff x="8381155" y="289511"/>
            <a:chExt cx="3338639" cy="1383224"/>
          </a:xfrm>
          <a:solidFill>
            <a:schemeClr val="bg1"/>
          </a:solidFill>
        </p:grpSpPr>
        <p:sp>
          <p:nvSpPr>
            <p:cNvPr id="329" name="Rectangle 328">
              <a:extLst>
                <a:ext uri="{FF2B5EF4-FFF2-40B4-BE49-F238E27FC236}">
                  <a16:creationId xmlns:a16="http://schemas.microsoft.com/office/drawing/2014/main" id="{69D5CC40-16A4-4FEE-A551-CF7A882DAA5B}"/>
                </a:ext>
              </a:extLst>
            </p:cNvPr>
            <p:cNvSpPr/>
            <p:nvPr/>
          </p:nvSpPr>
          <p:spPr bwMode="auto">
            <a:xfrm>
              <a:off x="8381155" y="289511"/>
              <a:ext cx="3338639" cy="104939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defTabSz="685537" fontAlgn="auto">
                <a:lnSpc>
                  <a:spcPct val="90000"/>
                </a:lnSpc>
                <a:spcBef>
                  <a:spcPts val="0"/>
                </a:spcBef>
                <a:spcAft>
                  <a:spcPts val="450"/>
                </a:spcAft>
                <a:buSzPct val="90000"/>
                <a:defRPr/>
              </a:pPr>
              <a:r>
                <a:rPr lang="en-US" sz="1200" b="0" dirty="0">
                  <a:solidFill>
                    <a:srgbClr val="0078D7"/>
                  </a:solidFill>
                  <a:latin typeface="Arial" panose="020B0604020202020204" pitchFamily="34" charset="0"/>
                  <a:cs typeface="Arial" panose="020B0604020202020204" pitchFamily="34" charset="0"/>
                </a:rPr>
                <a:t>Diagnose problems across my app, VMs, networks, and PaaS services</a:t>
              </a:r>
            </a:p>
          </p:txBody>
        </p:sp>
        <p:sp>
          <p:nvSpPr>
            <p:cNvPr id="330" name="Right Triangle 329">
              <a:extLst>
                <a:ext uri="{FF2B5EF4-FFF2-40B4-BE49-F238E27FC236}">
                  <a16:creationId xmlns:a16="http://schemas.microsoft.com/office/drawing/2014/main" id="{6E5029AD-6726-4237-8B4E-68454DEEDE77}"/>
                </a:ext>
              </a:extLst>
            </p:cNvPr>
            <p:cNvSpPr/>
            <p:nvPr/>
          </p:nvSpPr>
          <p:spPr bwMode="auto">
            <a:xfrm rot="16200000" flipH="1">
              <a:off x="9036961" y="1338907"/>
              <a:ext cx="333828" cy="333828"/>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Verdana" panose="020B0604030504040204" pitchFamily="34" charset="0"/>
                <a:ea typeface="Verdana" panose="020B0604030504040204" pitchFamily="34" charset="0"/>
                <a:cs typeface="Segoe UI" pitchFamily="34" charset="0"/>
              </a:endParaRPr>
            </a:p>
          </p:txBody>
        </p:sp>
      </p:grpSp>
      <p:grpSp>
        <p:nvGrpSpPr>
          <p:cNvPr id="331" name="Group 330">
            <a:extLst>
              <a:ext uri="{FF2B5EF4-FFF2-40B4-BE49-F238E27FC236}">
                <a16:creationId xmlns:a16="http://schemas.microsoft.com/office/drawing/2014/main" id="{45AB7F6B-5F59-4AD5-982C-A21905758F6F}"/>
              </a:ext>
            </a:extLst>
          </p:cNvPr>
          <p:cNvGrpSpPr/>
          <p:nvPr/>
        </p:nvGrpSpPr>
        <p:grpSpPr>
          <a:xfrm>
            <a:off x="5301321" y="2184524"/>
            <a:ext cx="2065823" cy="903787"/>
            <a:chOff x="8381155" y="289511"/>
            <a:chExt cx="3161694" cy="1383224"/>
          </a:xfrm>
          <a:solidFill>
            <a:schemeClr val="bg1"/>
          </a:solidFill>
        </p:grpSpPr>
        <p:sp>
          <p:nvSpPr>
            <p:cNvPr id="332" name="Rectangle 331">
              <a:extLst>
                <a:ext uri="{FF2B5EF4-FFF2-40B4-BE49-F238E27FC236}">
                  <a16:creationId xmlns:a16="http://schemas.microsoft.com/office/drawing/2014/main" id="{2F82F68B-B3E6-408D-830E-DC419B70C0B1}"/>
                </a:ext>
              </a:extLst>
            </p:cNvPr>
            <p:cNvSpPr/>
            <p:nvPr/>
          </p:nvSpPr>
          <p:spPr bwMode="auto">
            <a:xfrm>
              <a:off x="8381155" y="289511"/>
              <a:ext cx="3161694" cy="104939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defTabSz="685537" fontAlgn="auto">
                <a:lnSpc>
                  <a:spcPct val="90000"/>
                </a:lnSpc>
                <a:spcBef>
                  <a:spcPts val="0"/>
                </a:spcBef>
                <a:spcAft>
                  <a:spcPts val="450"/>
                </a:spcAft>
                <a:buSzPct val="90000"/>
                <a:defRPr/>
              </a:pPr>
              <a:r>
                <a:rPr lang="en-US" sz="1200" b="0" dirty="0">
                  <a:solidFill>
                    <a:srgbClr val="0078D7"/>
                  </a:solidFill>
                  <a:latin typeface="Arial" panose="020B0604020202020204" pitchFamily="34" charset="0"/>
                  <a:cs typeface="Arial" panose="020B0604020202020204" pitchFamily="34" charset="0"/>
                </a:rPr>
                <a:t>Show exec dashboards of application SLAs &amp; KPIs</a:t>
              </a:r>
            </a:p>
          </p:txBody>
        </p:sp>
        <p:sp>
          <p:nvSpPr>
            <p:cNvPr id="333" name="Right Triangle 332">
              <a:extLst>
                <a:ext uri="{FF2B5EF4-FFF2-40B4-BE49-F238E27FC236}">
                  <a16:creationId xmlns:a16="http://schemas.microsoft.com/office/drawing/2014/main" id="{B1EE6CA7-33CB-4A26-9C3F-9ECF7384199F}"/>
                </a:ext>
              </a:extLst>
            </p:cNvPr>
            <p:cNvSpPr/>
            <p:nvPr/>
          </p:nvSpPr>
          <p:spPr bwMode="auto">
            <a:xfrm rot="5400000">
              <a:off x="8765362" y="1338907"/>
              <a:ext cx="333828" cy="333828"/>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Verdana" panose="020B0604030504040204" pitchFamily="34" charset="0"/>
                <a:ea typeface="Verdana" panose="020B0604030504040204" pitchFamily="34" charset="0"/>
                <a:cs typeface="Segoe UI" pitchFamily="34" charset="0"/>
              </a:endParaRPr>
            </a:p>
          </p:txBody>
        </p:sp>
      </p:grpSp>
      <p:grpSp>
        <p:nvGrpSpPr>
          <p:cNvPr id="334" name="Group 333">
            <a:extLst>
              <a:ext uri="{FF2B5EF4-FFF2-40B4-BE49-F238E27FC236}">
                <a16:creationId xmlns:a16="http://schemas.microsoft.com/office/drawing/2014/main" id="{E678446F-65A3-4A9A-B6AE-166551B0AE71}"/>
              </a:ext>
            </a:extLst>
          </p:cNvPr>
          <p:cNvGrpSpPr/>
          <p:nvPr/>
        </p:nvGrpSpPr>
        <p:grpSpPr>
          <a:xfrm>
            <a:off x="6658652" y="3049799"/>
            <a:ext cx="2220575" cy="698050"/>
            <a:chOff x="8047327" y="270559"/>
            <a:chExt cx="3398538" cy="1068348"/>
          </a:xfrm>
          <a:solidFill>
            <a:schemeClr val="bg1"/>
          </a:solidFill>
        </p:grpSpPr>
        <p:sp>
          <p:nvSpPr>
            <p:cNvPr id="335" name="Rectangle 334">
              <a:extLst>
                <a:ext uri="{FF2B5EF4-FFF2-40B4-BE49-F238E27FC236}">
                  <a16:creationId xmlns:a16="http://schemas.microsoft.com/office/drawing/2014/main" id="{D90EEF57-3E06-4A7C-8DCD-47489794F09D}"/>
                </a:ext>
              </a:extLst>
            </p:cNvPr>
            <p:cNvSpPr/>
            <p:nvPr/>
          </p:nvSpPr>
          <p:spPr bwMode="auto">
            <a:xfrm>
              <a:off x="8381154" y="270559"/>
              <a:ext cx="3064711" cy="106834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defTabSz="685537" fontAlgn="auto">
                <a:lnSpc>
                  <a:spcPct val="90000"/>
                </a:lnSpc>
                <a:spcBef>
                  <a:spcPts val="0"/>
                </a:spcBef>
                <a:spcAft>
                  <a:spcPts val="450"/>
                </a:spcAft>
                <a:buSzPct val="90000"/>
                <a:defRPr/>
              </a:pPr>
              <a:r>
                <a:rPr lang="en-US" sz="1200" b="0" dirty="0">
                  <a:solidFill>
                    <a:srgbClr val="0078D7"/>
                  </a:solidFill>
                  <a:latin typeface="Arial" panose="020B0604020202020204" pitchFamily="34" charset="0"/>
                  <a:cs typeface="Arial" panose="020B0604020202020204" pitchFamily="34" charset="0"/>
                </a:rPr>
                <a:t>Track usage, engagement &amp; retention of my app</a:t>
              </a:r>
            </a:p>
          </p:txBody>
        </p:sp>
        <p:sp>
          <p:nvSpPr>
            <p:cNvPr id="336" name="Right Triangle 335">
              <a:extLst>
                <a:ext uri="{FF2B5EF4-FFF2-40B4-BE49-F238E27FC236}">
                  <a16:creationId xmlns:a16="http://schemas.microsoft.com/office/drawing/2014/main" id="{4E1E87E5-705F-4F1C-8A43-59149AA8DA7A}"/>
                </a:ext>
              </a:extLst>
            </p:cNvPr>
            <p:cNvSpPr/>
            <p:nvPr/>
          </p:nvSpPr>
          <p:spPr bwMode="auto">
            <a:xfrm rot="16200000">
              <a:off x="8047326" y="430071"/>
              <a:ext cx="333829" cy="333828"/>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Verdana" panose="020B0604030504040204" pitchFamily="34" charset="0"/>
                <a:ea typeface="Verdana" panose="020B0604030504040204" pitchFamily="34" charset="0"/>
                <a:cs typeface="Segoe UI" pitchFamily="34" charset="0"/>
              </a:endParaRPr>
            </a:p>
          </p:txBody>
        </p:sp>
      </p:grpSp>
      <p:grpSp>
        <p:nvGrpSpPr>
          <p:cNvPr id="337" name="Group 336">
            <a:extLst>
              <a:ext uri="{FF2B5EF4-FFF2-40B4-BE49-F238E27FC236}">
                <a16:creationId xmlns:a16="http://schemas.microsoft.com/office/drawing/2014/main" id="{C31D96A8-F119-481A-B27A-0A90916AE5C9}"/>
              </a:ext>
            </a:extLst>
          </p:cNvPr>
          <p:cNvGrpSpPr/>
          <p:nvPr/>
        </p:nvGrpSpPr>
        <p:grpSpPr>
          <a:xfrm>
            <a:off x="7423224" y="4140631"/>
            <a:ext cx="1625554" cy="598004"/>
            <a:chOff x="8062763" y="270559"/>
            <a:chExt cx="3383102" cy="1068348"/>
          </a:xfrm>
          <a:solidFill>
            <a:schemeClr val="bg1"/>
          </a:solidFill>
        </p:grpSpPr>
        <p:sp>
          <p:nvSpPr>
            <p:cNvPr id="338" name="Rectangle 337">
              <a:extLst>
                <a:ext uri="{FF2B5EF4-FFF2-40B4-BE49-F238E27FC236}">
                  <a16:creationId xmlns:a16="http://schemas.microsoft.com/office/drawing/2014/main" id="{3032D8A8-3080-40B3-A842-F599AB2CFA6B}"/>
                </a:ext>
              </a:extLst>
            </p:cNvPr>
            <p:cNvSpPr/>
            <p:nvPr/>
          </p:nvSpPr>
          <p:spPr bwMode="auto">
            <a:xfrm>
              <a:off x="8381154" y="270559"/>
              <a:ext cx="3064711" cy="106834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defTabSz="685537" fontAlgn="auto">
                <a:lnSpc>
                  <a:spcPct val="90000"/>
                </a:lnSpc>
                <a:spcBef>
                  <a:spcPts val="0"/>
                </a:spcBef>
                <a:spcAft>
                  <a:spcPts val="450"/>
                </a:spcAft>
                <a:buSzPct val="90000"/>
                <a:defRPr/>
              </a:pPr>
              <a:r>
                <a:rPr lang="en-US" sz="1200" b="0" dirty="0">
                  <a:solidFill>
                    <a:srgbClr val="0078D7"/>
                  </a:solidFill>
                  <a:latin typeface="Arial" panose="020B0604020202020204" pitchFamily="34" charset="0"/>
                  <a:cs typeface="Arial" panose="020B0604020202020204" pitchFamily="34" charset="0"/>
                </a:rPr>
                <a:t>Is there is a security threat!!!!!</a:t>
              </a:r>
            </a:p>
          </p:txBody>
        </p:sp>
        <p:sp>
          <p:nvSpPr>
            <p:cNvPr id="339" name="Right Triangle 338">
              <a:extLst>
                <a:ext uri="{FF2B5EF4-FFF2-40B4-BE49-F238E27FC236}">
                  <a16:creationId xmlns:a16="http://schemas.microsoft.com/office/drawing/2014/main" id="{D3119343-4134-4A75-83B4-017438964678}"/>
                </a:ext>
              </a:extLst>
            </p:cNvPr>
            <p:cNvSpPr/>
            <p:nvPr/>
          </p:nvSpPr>
          <p:spPr bwMode="auto">
            <a:xfrm rot="10987962">
              <a:off x="8062763" y="460602"/>
              <a:ext cx="333829" cy="333827"/>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a:lnSpc>
                  <a:spcPct val="90000"/>
                </a:lnSpc>
                <a:defRPr/>
              </a:pPr>
              <a:endParaRPr lang="en-US" b="0" dirty="0">
                <a:gradFill>
                  <a:gsLst>
                    <a:gs pos="0">
                      <a:srgbClr val="FFFFFF"/>
                    </a:gs>
                    <a:gs pos="100000">
                      <a:srgbClr val="FFFFFF"/>
                    </a:gs>
                  </a:gsLst>
                  <a:lin ang="5400000" scaled="0"/>
                </a:gradFill>
                <a:latin typeface="Verdana" panose="020B0604030504040204" pitchFamily="34" charset="0"/>
                <a:ea typeface="Verdana" panose="020B0604030504040204" pitchFamily="34" charset="0"/>
                <a:cs typeface="Segoe UI" pitchFamily="34" charset="0"/>
              </a:endParaRPr>
            </a:p>
          </p:txBody>
        </p:sp>
      </p:grpSp>
      <p:pic>
        <p:nvPicPr>
          <p:cNvPr id="340" name="Picture 6" descr="Image result for mustache">
            <a:extLst>
              <a:ext uri="{FF2B5EF4-FFF2-40B4-BE49-F238E27FC236}">
                <a16:creationId xmlns:a16="http://schemas.microsoft.com/office/drawing/2014/main" id="{528C36AB-4007-4A21-90CE-41BF4BA22B98}"/>
              </a:ext>
            </a:extLst>
          </p:cNvPr>
          <p:cNvPicPr>
            <a:picLocks noChangeAspect="1" noChangeArrowheads="1"/>
          </p:cNvPicPr>
          <p:nvPr/>
        </p:nvPicPr>
        <p:blipFill>
          <a:blip r:embed="rId3" cstate="email">
            <a:biLevel thresh="75000"/>
            <a:extLst>
              <a:ext uri="{BEBA8EAE-BF5A-486C-A8C5-ECC9F3942E4B}">
                <a14:imgProps xmlns:a14="http://schemas.microsoft.com/office/drawing/2010/main">
                  <a14:imgLayer r:embed="rId4">
                    <a14:imgEffect>
                      <a14:sharpenSoften amount="100000"/>
                    </a14:imgEffect>
                    <a14:imgEffect>
                      <a14:colorTemperature colorTemp="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a:ext>
            </a:extLst>
          </a:blip>
          <a:srcRect/>
          <a:stretch>
            <a:fillRect/>
          </a:stretch>
        </p:blipFill>
        <p:spPr bwMode="auto">
          <a:xfrm>
            <a:off x="6505887" y="3820754"/>
            <a:ext cx="554857" cy="554857"/>
          </a:xfrm>
          <a:prstGeom prst="rect">
            <a:avLst/>
          </a:prstGeom>
          <a:solidFill>
            <a:schemeClr val="accent1">
              <a:alpha val="0"/>
            </a:schemeClr>
          </a:solidFill>
        </p:spPr>
      </p:pic>
    </p:spTree>
    <p:extLst>
      <p:ext uri="{BB962C8B-B14F-4D97-AF65-F5344CB8AC3E}">
        <p14:creationId xmlns:p14="http://schemas.microsoft.com/office/powerpoint/2010/main" val="15212970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2"/>
                                        </p:tgtEl>
                                        <p:attrNameLst>
                                          <p:attrName>style.visibility</p:attrName>
                                        </p:attrNameLst>
                                      </p:cBhvr>
                                      <p:to>
                                        <p:strVal val="visible"/>
                                      </p:to>
                                    </p:set>
                                    <p:animEffect transition="in" filter="fade">
                                      <p:cBhvr>
                                        <p:cTn id="7" dur="750"/>
                                        <p:tgtEl>
                                          <p:spTgt spid="322"/>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325"/>
                                        </p:tgtEl>
                                        <p:attrNameLst>
                                          <p:attrName>style.visibility</p:attrName>
                                        </p:attrNameLst>
                                      </p:cBhvr>
                                      <p:to>
                                        <p:strVal val="visible"/>
                                      </p:to>
                                    </p:set>
                                    <p:animEffect transition="in" filter="fade">
                                      <p:cBhvr>
                                        <p:cTn id="11" dur="750"/>
                                        <p:tgtEl>
                                          <p:spTgt spid="325"/>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328"/>
                                        </p:tgtEl>
                                        <p:attrNameLst>
                                          <p:attrName>style.visibility</p:attrName>
                                        </p:attrNameLst>
                                      </p:cBhvr>
                                      <p:to>
                                        <p:strVal val="visible"/>
                                      </p:to>
                                    </p:set>
                                    <p:animEffect transition="in" filter="fade">
                                      <p:cBhvr>
                                        <p:cTn id="15" dur="750"/>
                                        <p:tgtEl>
                                          <p:spTgt spid="328"/>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331"/>
                                        </p:tgtEl>
                                        <p:attrNameLst>
                                          <p:attrName>style.visibility</p:attrName>
                                        </p:attrNameLst>
                                      </p:cBhvr>
                                      <p:to>
                                        <p:strVal val="visible"/>
                                      </p:to>
                                    </p:set>
                                    <p:animEffect transition="in" filter="fade">
                                      <p:cBhvr>
                                        <p:cTn id="19" dur="750"/>
                                        <p:tgtEl>
                                          <p:spTgt spid="331"/>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334"/>
                                        </p:tgtEl>
                                        <p:attrNameLst>
                                          <p:attrName>style.visibility</p:attrName>
                                        </p:attrNameLst>
                                      </p:cBhvr>
                                      <p:to>
                                        <p:strVal val="visible"/>
                                      </p:to>
                                    </p:set>
                                    <p:animEffect transition="in" filter="fade">
                                      <p:cBhvr>
                                        <p:cTn id="23" dur="750"/>
                                        <p:tgtEl>
                                          <p:spTgt spid="334"/>
                                        </p:tgtEl>
                                      </p:cBhvr>
                                    </p:animEffect>
                                  </p:childTnLst>
                                </p:cTn>
                              </p:par>
                            </p:childTnLst>
                          </p:cTn>
                        </p:par>
                        <p:par>
                          <p:cTn id="24" fill="hold">
                            <p:stCondLst>
                              <p:cond delay="3750"/>
                            </p:stCondLst>
                            <p:childTnLst>
                              <p:par>
                                <p:cTn id="25" presetID="10" presetClass="entr" presetSubtype="0" fill="hold" nodeType="afterEffect">
                                  <p:stCondLst>
                                    <p:cond delay="0"/>
                                  </p:stCondLst>
                                  <p:childTnLst>
                                    <p:set>
                                      <p:cBhvr>
                                        <p:cTn id="26" dur="1" fill="hold">
                                          <p:stCondLst>
                                            <p:cond delay="0"/>
                                          </p:stCondLst>
                                        </p:cTn>
                                        <p:tgtEl>
                                          <p:spTgt spid="337"/>
                                        </p:tgtEl>
                                        <p:attrNameLst>
                                          <p:attrName>style.visibility</p:attrName>
                                        </p:attrNameLst>
                                      </p:cBhvr>
                                      <p:to>
                                        <p:strVal val="visible"/>
                                      </p:to>
                                    </p:set>
                                    <p:animEffect transition="in" filter="fade">
                                      <p:cBhvr>
                                        <p:cTn id="27" dur="850"/>
                                        <p:tgtEl>
                                          <p:spTgt spid="33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33"/>
                                        </p:tgtEl>
                                        <p:attrNameLst>
                                          <p:attrName>style.visibility</p:attrName>
                                        </p:attrNameLst>
                                      </p:cBhvr>
                                      <p:to>
                                        <p:strVal val="visible"/>
                                      </p:to>
                                    </p:set>
                                    <p:animEffect transition="in" filter="fade">
                                      <p:cBhvr>
                                        <p:cTn id="30" dur="850"/>
                                        <p:tgtEl>
                                          <p:spTgt spid="233"/>
                                        </p:tgtEl>
                                      </p:cBhvr>
                                    </p:animEffect>
                                  </p:childTnLst>
                                </p:cTn>
                              </p:par>
                              <p:par>
                                <p:cTn id="31" presetID="10" presetClass="entr" presetSubtype="0" fill="hold" nodeType="withEffect">
                                  <p:stCondLst>
                                    <p:cond delay="0"/>
                                  </p:stCondLst>
                                  <p:childTnLst>
                                    <p:set>
                                      <p:cBhvr>
                                        <p:cTn id="32" dur="1" fill="hold">
                                          <p:stCondLst>
                                            <p:cond delay="0"/>
                                          </p:stCondLst>
                                        </p:cTn>
                                        <p:tgtEl>
                                          <p:spTgt spid="340"/>
                                        </p:tgtEl>
                                        <p:attrNameLst>
                                          <p:attrName>style.visibility</p:attrName>
                                        </p:attrNameLst>
                                      </p:cBhvr>
                                      <p:to>
                                        <p:strVal val="visible"/>
                                      </p:to>
                                    </p:set>
                                    <p:animEffect transition="in" filter="fade">
                                      <p:cBhvr>
                                        <p:cTn id="33" dur="850"/>
                                        <p:tgtEl>
                                          <p:spTgt spid="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2772739" y="1667836"/>
            <a:ext cx="5250299" cy="3656386"/>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rgbClr val="505050"/>
                </a:solidFill>
                <a:latin typeface="Verdana" panose="020B0604030504040204" pitchFamily="34" charset="0"/>
              </a:rPr>
              <a:t>Collect and correlate data from multiple sources</a:t>
            </a:r>
          </a:p>
          <a:p>
            <a:r>
              <a:rPr lang="en-US" sz="1800" dirty="0">
                <a:solidFill>
                  <a:srgbClr val="505050"/>
                </a:solidFill>
                <a:latin typeface="Verdana" panose="020B0604030504040204" pitchFamily="34" charset="0"/>
              </a:rPr>
              <a:t>Collect and analyze Azure activity logs</a:t>
            </a:r>
          </a:p>
          <a:p>
            <a:r>
              <a:rPr lang="en-US" sz="1800" dirty="0">
                <a:solidFill>
                  <a:srgbClr val="505050"/>
                </a:solidFill>
                <a:latin typeface="Verdana" panose="020B0604030504040204" pitchFamily="34" charset="0"/>
              </a:rPr>
              <a:t>Customize dashboards to focus on what matters most to you</a:t>
            </a:r>
          </a:p>
          <a:p>
            <a:r>
              <a:rPr lang="en-US" sz="1800" dirty="0">
                <a:solidFill>
                  <a:srgbClr val="505050"/>
                </a:solidFill>
                <a:latin typeface="Verdana" panose="020B0604030504040204" pitchFamily="34" charset="0"/>
              </a:rPr>
              <a:t>Perform rich data exploration with interactive queries</a:t>
            </a:r>
          </a:p>
          <a:p>
            <a:r>
              <a:rPr lang="en-US" sz="1800" dirty="0">
                <a:solidFill>
                  <a:srgbClr val="505050"/>
                </a:solidFill>
                <a:latin typeface="Verdana" panose="020B0604030504040204" pitchFamily="34" charset="0"/>
              </a:rPr>
              <a:t>Use smart analytics powered by machine learning</a:t>
            </a:r>
          </a:p>
          <a:p>
            <a:r>
              <a:rPr lang="en-US" sz="1800" dirty="0">
                <a:solidFill>
                  <a:srgbClr val="505050"/>
                </a:solidFill>
                <a:latin typeface="Verdana" panose="020B0604030504040204" pitchFamily="34" charset="0"/>
              </a:rPr>
              <a:t>Turn insights into action with built-in notification and automation</a:t>
            </a:r>
          </a:p>
          <a:p>
            <a:endParaRPr lang="en-US" sz="1800" dirty="0">
              <a:solidFill>
                <a:srgbClr val="5F5F5F">
                  <a:alpha val="99000"/>
                </a:srgbClr>
              </a:solidFill>
              <a:latin typeface="Verdana" panose="020B0604030504040204" pitchFamily="34" charset="0"/>
            </a:endParaRPr>
          </a:p>
          <a:p>
            <a:pPr marL="2381" indent="0">
              <a:lnSpc>
                <a:spcPct val="100000"/>
              </a:lnSpc>
              <a:buNone/>
            </a:pPr>
            <a:endParaRPr lang="en-US" sz="1800" dirty="0">
              <a:solidFill>
                <a:srgbClr val="5F5F5F">
                  <a:alpha val="99000"/>
                </a:srgbClr>
              </a:solidFill>
              <a:latin typeface="Verdana" panose="020B0604030504040204" pitchFamily="34" charset="0"/>
            </a:endParaRPr>
          </a:p>
        </p:txBody>
      </p:sp>
      <p:sp>
        <p:nvSpPr>
          <p:cNvPr id="2" name="Title 1"/>
          <p:cNvSpPr>
            <a:spLocks noGrp="1"/>
          </p:cNvSpPr>
          <p:nvPr>
            <p:ph type="title"/>
          </p:nvPr>
        </p:nvSpPr>
        <p:spPr/>
        <p:txBody>
          <a:bodyPr/>
          <a:lstStyle/>
          <a:p>
            <a:r>
              <a:rPr lang="en-GB" dirty="0"/>
              <a:t>Log Analytics</a:t>
            </a:r>
          </a:p>
        </p:txBody>
      </p:sp>
      <p:sp>
        <p:nvSpPr>
          <p:cNvPr id="4" name="Text Placeholder 3">
            <a:extLst>
              <a:ext uri="{FF2B5EF4-FFF2-40B4-BE49-F238E27FC236}">
                <a16:creationId xmlns:a16="http://schemas.microsoft.com/office/drawing/2014/main" id="{23D79F33-444D-43CD-8CFE-7A3421750263}"/>
              </a:ext>
            </a:extLst>
          </p:cNvPr>
          <p:cNvSpPr>
            <a:spLocks noGrp="1"/>
          </p:cNvSpPr>
          <p:nvPr>
            <p:ph type="body" sz="quarter" idx="10"/>
          </p:nvPr>
        </p:nvSpPr>
        <p:spPr/>
        <p:txBody>
          <a:bodyPr/>
          <a:lstStyle/>
          <a:p>
            <a:r>
              <a:rPr lang="en-US" dirty="0">
                <a:hlinkClick r:id="rId3"/>
              </a:rPr>
              <a:t>https://docs.microsoft.com/en-us/azure/log-analytics/log-analytics-overview</a:t>
            </a:r>
            <a:endParaRPr lang="en-US" dirty="0"/>
          </a:p>
          <a:p>
            <a:endParaRPr lang="en-US" dirty="0"/>
          </a:p>
        </p:txBody>
      </p:sp>
      <p:pic>
        <p:nvPicPr>
          <p:cNvPr id="2050" name="Picture 2" descr="https://azurecomcdn.azureedge.net/cvt-0977e077c364093de92527097be01c8146690f9a69e7b78112c7db59e9f730c8/images/page/services/operational-insights/00-overview.png">
            <a:extLst>
              <a:ext uri="{FF2B5EF4-FFF2-40B4-BE49-F238E27FC236}">
                <a16:creationId xmlns:a16="http://schemas.microsoft.com/office/drawing/2014/main" id="{C590A83E-3F81-4DB3-BAF5-CCE992A4642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61188" y="1817980"/>
            <a:ext cx="2250281" cy="14287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zurecomcdn.azureedge.net/cvt-3fc01a0e37054acaf8f55d320dae6fcc78c149ce68244e35321c217d57b656e5/images/page/services/operational-insights/turn-insights.png">
            <a:extLst>
              <a:ext uri="{FF2B5EF4-FFF2-40B4-BE49-F238E27FC236}">
                <a16:creationId xmlns:a16="http://schemas.microsoft.com/office/drawing/2014/main" id="{CC9B1064-A517-4188-87C3-6C3CE882BF8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981941" y="4254096"/>
            <a:ext cx="1657350" cy="1707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5276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GuruSkill">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5031</Words>
  <Application>Microsoft Office PowerPoint</Application>
  <PresentationFormat>On-screen Show (4:3)</PresentationFormat>
  <Paragraphs>618</Paragraphs>
  <Slides>43</Slides>
  <Notes>40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43</vt:i4>
      </vt:variant>
    </vt:vector>
  </HeadingPairs>
  <TitlesOfParts>
    <vt:vector size="60" baseType="lpstr">
      <vt:lpstr>Segoe UI Bold</vt:lpstr>
      <vt:lpstr>Times New Roman</vt:lpstr>
      <vt:lpstr>Verdana</vt:lpstr>
      <vt:lpstr>Segoe UI Semilight</vt:lpstr>
      <vt:lpstr>Segoe UI Semibold</vt:lpstr>
      <vt:lpstr>Courier New</vt:lpstr>
      <vt:lpstr>Segoe UI (Body)</vt:lpstr>
      <vt:lpstr>Calibri</vt:lpstr>
      <vt:lpstr>Mangal</vt:lpstr>
      <vt:lpstr>Consolas</vt:lpstr>
      <vt:lpstr>Segoe UI Symbol</vt:lpstr>
      <vt:lpstr>MS PGothic</vt:lpstr>
      <vt:lpstr>Segoe UI Light</vt:lpstr>
      <vt:lpstr>Wingdings</vt:lpstr>
      <vt:lpstr>Segoe UI</vt:lpstr>
      <vt:lpstr>Arial</vt:lpstr>
      <vt:lpstr>GuruSkill</vt:lpstr>
      <vt:lpstr>Exam 70-535 Architecting Microsoft Azure Solutions </vt:lpstr>
      <vt:lpstr>PowerPoint Presentation</vt:lpstr>
      <vt:lpstr>Design for Operations</vt:lpstr>
      <vt:lpstr>Design for Operations</vt:lpstr>
      <vt:lpstr>Azure is a cloud partnership</vt:lpstr>
      <vt:lpstr>Monitoring and Alerting</vt:lpstr>
      <vt:lpstr>Design an application monitoring and alerting strategy</vt:lpstr>
      <vt:lpstr>What does visibility mean to you?</vt:lpstr>
      <vt:lpstr>Log Analytics</vt:lpstr>
      <vt:lpstr>Azure Monitor</vt:lpstr>
      <vt:lpstr>Azure Application Insights</vt:lpstr>
      <vt:lpstr>Azure Application Insights</vt:lpstr>
      <vt:lpstr>Azure Application Insights</vt:lpstr>
      <vt:lpstr>Application Insights Ecosystem</vt:lpstr>
      <vt:lpstr>Design a platform monitoring and alerting strategy</vt:lpstr>
      <vt:lpstr>Full set of cloud management capabilities</vt:lpstr>
      <vt:lpstr>Security Center</vt:lpstr>
      <vt:lpstr>Azure Advisor</vt:lpstr>
      <vt:lpstr>Network Watcher</vt:lpstr>
      <vt:lpstr>Architecture</vt:lpstr>
      <vt:lpstr>Design an operations automation strategy</vt:lpstr>
      <vt:lpstr>Azure Automation</vt:lpstr>
      <vt:lpstr>Which to use?  </vt:lpstr>
      <vt:lpstr>Chef &amp; Puppet</vt:lpstr>
      <vt:lpstr>Desired State Configuration (DSC)</vt:lpstr>
      <vt:lpstr>Azure Event Grid</vt:lpstr>
      <vt:lpstr>Manage all events in one place</vt:lpstr>
      <vt:lpstr>Exam 70-535 Architecting Microsoft Azure Solutions Data &amp; Cloud Skill Up Workshop - Azure Fundamentals </vt:lpstr>
      <vt:lpstr>Scenarios</vt:lpstr>
      <vt:lpstr>Create a standalone Azure Automation account</vt:lpstr>
      <vt:lpstr>Appendix</vt:lpstr>
      <vt:lpstr>OMS Services</vt:lpstr>
      <vt:lpstr>Application Insights</vt:lpstr>
      <vt:lpstr>Application Map (Insights)</vt:lpstr>
      <vt:lpstr>Application Map (Insights)</vt:lpstr>
      <vt:lpstr>OMS Services – Log Analytics</vt:lpstr>
      <vt:lpstr>OMS Services – Process Automation</vt:lpstr>
      <vt:lpstr>OMS Services – Security And Compliance</vt:lpstr>
      <vt:lpstr>Azure Monitoring</vt:lpstr>
      <vt:lpstr>Supported workloads</vt:lpstr>
      <vt:lpstr>Azure Automation</vt:lpstr>
      <vt:lpstr>PowerShell for automation</vt:lpstr>
      <vt:lpstr>Azure Automation Use Cases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2017-09-15T19:14:02Z</dcterms:created>
  <dcterms:modified xsi:type="dcterms:W3CDTF">2018-06-06T02:13:40Z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5212135-9234-47a0-a836-df5f1b370b97_Enabled">
    <vt:lpwstr>True</vt:lpwstr>
  </property>
  <property fmtid="{D5CDD505-2E9C-101B-9397-08002B2CF9AE}" pid="3" name="MSIP_Label_75212135-9234-47a0-a836-df5f1b370b97_SiteId">
    <vt:lpwstr>511ce6e0-0e57-4c9f-acd1-4154a6b4c914</vt:lpwstr>
  </property>
  <property fmtid="{D5CDD505-2E9C-101B-9397-08002B2CF9AE}" pid="4" name="MSIP_Label_75212135-9234-47a0-a836-df5f1b370b97_Owner">
    <vt:lpwstr>jcruz@etms.com.mx</vt:lpwstr>
  </property>
  <property fmtid="{D5CDD505-2E9C-101B-9397-08002B2CF9AE}" pid="5" name="MSIP_Label_75212135-9234-47a0-a836-df5f1b370b97_SetDate">
    <vt:lpwstr>2018-06-06T02:13:31.7419770Z</vt:lpwstr>
  </property>
  <property fmtid="{D5CDD505-2E9C-101B-9397-08002B2CF9AE}" pid="6" name="MSIP_Label_75212135-9234-47a0-a836-df5f1b370b97_Name">
    <vt:lpwstr>Public</vt:lpwstr>
  </property>
  <property fmtid="{D5CDD505-2E9C-101B-9397-08002B2CF9AE}" pid="7" name="MSIP_Label_75212135-9234-47a0-a836-df5f1b370b97_Application">
    <vt:lpwstr>Microsoft Azure Information Protection</vt:lpwstr>
  </property>
  <property fmtid="{D5CDD505-2E9C-101B-9397-08002B2CF9AE}" pid="8" name="MSIP_Label_75212135-9234-47a0-a836-df5f1b370b97_Extended_MSFT_Method">
    <vt:lpwstr>Automatic</vt:lpwstr>
  </property>
  <property fmtid="{D5CDD505-2E9C-101B-9397-08002B2CF9AE}" pid="9" name="MSIP_Label_f42aa342-8706-4288-bd11-ebb85995028c_Enabled">
    <vt:lpwstr>True</vt:lpwstr>
  </property>
  <property fmtid="{D5CDD505-2E9C-101B-9397-08002B2CF9AE}" pid="10" name="MSIP_Label_f42aa342-8706-4288-bd11-ebb85995028c_SiteId">
    <vt:lpwstr>72f988bf-86f1-41af-91ab-2d7cd011db47</vt:lpwstr>
  </property>
  <property fmtid="{D5CDD505-2E9C-101B-9397-08002B2CF9AE}" pid="11" name="MSIP_Label_f42aa342-8706-4288-bd11-ebb85995028c_Owner">
    <vt:lpwstr>dstolts@microsoft.com</vt:lpwstr>
  </property>
  <property fmtid="{D5CDD505-2E9C-101B-9397-08002B2CF9AE}" pid="12" name="MSIP_Label_f42aa342-8706-4288-bd11-ebb85995028c_SetDate">
    <vt:lpwstr>2018-01-19T07:33:26.9972805Z</vt:lpwstr>
  </property>
  <property fmtid="{D5CDD505-2E9C-101B-9397-08002B2CF9AE}" pid="13" name="MSIP_Label_f42aa342-8706-4288-bd11-ebb85995028c_Name">
    <vt:lpwstr>General</vt:lpwstr>
  </property>
  <property fmtid="{D5CDD505-2E9C-101B-9397-08002B2CF9AE}" pid="14" name="MSIP_Label_f42aa342-8706-4288-bd11-ebb85995028c_Application">
    <vt:lpwstr>Microsoft Azure Information Protection</vt:lpwstr>
  </property>
  <property fmtid="{D5CDD505-2E9C-101B-9397-08002B2CF9AE}" pid="15" name="MSIP_Label_f42aa342-8706-4288-bd11-ebb85995028c_Extended_MSFT_Method">
    <vt:lpwstr>Automatic</vt:lpwstr>
  </property>
  <property fmtid="{D5CDD505-2E9C-101B-9397-08002B2CF9AE}" pid="16" name="Sensitivity">
    <vt:lpwstr>Public General</vt:lpwstr>
  </property>
</Properties>
</file>